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85" r:id="rId5"/>
    <p:sldId id="277" r:id="rId6"/>
    <p:sldId id="286" r:id="rId7"/>
    <p:sldId id="287" r:id="rId8"/>
    <p:sldId id="290" r:id="rId9"/>
    <p:sldId id="291" r:id="rId10"/>
    <p:sldId id="288" r:id="rId11"/>
    <p:sldId id="292" r:id="rId12"/>
    <p:sldId id="293" r:id="rId13"/>
    <p:sldId id="294" r:id="rId14"/>
    <p:sldId id="295" r:id="rId15"/>
    <p:sldId id="296" r:id="rId16"/>
    <p:sldId id="297"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howGuides="1">
      <p:cViewPr varScale="1">
        <p:scale>
          <a:sx n="103" d="100"/>
          <a:sy n="103" d="100"/>
        </p:scale>
        <p:origin x="144" y="31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59025-3C63-43C4-8B0E-710151024EA7}" type="datetimeFigureOut">
              <a:rPr lang="de-DE" smtClean="0"/>
              <a:t>16.12.2019</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0CF58-F8AE-4306-91E6-E5B4FBFABC01}" type="slidenum">
              <a:rPr lang="de-DE" smtClean="0"/>
              <a:t>‹Nr.›</a:t>
            </a:fld>
            <a:endParaRPr lang="de-DE"/>
          </a:p>
        </p:txBody>
      </p:sp>
    </p:spTree>
    <p:extLst>
      <p:ext uri="{BB962C8B-B14F-4D97-AF65-F5344CB8AC3E}">
        <p14:creationId xmlns:p14="http://schemas.microsoft.com/office/powerpoint/2010/main" val="98652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750CF58-F8AE-4306-91E6-E5B4FBFABC01}" type="slidenum">
              <a:rPr lang="de-DE" smtClean="0"/>
              <a:t>13</a:t>
            </a:fld>
            <a:endParaRPr lang="de-DE"/>
          </a:p>
        </p:txBody>
      </p:sp>
    </p:spTree>
    <p:extLst>
      <p:ext uri="{BB962C8B-B14F-4D97-AF65-F5344CB8AC3E}">
        <p14:creationId xmlns:p14="http://schemas.microsoft.com/office/powerpoint/2010/main" val="3635031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92E4DB1-9E18-419C-AB3D-BD869B99274F}"/>
              </a:ext>
            </a:extLst>
          </p:cNvPr>
          <p:cNvSpPr>
            <a:spLocks noGrp="1"/>
          </p:cNvSpPr>
          <p:nvPr>
            <p:ph type="ctrTitle"/>
          </p:nvPr>
        </p:nvSpPr>
        <p:spPr>
          <a:xfrm>
            <a:off x="300038" y="1268412"/>
            <a:ext cx="5976000" cy="3656515"/>
          </a:xfrm>
        </p:spPr>
        <p:txBody>
          <a:bodyPr anchor="t"/>
          <a:lstStyle>
            <a:lvl1pPr algn="l">
              <a:defRPr sz="6000"/>
            </a:lvl1pPr>
          </a:lstStyle>
          <a:p>
            <a:r>
              <a:rPr lang="de-DE"/>
              <a:t>Titelmasterformat durch Klicken bearbeiten</a:t>
            </a:r>
            <a:endParaRPr lang="de-DE" dirty="0"/>
          </a:p>
        </p:txBody>
      </p:sp>
      <p:sp>
        <p:nvSpPr>
          <p:cNvPr id="3" name="Untertitel 2">
            <a:extLst>
              <a:ext uri="{FF2B5EF4-FFF2-40B4-BE49-F238E27FC236}">
                <a16:creationId xmlns=""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431425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92E4DB1-9E18-419C-AB3D-BD869B99274F}"/>
              </a:ext>
            </a:extLst>
          </p:cNvPr>
          <p:cNvSpPr>
            <a:spLocks noGrp="1"/>
          </p:cNvSpPr>
          <p:nvPr>
            <p:ph type="ctrTitle"/>
          </p:nvPr>
        </p:nvSpPr>
        <p:spPr>
          <a:xfrm>
            <a:off x="300038" y="1306513"/>
            <a:ext cx="5976000" cy="3642276"/>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8627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FE87C6A3-E0EF-4FA5-9985-39667BB5D1BA}"/>
              </a:ext>
            </a:extLst>
          </p:cNvPr>
          <p:cNvSpPr>
            <a:spLocks noGrp="1"/>
          </p:cNvSpPr>
          <p:nvPr>
            <p:ph type="title" hasCustomPrompt="1"/>
          </p:nvPr>
        </p:nvSpPr>
        <p:spPr/>
        <p:txBody>
          <a:bodyPr/>
          <a:lstStyle>
            <a:lvl1pPr>
              <a:defRPr/>
            </a:lvl1pPr>
          </a:lstStyle>
          <a:p>
            <a:r>
              <a:rPr lang="de-DE" dirty="0"/>
              <a:t>Titel</a:t>
            </a:r>
          </a:p>
        </p:txBody>
      </p:sp>
      <p:sp>
        <p:nvSpPr>
          <p:cNvPr id="3" name="Inhaltsplatzhalter 2">
            <a:extLst>
              <a:ext uri="{FF2B5EF4-FFF2-40B4-BE49-F238E27FC236}">
                <a16:creationId xmlns="" xmlns:a16="http://schemas.microsoft.com/office/drawing/2014/main" id="{47163F39-DA16-4AA3-9128-D0141D3C3454}"/>
              </a:ext>
            </a:extLst>
          </p:cNvPr>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 xmlns:a16="http://schemas.microsoft.com/office/drawing/2014/main" id="{3CACADEE-A7A1-4B00-995B-32E6A1A02147}"/>
              </a:ext>
            </a:extLst>
          </p:cNvPr>
          <p:cNvSpPr>
            <a:spLocks noGrp="1"/>
          </p:cNvSpPr>
          <p:nvPr>
            <p:ph type="dt" sz="half" idx="10"/>
          </p:nvPr>
        </p:nvSpPr>
        <p:spPr/>
        <p:txBody>
          <a:bodyPr/>
          <a:lstStyle/>
          <a:p>
            <a:r>
              <a:rPr lang="de-DE" smtClean="0"/>
              <a:t>Name des Kapitels (optional)</a:t>
            </a:r>
            <a:endParaRPr lang="de-DE"/>
          </a:p>
        </p:txBody>
      </p:sp>
      <p:sp>
        <p:nvSpPr>
          <p:cNvPr id="5" name="Fußzeilenplatzhalter 4">
            <a:extLst>
              <a:ext uri="{FF2B5EF4-FFF2-40B4-BE49-F238E27FC236}">
                <a16:creationId xmlns="" xmlns:a16="http://schemas.microsoft.com/office/drawing/2014/main" id="{E194B1DF-2FD1-40EA-AC3F-A033005D1A01}"/>
              </a:ext>
            </a:extLst>
          </p:cNvPr>
          <p:cNvSpPr>
            <a:spLocks noGrp="1"/>
          </p:cNvSpPr>
          <p:nvPr>
            <p:ph type="ftr" sz="quarter" idx="11"/>
          </p:nvPr>
        </p:nvSpPr>
        <p:spPr/>
        <p:txBody>
          <a:bodyPr/>
          <a:lstStyle/>
          <a:p>
            <a:r>
              <a:rPr lang="de-DE" smtClean="0"/>
              <a:t>        November 2019 Ingrid Tieman (Team LSO)</a:t>
            </a:r>
            <a:endParaRPr lang="de-DE"/>
          </a:p>
        </p:txBody>
      </p:sp>
      <p:sp>
        <p:nvSpPr>
          <p:cNvPr id="6" name="Foliennummernplatzhalter 5">
            <a:extLst>
              <a:ext uri="{FF2B5EF4-FFF2-40B4-BE49-F238E27FC236}">
                <a16:creationId xmlns="" xmlns:a16="http://schemas.microsoft.com/office/drawing/2014/main" id="{8359BBFA-AA87-4BCF-8665-A95DD26A9A9C}"/>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374445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 xmlns:a16="http://schemas.microsoft.com/office/drawing/2014/main"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 xmlns:a16="http://schemas.microsoft.com/office/drawing/2014/main" id="{44808FC6-327C-4182-897F-6FF17A4025D8}"/>
              </a:ext>
            </a:extLst>
          </p:cNvPr>
          <p:cNvSpPr>
            <a:spLocks noGrp="1"/>
          </p:cNvSpPr>
          <p:nvPr>
            <p:ph type="ftr" sz="quarter" idx="11"/>
          </p:nvPr>
        </p:nvSpPr>
        <p:spPr/>
        <p:txBody>
          <a:bodyPr/>
          <a:lstStyle/>
          <a:p>
            <a:r>
              <a:rPr lang="de-DE" smtClean="0"/>
              <a:t>        November 2019 Ingrid Tieman (Team LSO)</a:t>
            </a:r>
            <a:endParaRPr lang="de-DE"/>
          </a:p>
        </p:txBody>
      </p:sp>
      <p:sp>
        <p:nvSpPr>
          <p:cNvPr id="5" name="Foliennummernplatzhalter 4">
            <a:extLst>
              <a:ext uri="{FF2B5EF4-FFF2-40B4-BE49-F238E27FC236}">
                <a16:creationId xmlns=""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 xmlns:a16="http://schemas.microsoft.com/office/drawing/2014/main" id="{83ED38F5-D973-4765-B726-EC1D0DCBEE0B}"/>
              </a:ext>
            </a:extLst>
          </p:cNvPr>
          <p:cNvSpPr>
            <a:spLocks noGrp="1"/>
          </p:cNvSpPr>
          <p:nvPr>
            <p:ph type="body" sz="quarter" idx="13"/>
          </p:nvPr>
        </p:nvSpPr>
        <p:spPr>
          <a:xfrm>
            <a:off x="300037" y="2241550"/>
            <a:ext cx="11591925"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00892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Text und Bild (schmal)">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 xmlns:a16="http://schemas.microsoft.com/office/drawing/2014/main"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 xmlns:a16="http://schemas.microsoft.com/office/drawing/2014/main" id="{44808FC6-327C-4182-897F-6FF17A4025D8}"/>
              </a:ext>
            </a:extLst>
          </p:cNvPr>
          <p:cNvSpPr>
            <a:spLocks noGrp="1"/>
          </p:cNvSpPr>
          <p:nvPr>
            <p:ph type="ftr" sz="quarter" idx="11"/>
          </p:nvPr>
        </p:nvSpPr>
        <p:spPr/>
        <p:txBody>
          <a:bodyPr/>
          <a:lstStyle/>
          <a:p>
            <a:r>
              <a:rPr lang="de-DE" smtClean="0"/>
              <a:t>        November 2019 Ingrid Tieman (Team LSO)</a:t>
            </a:r>
            <a:endParaRPr lang="de-DE"/>
          </a:p>
        </p:txBody>
      </p:sp>
      <p:sp>
        <p:nvSpPr>
          <p:cNvPr id="5" name="Foliennummernplatzhalter 4">
            <a:extLst>
              <a:ext uri="{FF2B5EF4-FFF2-40B4-BE49-F238E27FC236}">
                <a16:creationId xmlns=""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 xmlns:a16="http://schemas.microsoft.com/office/drawing/2014/main" id="{83ED38F5-D973-4765-B726-EC1D0DCBEE0B}"/>
              </a:ext>
            </a:extLst>
          </p:cNvPr>
          <p:cNvSpPr>
            <a:spLocks noGrp="1"/>
          </p:cNvSpPr>
          <p:nvPr>
            <p:ph type="body" sz="quarter" idx="13"/>
          </p:nvPr>
        </p:nvSpPr>
        <p:spPr>
          <a:xfrm>
            <a:off x="300038" y="2241550"/>
            <a:ext cx="5975982"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 xmlns:a16="http://schemas.microsoft.com/office/drawing/2014/main"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366508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Text und Bild (breit)">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D349F72-06D0-43C4-95DD-BC6F63771CD1}"/>
              </a:ext>
            </a:extLst>
          </p:cNvPr>
          <p:cNvSpPr>
            <a:spLocks noGrp="1"/>
          </p:cNvSpPr>
          <p:nvPr>
            <p:ph type="title" hasCustomPrompt="1"/>
          </p:nvPr>
        </p:nvSpPr>
        <p:spPr>
          <a:xfrm>
            <a:off x="300038" y="1324895"/>
            <a:ext cx="3659721" cy="688899"/>
          </a:xfrm>
        </p:spPr>
        <p:txBody>
          <a:bodyPr/>
          <a:lstStyle>
            <a:lvl1pPr>
              <a:defRPr/>
            </a:lvl1pPr>
          </a:lstStyle>
          <a:p>
            <a:r>
              <a:rPr lang="de-DE" dirty="0"/>
              <a:t>Titel</a:t>
            </a:r>
          </a:p>
        </p:txBody>
      </p:sp>
      <p:sp>
        <p:nvSpPr>
          <p:cNvPr id="3" name="Datumsplatzhalter 2">
            <a:extLst>
              <a:ext uri="{FF2B5EF4-FFF2-40B4-BE49-F238E27FC236}">
                <a16:creationId xmlns="" xmlns:a16="http://schemas.microsoft.com/office/drawing/2014/main"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 xmlns:a16="http://schemas.microsoft.com/office/drawing/2014/main" id="{44808FC6-327C-4182-897F-6FF17A4025D8}"/>
              </a:ext>
            </a:extLst>
          </p:cNvPr>
          <p:cNvSpPr>
            <a:spLocks noGrp="1"/>
          </p:cNvSpPr>
          <p:nvPr>
            <p:ph type="ftr" sz="quarter" idx="11"/>
          </p:nvPr>
        </p:nvSpPr>
        <p:spPr/>
        <p:txBody>
          <a:bodyPr/>
          <a:lstStyle/>
          <a:p>
            <a:r>
              <a:rPr lang="de-DE" smtClean="0"/>
              <a:t>        November 2019 Ingrid Tieman (Team LSO)</a:t>
            </a:r>
            <a:endParaRPr lang="de-DE"/>
          </a:p>
        </p:txBody>
      </p:sp>
      <p:sp>
        <p:nvSpPr>
          <p:cNvPr id="5" name="Foliennummernplatzhalter 4">
            <a:extLst>
              <a:ext uri="{FF2B5EF4-FFF2-40B4-BE49-F238E27FC236}">
                <a16:creationId xmlns=""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 xmlns:a16="http://schemas.microsoft.com/office/drawing/2014/main" id="{83ED38F5-D973-4765-B726-EC1D0DCBEE0B}"/>
              </a:ext>
            </a:extLst>
          </p:cNvPr>
          <p:cNvSpPr>
            <a:spLocks noGrp="1"/>
          </p:cNvSpPr>
          <p:nvPr>
            <p:ph type="body" sz="quarter" idx="13"/>
          </p:nvPr>
        </p:nvSpPr>
        <p:spPr>
          <a:xfrm>
            <a:off x="300038" y="2241550"/>
            <a:ext cx="3659721"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 xmlns:a16="http://schemas.microsoft.com/office/drawing/2014/main" id="{D94CEDF7-7515-40D4-8CD3-D88A3A51AEAF}"/>
              </a:ext>
            </a:extLst>
          </p:cNvPr>
          <p:cNvSpPr>
            <a:spLocks noGrp="1"/>
          </p:cNvSpPr>
          <p:nvPr>
            <p:ph type="pic" sz="quarter" idx="14"/>
          </p:nvPr>
        </p:nvSpPr>
        <p:spPr>
          <a:xfrm>
            <a:off x="4259796" y="1268412"/>
            <a:ext cx="7632167"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1478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Text und 2 Bilder">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D349F72-06D0-43C4-95DD-BC6F63771CD1}"/>
              </a:ext>
            </a:extLst>
          </p:cNvPr>
          <p:cNvSpPr>
            <a:spLocks noGrp="1"/>
          </p:cNvSpPr>
          <p:nvPr>
            <p:ph type="title" hasCustomPrompt="1"/>
          </p:nvPr>
        </p:nvSpPr>
        <p:spPr>
          <a:xfrm>
            <a:off x="300039" y="1324895"/>
            <a:ext cx="3156346" cy="688899"/>
          </a:xfrm>
        </p:spPr>
        <p:txBody>
          <a:bodyPr/>
          <a:lstStyle>
            <a:lvl1pPr>
              <a:defRPr/>
            </a:lvl1pPr>
          </a:lstStyle>
          <a:p>
            <a:r>
              <a:rPr lang="de-DE" dirty="0"/>
              <a:t>Titel</a:t>
            </a:r>
          </a:p>
        </p:txBody>
      </p:sp>
      <p:sp>
        <p:nvSpPr>
          <p:cNvPr id="3" name="Datumsplatzhalter 2">
            <a:extLst>
              <a:ext uri="{FF2B5EF4-FFF2-40B4-BE49-F238E27FC236}">
                <a16:creationId xmlns="" xmlns:a16="http://schemas.microsoft.com/office/drawing/2014/main"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 xmlns:a16="http://schemas.microsoft.com/office/drawing/2014/main" id="{44808FC6-327C-4182-897F-6FF17A4025D8}"/>
              </a:ext>
            </a:extLst>
          </p:cNvPr>
          <p:cNvSpPr>
            <a:spLocks noGrp="1"/>
          </p:cNvSpPr>
          <p:nvPr>
            <p:ph type="ftr" sz="quarter" idx="11"/>
          </p:nvPr>
        </p:nvSpPr>
        <p:spPr/>
        <p:txBody>
          <a:bodyPr/>
          <a:lstStyle/>
          <a:p>
            <a:r>
              <a:rPr lang="de-DE" smtClean="0"/>
              <a:t>        November 2019 Ingrid Tieman (Team LSO)</a:t>
            </a:r>
            <a:endParaRPr lang="de-DE"/>
          </a:p>
        </p:txBody>
      </p:sp>
      <p:sp>
        <p:nvSpPr>
          <p:cNvPr id="5" name="Foliennummernplatzhalter 4">
            <a:extLst>
              <a:ext uri="{FF2B5EF4-FFF2-40B4-BE49-F238E27FC236}">
                <a16:creationId xmlns=""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 xmlns:a16="http://schemas.microsoft.com/office/drawing/2014/main" id="{83ED38F5-D973-4765-B726-EC1D0DCBEE0B}"/>
              </a:ext>
            </a:extLst>
          </p:cNvPr>
          <p:cNvSpPr>
            <a:spLocks noGrp="1"/>
          </p:cNvSpPr>
          <p:nvPr>
            <p:ph type="body" sz="quarter" idx="13"/>
          </p:nvPr>
        </p:nvSpPr>
        <p:spPr>
          <a:xfrm>
            <a:off x="300039" y="2241550"/>
            <a:ext cx="3156346"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 xmlns:a16="http://schemas.microsoft.com/office/drawing/2014/main" id="{D94CEDF7-7515-40D4-8CD3-D88A3A51AEAF}"/>
              </a:ext>
            </a:extLst>
          </p:cNvPr>
          <p:cNvSpPr>
            <a:spLocks noGrp="1"/>
          </p:cNvSpPr>
          <p:nvPr>
            <p:ph type="pic" sz="quarter" idx="14"/>
          </p:nvPr>
        </p:nvSpPr>
        <p:spPr>
          <a:xfrm>
            <a:off x="7968208" y="1268412"/>
            <a:ext cx="3923755" cy="4968875"/>
          </a:xfrm>
          <a:solidFill>
            <a:schemeClr val="accent4"/>
          </a:solidFill>
        </p:spPr>
        <p:txBody>
          <a:bodyPr anchor="ctr"/>
          <a:lstStyle>
            <a:lvl1pPr marL="0" indent="0" algn="ctr">
              <a:buNone/>
              <a:defRPr/>
            </a:lvl1pPr>
          </a:lstStyle>
          <a:p>
            <a:r>
              <a:rPr lang="de-DE"/>
              <a:t>Bild durch Klicken auf Symbol hinzufügen</a:t>
            </a:r>
          </a:p>
        </p:txBody>
      </p:sp>
      <p:sp>
        <p:nvSpPr>
          <p:cNvPr id="9" name="Bildplatzhalter 9">
            <a:extLst>
              <a:ext uri="{FF2B5EF4-FFF2-40B4-BE49-F238E27FC236}">
                <a16:creationId xmlns="" xmlns:a16="http://schemas.microsoft.com/office/drawing/2014/main" id="{02B1BBEC-2C7A-44FF-9604-43F3B9CC2EF9}"/>
              </a:ext>
            </a:extLst>
          </p:cNvPr>
          <p:cNvSpPr>
            <a:spLocks noGrp="1"/>
          </p:cNvSpPr>
          <p:nvPr>
            <p:ph type="pic" sz="quarter" idx="15"/>
          </p:nvPr>
        </p:nvSpPr>
        <p:spPr>
          <a:xfrm>
            <a:off x="3756421" y="1268412"/>
            <a:ext cx="3923755"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17111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Bilder und Text">
    <p:spTree>
      <p:nvGrpSpPr>
        <p:cNvPr id="1" name=""/>
        <p:cNvGrpSpPr/>
        <p:nvPr/>
      </p:nvGrpSpPr>
      <p:grpSpPr>
        <a:xfrm>
          <a:off x="0" y="0"/>
          <a:ext cx="0" cy="0"/>
          <a:chOff x="0" y="0"/>
          <a:chExt cx="0" cy="0"/>
        </a:xfrm>
      </p:grpSpPr>
      <p:sp>
        <p:nvSpPr>
          <p:cNvPr id="3" name="Datumsplatzhalter 2">
            <a:extLst>
              <a:ext uri="{FF2B5EF4-FFF2-40B4-BE49-F238E27FC236}">
                <a16:creationId xmlns="" xmlns:a16="http://schemas.microsoft.com/office/drawing/2014/main"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 xmlns:a16="http://schemas.microsoft.com/office/drawing/2014/main" id="{44808FC6-327C-4182-897F-6FF17A4025D8}"/>
              </a:ext>
            </a:extLst>
          </p:cNvPr>
          <p:cNvSpPr>
            <a:spLocks noGrp="1"/>
          </p:cNvSpPr>
          <p:nvPr>
            <p:ph type="ftr" sz="quarter" idx="11"/>
          </p:nvPr>
        </p:nvSpPr>
        <p:spPr/>
        <p:txBody>
          <a:bodyPr/>
          <a:lstStyle/>
          <a:p>
            <a:r>
              <a:rPr lang="de-DE" smtClean="0"/>
              <a:t>        November 2019 Ingrid Tieman (Team LSO)</a:t>
            </a:r>
            <a:endParaRPr lang="de-DE"/>
          </a:p>
        </p:txBody>
      </p:sp>
      <p:sp>
        <p:nvSpPr>
          <p:cNvPr id="5" name="Foliennummernplatzhalter 4">
            <a:extLst>
              <a:ext uri="{FF2B5EF4-FFF2-40B4-BE49-F238E27FC236}">
                <a16:creationId xmlns=""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 xmlns:a16="http://schemas.microsoft.com/office/drawing/2014/main" id="{83ED38F5-D973-4765-B726-EC1D0DCBEE0B}"/>
              </a:ext>
            </a:extLst>
          </p:cNvPr>
          <p:cNvSpPr>
            <a:spLocks noGrp="1"/>
          </p:cNvSpPr>
          <p:nvPr>
            <p:ph type="body" sz="quarter" idx="13"/>
          </p:nvPr>
        </p:nvSpPr>
        <p:spPr>
          <a:xfrm>
            <a:off x="300039"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Bildplatzhalter 9">
            <a:extLst>
              <a:ext uri="{FF2B5EF4-FFF2-40B4-BE49-F238E27FC236}">
                <a16:creationId xmlns="" xmlns:a16="http://schemas.microsoft.com/office/drawing/2014/main" id="{02B1BBEC-2C7A-44FF-9604-43F3B9CC2EF9}"/>
              </a:ext>
            </a:extLst>
          </p:cNvPr>
          <p:cNvSpPr>
            <a:spLocks noGrp="1"/>
          </p:cNvSpPr>
          <p:nvPr>
            <p:ph type="pic" sz="quarter" idx="15"/>
          </p:nvPr>
        </p:nvSpPr>
        <p:spPr>
          <a:xfrm>
            <a:off x="300039"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2" name="Textplatzhalter 6">
            <a:extLst>
              <a:ext uri="{FF2B5EF4-FFF2-40B4-BE49-F238E27FC236}">
                <a16:creationId xmlns="" xmlns:a16="http://schemas.microsoft.com/office/drawing/2014/main" id="{F7359EAB-27F8-40C6-BEA9-BE6360AAA5AF}"/>
              </a:ext>
            </a:extLst>
          </p:cNvPr>
          <p:cNvSpPr>
            <a:spLocks noGrp="1"/>
          </p:cNvSpPr>
          <p:nvPr>
            <p:ph type="body" sz="quarter" idx="16"/>
          </p:nvPr>
        </p:nvSpPr>
        <p:spPr>
          <a:xfrm>
            <a:off x="2928331"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9">
            <a:extLst>
              <a:ext uri="{FF2B5EF4-FFF2-40B4-BE49-F238E27FC236}">
                <a16:creationId xmlns="" xmlns:a16="http://schemas.microsoft.com/office/drawing/2014/main" id="{4BF1E103-4F49-4361-A0CA-5F024751F1B8}"/>
              </a:ext>
            </a:extLst>
          </p:cNvPr>
          <p:cNvSpPr>
            <a:spLocks noGrp="1"/>
          </p:cNvSpPr>
          <p:nvPr>
            <p:ph type="pic" sz="quarter" idx="17"/>
          </p:nvPr>
        </p:nvSpPr>
        <p:spPr>
          <a:xfrm>
            <a:off x="2928331"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4" name="Textplatzhalter 6">
            <a:extLst>
              <a:ext uri="{FF2B5EF4-FFF2-40B4-BE49-F238E27FC236}">
                <a16:creationId xmlns="" xmlns:a16="http://schemas.microsoft.com/office/drawing/2014/main" id="{1930E164-C9BB-4A82-9524-60B17ADA31BF}"/>
              </a:ext>
            </a:extLst>
          </p:cNvPr>
          <p:cNvSpPr>
            <a:spLocks noGrp="1"/>
          </p:cNvSpPr>
          <p:nvPr>
            <p:ph type="body" sz="quarter" idx="18"/>
          </p:nvPr>
        </p:nvSpPr>
        <p:spPr>
          <a:xfrm>
            <a:off x="5556623"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5" name="Bildplatzhalter 9">
            <a:extLst>
              <a:ext uri="{FF2B5EF4-FFF2-40B4-BE49-F238E27FC236}">
                <a16:creationId xmlns="" xmlns:a16="http://schemas.microsoft.com/office/drawing/2014/main" id="{C4B605E8-1358-46B0-9403-42BC0A5E76AD}"/>
              </a:ext>
            </a:extLst>
          </p:cNvPr>
          <p:cNvSpPr>
            <a:spLocks noGrp="1"/>
          </p:cNvSpPr>
          <p:nvPr>
            <p:ph type="pic" sz="quarter" idx="19"/>
          </p:nvPr>
        </p:nvSpPr>
        <p:spPr>
          <a:xfrm>
            <a:off x="5556623"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6" name="Textplatzhalter 6">
            <a:extLst>
              <a:ext uri="{FF2B5EF4-FFF2-40B4-BE49-F238E27FC236}">
                <a16:creationId xmlns="" xmlns:a16="http://schemas.microsoft.com/office/drawing/2014/main" id="{9F1A9615-15C9-4659-8463-5A13E8C34802}"/>
              </a:ext>
            </a:extLst>
          </p:cNvPr>
          <p:cNvSpPr>
            <a:spLocks noGrp="1"/>
          </p:cNvSpPr>
          <p:nvPr>
            <p:ph type="body" sz="quarter" idx="20"/>
          </p:nvPr>
        </p:nvSpPr>
        <p:spPr>
          <a:xfrm>
            <a:off x="8184915"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7" name="Bildplatzhalter 9">
            <a:extLst>
              <a:ext uri="{FF2B5EF4-FFF2-40B4-BE49-F238E27FC236}">
                <a16:creationId xmlns="" xmlns:a16="http://schemas.microsoft.com/office/drawing/2014/main" id="{4C8D2B3B-711C-45A3-A866-73C14337CBB7}"/>
              </a:ext>
            </a:extLst>
          </p:cNvPr>
          <p:cNvSpPr>
            <a:spLocks noGrp="1"/>
          </p:cNvSpPr>
          <p:nvPr>
            <p:ph type="pic" sz="quarter" idx="21"/>
          </p:nvPr>
        </p:nvSpPr>
        <p:spPr>
          <a:xfrm>
            <a:off x="8184915"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83439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r Bild (schmal)">
    <p:spTree>
      <p:nvGrpSpPr>
        <p:cNvPr id="1" name=""/>
        <p:cNvGrpSpPr/>
        <p:nvPr/>
      </p:nvGrpSpPr>
      <p:grpSpPr>
        <a:xfrm>
          <a:off x="0" y="0"/>
          <a:ext cx="0" cy="0"/>
          <a:chOff x="0" y="0"/>
          <a:chExt cx="0" cy="0"/>
        </a:xfrm>
      </p:grpSpPr>
      <p:sp>
        <p:nvSpPr>
          <p:cNvPr id="3" name="Datumsplatzhalter 2">
            <a:extLst>
              <a:ext uri="{FF2B5EF4-FFF2-40B4-BE49-F238E27FC236}">
                <a16:creationId xmlns="" xmlns:a16="http://schemas.microsoft.com/office/drawing/2014/main"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 xmlns:a16="http://schemas.microsoft.com/office/drawing/2014/main" id="{44808FC6-327C-4182-897F-6FF17A4025D8}"/>
              </a:ext>
            </a:extLst>
          </p:cNvPr>
          <p:cNvSpPr>
            <a:spLocks noGrp="1"/>
          </p:cNvSpPr>
          <p:nvPr>
            <p:ph type="ftr" sz="quarter" idx="11"/>
          </p:nvPr>
        </p:nvSpPr>
        <p:spPr/>
        <p:txBody>
          <a:bodyPr/>
          <a:lstStyle/>
          <a:p>
            <a:r>
              <a:rPr lang="de-DE" smtClean="0"/>
              <a:t>        November 2019 Ingrid Tieman (Team LSO)</a:t>
            </a:r>
            <a:endParaRPr lang="de-DE"/>
          </a:p>
        </p:txBody>
      </p:sp>
      <p:sp>
        <p:nvSpPr>
          <p:cNvPr id="5" name="Foliennummernplatzhalter 4">
            <a:extLst>
              <a:ext uri="{FF2B5EF4-FFF2-40B4-BE49-F238E27FC236}">
                <a16:creationId xmlns=""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 xmlns:a16="http://schemas.microsoft.com/office/drawing/2014/main" id="{02B1BBEC-2C7A-44FF-9604-43F3B9CC2EF9}"/>
              </a:ext>
            </a:extLst>
          </p:cNvPr>
          <p:cNvSpPr>
            <a:spLocks noGrp="1"/>
          </p:cNvSpPr>
          <p:nvPr>
            <p:ph type="pic" sz="quarter" idx="15"/>
          </p:nvPr>
        </p:nvSpPr>
        <p:spPr>
          <a:xfrm>
            <a:off x="300039" y="1268412"/>
            <a:ext cx="73801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56649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 (breit)">
    <p:spTree>
      <p:nvGrpSpPr>
        <p:cNvPr id="1" name=""/>
        <p:cNvGrpSpPr/>
        <p:nvPr/>
      </p:nvGrpSpPr>
      <p:grpSpPr>
        <a:xfrm>
          <a:off x="0" y="0"/>
          <a:ext cx="0" cy="0"/>
          <a:chOff x="0" y="0"/>
          <a:chExt cx="0" cy="0"/>
        </a:xfrm>
      </p:grpSpPr>
      <p:sp>
        <p:nvSpPr>
          <p:cNvPr id="3" name="Datumsplatzhalter 2">
            <a:extLst>
              <a:ext uri="{FF2B5EF4-FFF2-40B4-BE49-F238E27FC236}">
                <a16:creationId xmlns="" xmlns:a16="http://schemas.microsoft.com/office/drawing/2014/main"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 xmlns:a16="http://schemas.microsoft.com/office/drawing/2014/main" id="{44808FC6-327C-4182-897F-6FF17A4025D8}"/>
              </a:ext>
            </a:extLst>
          </p:cNvPr>
          <p:cNvSpPr>
            <a:spLocks noGrp="1"/>
          </p:cNvSpPr>
          <p:nvPr>
            <p:ph type="ftr" sz="quarter" idx="11"/>
          </p:nvPr>
        </p:nvSpPr>
        <p:spPr/>
        <p:txBody>
          <a:bodyPr/>
          <a:lstStyle/>
          <a:p>
            <a:r>
              <a:rPr lang="de-DE" smtClean="0"/>
              <a:t>        November 2019 Ingrid Tieman (Team LSO)</a:t>
            </a:r>
            <a:endParaRPr lang="de-DE"/>
          </a:p>
        </p:txBody>
      </p:sp>
      <p:sp>
        <p:nvSpPr>
          <p:cNvPr id="5" name="Foliennummernplatzhalter 4">
            <a:extLst>
              <a:ext uri="{FF2B5EF4-FFF2-40B4-BE49-F238E27FC236}">
                <a16:creationId xmlns=""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 xmlns:a16="http://schemas.microsoft.com/office/drawing/2014/main" id="{02B1BBEC-2C7A-44FF-9604-43F3B9CC2EF9}"/>
              </a:ext>
            </a:extLst>
          </p:cNvPr>
          <p:cNvSpPr>
            <a:spLocks noGrp="1"/>
          </p:cNvSpPr>
          <p:nvPr>
            <p:ph type="pic" sz="quarter" idx="15"/>
          </p:nvPr>
        </p:nvSpPr>
        <p:spPr>
          <a:xfrm>
            <a:off x="300038" y="1268412"/>
            <a:ext cx="11591923"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3697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9" name="Bildplatzhalter 9">
            <a:extLst>
              <a:ext uri="{FF2B5EF4-FFF2-40B4-BE49-F238E27FC236}">
                <a16:creationId xmlns="" xmlns:a16="http://schemas.microsoft.com/office/drawing/2014/main" id="{02B1BBEC-2C7A-44FF-9604-43F3B9CC2EF9}"/>
              </a:ext>
            </a:extLst>
          </p:cNvPr>
          <p:cNvSpPr>
            <a:spLocks noGrp="1"/>
          </p:cNvSpPr>
          <p:nvPr>
            <p:ph type="pic" sz="quarter" idx="15"/>
          </p:nvPr>
        </p:nvSpPr>
        <p:spPr>
          <a:xfrm>
            <a:off x="0" y="0"/>
            <a:ext cx="12192000" cy="6858000"/>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730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 xmlns:a16="http://schemas.microsoft.com/office/drawing/2014/main"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 xmlns:a16="http://schemas.microsoft.com/office/drawing/2014/main" id="{44808FC6-327C-4182-897F-6FF17A4025D8}"/>
              </a:ext>
            </a:extLst>
          </p:cNvPr>
          <p:cNvSpPr>
            <a:spLocks noGrp="1"/>
          </p:cNvSpPr>
          <p:nvPr>
            <p:ph type="ftr" sz="quarter" idx="11"/>
          </p:nvPr>
        </p:nvSpPr>
        <p:spPr/>
        <p:txBody>
          <a:bodyPr/>
          <a:lstStyle/>
          <a:p>
            <a:r>
              <a:rPr lang="de-DE" smtClean="0"/>
              <a:t>        November 2019 Ingrid Tieman (Team LSO)</a:t>
            </a:r>
            <a:endParaRPr lang="de-DE"/>
          </a:p>
        </p:txBody>
      </p:sp>
      <p:sp>
        <p:nvSpPr>
          <p:cNvPr id="5" name="Foliennummernplatzhalter 4">
            <a:extLst>
              <a:ext uri="{FF2B5EF4-FFF2-40B4-BE49-F238E27FC236}">
                <a16:creationId xmlns=""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2755822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 xmlns:a16="http://schemas.microsoft.com/office/drawing/2014/main" id="{A5D2A20E-A742-4D97-A6EE-053013FE5DAC}"/>
              </a:ext>
            </a:extLst>
          </p:cNvPr>
          <p:cNvSpPr>
            <a:spLocks noGrp="1"/>
          </p:cNvSpPr>
          <p:nvPr>
            <p:ph type="dt" sz="half" idx="10"/>
          </p:nvPr>
        </p:nvSpPr>
        <p:spPr/>
        <p:txBody>
          <a:bodyPr/>
          <a:lstStyle/>
          <a:p>
            <a:r>
              <a:rPr lang="de-DE" smtClean="0"/>
              <a:t>Name des Kapitels (optional)</a:t>
            </a:r>
            <a:endParaRPr lang="de-DE"/>
          </a:p>
        </p:txBody>
      </p:sp>
      <p:sp>
        <p:nvSpPr>
          <p:cNvPr id="3" name="Fußzeilenplatzhalter 2">
            <a:extLst>
              <a:ext uri="{FF2B5EF4-FFF2-40B4-BE49-F238E27FC236}">
                <a16:creationId xmlns="" xmlns:a16="http://schemas.microsoft.com/office/drawing/2014/main" id="{503D3AE9-F8AA-426F-A679-BB57EC884EE1}"/>
              </a:ext>
            </a:extLst>
          </p:cNvPr>
          <p:cNvSpPr>
            <a:spLocks noGrp="1"/>
          </p:cNvSpPr>
          <p:nvPr>
            <p:ph type="ftr" sz="quarter" idx="11"/>
          </p:nvPr>
        </p:nvSpPr>
        <p:spPr/>
        <p:txBody>
          <a:bodyPr/>
          <a:lstStyle/>
          <a:p>
            <a:r>
              <a:rPr lang="de-DE" smtClean="0"/>
              <a:t>        November 2019 Ingrid Tieman (Team LSO)</a:t>
            </a:r>
            <a:endParaRPr lang="de-DE"/>
          </a:p>
        </p:txBody>
      </p:sp>
      <p:sp>
        <p:nvSpPr>
          <p:cNvPr id="4" name="Foliennummernplatzhalter 3">
            <a:extLst>
              <a:ext uri="{FF2B5EF4-FFF2-40B4-BE49-F238E27FC236}">
                <a16:creationId xmlns="" xmlns:a16="http://schemas.microsoft.com/office/drawing/2014/main" id="{1930ADF6-A91F-4CC3-A7AC-E55FF446D183}"/>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2794263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e">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92E4DB1-9E18-419C-AB3D-BD869B99274F}"/>
              </a:ext>
            </a:extLst>
          </p:cNvPr>
          <p:cNvSpPr>
            <a:spLocks noGrp="1"/>
          </p:cNvSpPr>
          <p:nvPr>
            <p:ph type="ctrTitle"/>
          </p:nvPr>
        </p:nvSpPr>
        <p:spPr>
          <a:xfrm>
            <a:off x="300037" y="1306513"/>
            <a:ext cx="11593185" cy="1690439"/>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 xmlns:a16="http://schemas.microsoft.com/office/drawing/2014/main" id="{0F49FBC8-B96B-455F-85D7-9A804472D1CC}"/>
              </a:ext>
            </a:extLst>
          </p:cNvPr>
          <p:cNvSpPr>
            <a:spLocks noGrp="1"/>
          </p:cNvSpPr>
          <p:nvPr>
            <p:ph type="subTitle" idx="1"/>
          </p:nvPr>
        </p:nvSpPr>
        <p:spPr>
          <a:xfrm>
            <a:off x="300037" y="3248980"/>
            <a:ext cx="11591926" cy="3355992"/>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Tree>
    <p:extLst>
      <p:ext uri="{BB962C8B-B14F-4D97-AF65-F5344CB8AC3E}">
        <p14:creationId xmlns:p14="http://schemas.microsoft.com/office/powerpoint/2010/main" val="2794930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 xmlns:a16="http://schemas.microsoft.com/office/drawing/2014/main" id="{DD51B7A0-2349-4EDA-A63A-B7A717CFB1D7}"/>
              </a:ext>
            </a:extLst>
          </p:cNvPr>
          <p:cNvSpPr>
            <a:spLocks noGrp="1"/>
          </p:cNvSpPr>
          <p:nvPr>
            <p:ph type="title"/>
          </p:nvPr>
        </p:nvSpPr>
        <p:spPr>
          <a:xfrm>
            <a:off x="300038" y="1324895"/>
            <a:ext cx="11591924" cy="688899"/>
          </a:xfrm>
          <a:prstGeom prst="rect">
            <a:avLst/>
          </a:prstGeom>
        </p:spPr>
        <p:txBody>
          <a:bodyPr vert="horz" lIns="0" tIns="0" rIns="0" bIns="0" rtlCol="0" anchor="t" anchorCtr="0">
            <a:noAutofit/>
          </a:bodyPr>
          <a:lstStyle/>
          <a:p>
            <a:r>
              <a:rPr lang="de-DE" dirty="0"/>
              <a:t>Titel</a:t>
            </a:r>
          </a:p>
        </p:txBody>
      </p:sp>
      <p:sp>
        <p:nvSpPr>
          <p:cNvPr id="3" name="Textplatzhalter 2">
            <a:extLst>
              <a:ext uri="{FF2B5EF4-FFF2-40B4-BE49-F238E27FC236}">
                <a16:creationId xmlns="" xmlns:a16="http://schemas.microsoft.com/office/drawing/2014/main" id="{E80BA506-857B-4D18-850B-BD7765473AE7}"/>
              </a:ext>
            </a:extLst>
          </p:cNvPr>
          <p:cNvSpPr>
            <a:spLocks noGrp="1"/>
          </p:cNvSpPr>
          <p:nvPr>
            <p:ph type="body" idx="1"/>
          </p:nvPr>
        </p:nvSpPr>
        <p:spPr>
          <a:xfrm>
            <a:off x="300037" y="2241550"/>
            <a:ext cx="11591925" cy="3995738"/>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 xmlns:a16="http://schemas.microsoft.com/office/drawing/2014/main" id="{86C1221F-2C01-43BF-A95C-DD43389C7FD4}"/>
              </a:ext>
            </a:extLst>
          </p:cNvPr>
          <p:cNvSpPr>
            <a:spLocks noGrp="1"/>
          </p:cNvSpPr>
          <p:nvPr>
            <p:ph type="dt" sz="half" idx="2"/>
          </p:nvPr>
        </p:nvSpPr>
        <p:spPr>
          <a:xfrm>
            <a:off x="10680514" y="6471135"/>
            <a:ext cx="780082" cy="204998"/>
          </a:xfrm>
          <a:prstGeom prst="rect">
            <a:avLst/>
          </a:prstGeom>
        </p:spPr>
        <p:txBody>
          <a:bodyPr vert="horz" wrap="none" lIns="0" tIns="0" rIns="0" bIns="0" rtlCol="0" anchor="t" anchorCtr="0">
            <a:noAutofit/>
          </a:bodyPr>
          <a:lstStyle>
            <a:lvl1pPr algn="r">
              <a:defRPr sz="900">
                <a:solidFill>
                  <a:schemeClr val="tx1"/>
                </a:solidFill>
              </a:defRPr>
            </a:lvl1pPr>
          </a:lstStyle>
          <a:p>
            <a:r>
              <a:rPr lang="de-DE" smtClean="0"/>
              <a:t>Name des Kapitels (optional)</a:t>
            </a:r>
            <a:endParaRPr lang="de-DE" dirty="0"/>
          </a:p>
        </p:txBody>
      </p:sp>
      <p:sp>
        <p:nvSpPr>
          <p:cNvPr id="5" name="Fußzeilenplatzhalter 4">
            <a:extLst>
              <a:ext uri="{FF2B5EF4-FFF2-40B4-BE49-F238E27FC236}">
                <a16:creationId xmlns="" xmlns:a16="http://schemas.microsoft.com/office/drawing/2014/main" id="{625A9539-B132-412C-9661-DED3B820CED5}"/>
              </a:ext>
            </a:extLst>
          </p:cNvPr>
          <p:cNvSpPr>
            <a:spLocks noGrp="1"/>
          </p:cNvSpPr>
          <p:nvPr>
            <p:ph type="ftr" sz="quarter" idx="3"/>
          </p:nvPr>
        </p:nvSpPr>
        <p:spPr>
          <a:xfrm>
            <a:off x="300038" y="6471135"/>
            <a:ext cx="10308468" cy="204998"/>
          </a:xfrm>
          <a:prstGeom prst="rect">
            <a:avLst/>
          </a:prstGeom>
        </p:spPr>
        <p:txBody>
          <a:bodyPr vert="horz" lIns="0" tIns="0" rIns="0" bIns="0" rtlCol="0" anchor="t" anchorCtr="0">
            <a:noAutofit/>
          </a:bodyPr>
          <a:lstStyle>
            <a:lvl1pPr algn="l">
              <a:defRPr sz="900">
                <a:solidFill>
                  <a:schemeClr val="tx1"/>
                </a:solidFill>
              </a:defRPr>
            </a:lvl1pPr>
          </a:lstStyle>
          <a:p>
            <a:r>
              <a:rPr lang="de-DE" smtClean="0"/>
              <a:t>        November 2019 Ingrid Tieman (Team LSO)</a:t>
            </a:r>
            <a:endParaRPr lang="de-DE" dirty="0"/>
          </a:p>
        </p:txBody>
      </p:sp>
      <p:sp>
        <p:nvSpPr>
          <p:cNvPr id="6" name="Foliennummernplatzhalter 5">
            <a:extLst>
              <a:ext uri="{FF2B5EF4-FFF2-40B4-BE49-F238E27FC236}">
                <a16:creationId xmlns="" xmlns:a16="http://schemas.microsoft.com/office/drawing/2014/main" id="{9C13D3EB-E170-4754-9007-33BFBA56E6AD}"/>
              </a:ext>
            </a:extLst>
          </p:cNvPr>
          <p:cNvSpPr>
            <a:spLocks noGrp="1"/>
          </p:cNvSpPr>
          <p:nvPr>
            <p:ph type="sldNum" sz="quarter" idx="4"/>
          </p:nvPr>
        </p:nvSpPr>
        <p:spPr>
          <a:xfrm>
            <a:off x="11532604" y="6471135"/>
            <a:ext cx="359358" cy="204998"/>
          </a:xfrm>
          <a:prstGeom prst="rect">
            <a:avLst/>
          </a:prstGeom>
        </p:spPr>
        <p:txBody>
          <a:bodyPr vert="horz" wrap="none" lIns="0" tIns="0" rIns="0" bIns="0" rtlCol="0" anchor="t" anchorCtr="0">
            <a:noAutofit/>
          </a:bodyPr>
          <a:lstStyle>
            <a:lvl1pPr algn="r">
              <a:defRPr sz="900">
                <a:solidFill>
                  <a:schemeClr val="tx1"/>
                </a:solidFill>
              </a:defRPr>
            </a:lvl1pPr>
          </a:lstStyle>
          <a:p>
            <a:fld id="{968FC3C1-8B2E-4CF4-97FE-57A4E19AC873}" type="slidenum">
              <a:rPr lang="de-DE" smtClean="0"/>
              <a:pPr/>
              <a:t>‹Nr.›</a:t>
            </a:fld>
            <a:endParaRPr lang="de-DE" dirty="0"/>
          </a:p>
        </p:txBody>
      </p:sp>
      <p:pic>
        <p:nvPicPr>
          <p:cNvPr id="10" name="Grafik 9">
            <a:extLst>
              <a:ext uri="{FF2B5EF4-FFF2-40B4-BE49-F238E27FC236}">
                <a16:creationId xmlns="" xmlns:a16="http://schemas.microsoft.com/office/drawing/2014/main" id="{D1E2579D-6D86-478F-A14A-E7114ADEE606}"/>
              </a:ext>
            </a:extLst>
          </p:cNvPr>
          <p:cNvPicPr>
            <a:picLocks noChangeAspect="1"/>
          </p:cNvPicPr>
          <p:nvPr userDrawn="1"/>
        </p:nvPicPr>
        <p:blipFill>
          <a:blip r:embed="rId16" cstate="print">
            <a:extLst>
              <a:ext uri="{28A0092B-C50C-407E-A947-70E740481C1C}">
                <a14:useLocalDpi xmlns:a14="http://schemas.microsoft.com/office/drawing/2010/main" val="0"/>
              </a:ext>
              <a:ext uri="{96DAC541-7B7A-43D3-8B79-37D633B846F1}">
                <asvg:svgBlip xmlns="" xmlns:asvg="http://schemas.microsoft.com/office/drawing/2016/SVG/main" r:embed="rId17"/>
              </a:ext>
            </a:extLst>
          </a:blip>
          <a:stretch>
            <a:fillRect/>
          </a:stretch>
        </p:blipFill>
        <p:spPr>
          <a:xfrm>
            <a:off x="258590" y="126208"/>
            <a:ext cx="1867867" cy="1077186"/>
          </a:xfrm>
          <a:prstGeom prst="rect">
            <a:avLst/>
          </a:prstGeom>
        </p:spPr>
      </p:pic>
    </p:spTree>
    <p:extLst>
      <p:ext uri="{BB962C8B-B14F-4D97-AF65-F5344CB8AC3E}">
        <p14:creationId xmlns:p14="http://schemas.microsoft.com/office/powerpoint/2010/main" val="64170245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56" r:id="rId4"/>
    <p:sldLayoutId id="2147483657" r:id="rId5"/>
    <p:sldLayoutId id="2147483658" r:id="rId6"/>
    <p:sldLayoutId id="2147483659" r:id="rId7"/>
    <p:sldLayoutId id="2147483664" r:id="rId8"/>
    <p:sldLayoutId id="2147483660" r:id="rId9"/>
    <p:sldLayoutId id="2147483661" r:id="rId10"/>
    <p:sldLayoutId id="2147483662" r:id="rId11"/>
    <p:sldLayoutId id="2147483654" r:id="rId12"/>
    <p:sldLayoutId id="2147483655" r:id="rId13"/>
    <p:sldLayoutId id="2147483665" r:id="rId14"/>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176213" indent="-17621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1pPr>
      <a:lvl2pPr marL="358775" indent="-18256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2pPr>
      <a:lvl3pPr marL="534988" indent="-17621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3pPr>
      <a:lvl4pPr marL="717550" indent="-18256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4pPr>
      <a:lvl5pPr marL="893763" indent="-17621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799" userDrawn="1">
          <p15:clr>
            <a:srgbClr val="F26B43"/>
          </p15:clr>
        </p15:guide>
        <p15:guide id="2" pos="189" userDrawn="1">
          <p15:clr>
            <a:srgbClr val="F26B43"/>
          </p15:clr>
        </p15:guide>
        <p15:guide id="3" pos="7491" userDrawn="1">
          <p15:clr>
            <a:srgbClr val="F26B43"/>
          </p15:clr>
        </p15:guide>
        <p15:guide id="4" orient="horz" pos="3929" userDrawn="1">
          <p15:clr>
            <a:srgbClr val="F26B43"/>
          </p15:clr>
        </p15:guide>
        <p15:guide id="5" orient="horz" pos="141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s://ekvv.uni-bielefeld.de/pers_publ/publ/Suche.jsp"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ekvv.uni-bielefeld.de/wiki/en/Zugang_zum_BIS"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mailto:elmextern@uni-bielefeld.de"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27A3449F-B031-430C-9BBA-D2F16C9138BA}"/>
              </a:ext>
            </a:extLst>
          </p:cNvPr>
          <p:cNvSpPr>
            <a:spLocks noGrp="1"/>
          </p:cNvSpPr>
          <p:nvPr>
            <p:ph type="ctrTitle"/>
          </p:nvPr>
        </p:nvSpPr>
        <p:spPr/>
        <p:txBody>
          <a:bodyPr/>
          <a:lstStyle/>
          <a:p>
            <a:pPr algn="ctr"/>
            <a:r>
              <a:rPr lang="de-DE" sz="4400" dirty="0" smtClean="0"/>
              <a:t>BIS</a:t>
            </a:r>
            <a:br>
              <a:rPr lang="de-DE" sz="4400" dirty="0" smtClean="0"/>
            </a:br>
            <a:r>
              <a:rPr lang="de-DE" sz="4400" dirty="0" smtClean="0"/>
              <a:t>Benutzerverwaltung</a:t>
            </a:r>
            <a:br>
              <a:rPr lang="de-DE" sz="4400" dirty="0" smtClean="0"/>
            </a:br>
            <a:r>
              <a:rPr lang="de-DE" sz="4400" dirty="0" smtClean="0"/>
              <a:t/>
            </a:r>
            <a:br>
              <a:rPr lang="de-DE" sz="4400" dirty="0" smtClean="0"/>
            </a:br>
            <a:r>
              <a:rPr lang="de-DE" sz="1500" b="0" dirty="0" smtClean="0"/>
              <a:t>Knowledge Transfer am 28.11.2019 im BIS</a:t>
            </a:r>
            <a:r>
              <a:rPr lang="de-DE" sz="4400" dirty="0" smtClean="0"/>
              <a:t/>
            </a:r>
            <a:br>
              <a:rPr lang="de-DE" sz="4400" dirty="0" smtClean="0"/>
            </a:br>
            <a:r>
              <a:rPr lang="de-DE" sz="4400" dirty="0"/>
              <a:t/>
            </a:r>
            <a:br>
              <a:rPr lang="de-DE" sz="4400" dirty="0"/>
            </a:br>
            <a:endParaRPr lang="de-DE" sz="3200" dirty="0"/>
          </a:p>
        </p:txBody>
      </p:sp>
      <p:sp>
        <p:nvSpPr>
          <p:cNvPr id="3" name="Untertitel 2">
            <a:extLst>
              <a:ext uri="{FF2B5EF4-FFF2-40B4-BE49-F238E27FC236}">
                <a16:creationId xmlns="" xmlns:a16="http://schemas.microsoft.com/office/drawing/2014/main" id="{CC3CE45C-DC2B-49D2-A5FD-6DE89E61580B}"/>
              </a:ext>
            </a:extLst>
          </p:cNvPr>
          <p:cNvSpPr>
            <a:spLocks noGrp="1"/>
          </p:cNvSpPr>
          <p:nvPr>
            <p:ph type="subTitle" idx="1"/>
          </p:nvPr>
        </p:nvSpPr>
        <p:spPr>
          <a:xfrm>
            <a:off x="300037" y="5208436"/>
            <a:ext cx="5975351" cy="1396536"/>
          </a:xfrm>
        </p:spPr>
        <p:txBody>
          <a:bodyPr/>
          <a:lstStyle/>
          <a:p>
            <a:r>
              <a:rPr lang="de-DE" dirty="0" smtClean="0"/>
              <a:t>Dezernat Studium und Lehre</a:t>
            </a:r>
          </a:p>
          <a:p>
            <a:r>
              <a:rPr lang="de-DE" dirty="0" smtClean="0"/>
              <a:t>Ingrid Tiemann</a:t>
            </a:r>
            <a:endParaRPr lang="de-DE" dirty="0"/>
          </a:p>
        </p:txBody>
      </p:sp>
      <p:pic>
        <p:nvPicPr>
          <p:cNvPr id="11" name="Bildplatzhalter 10">
            <a:extLst>
              <a:ext uri="{FF2B5EF4-FFF2-40B4-BE49-F238E27FC236}">
                <a16:creationId xmlns="" xmlns:a16="http://schemas.microsoft.com/office/drawing/2014/main" id="{A51C4776-9C54-42BC-B8B9-8B5A92D45055}"/>
              </a:ext>
            </a:extLst>
          </p:cNvPr>
          <p:cNvPicPr>
            <a:picLocks noGrp="1" noChangeAspect="1"/>
          </p:cNvPicPr>
          <p:nvPr>
            <p:ph type="pic" sz="quarter" idx="14"/>
          </p:nvPr>
        </p:nvPicPr>
        <p:blipFill rotWithShape="1">
          <a:blip r:embed="rId2" cstate="print">
            <a:extLst>
              <a:ext uri="{28A0092B-C50C-407E-A947-70E740481C1C}">
                <a14:useLocalDpi xmlns:a14="http://schemas.microsoft.com/office/drawing/2010/main"/>
              </a:ext>
            </a:extLst>
          </a:blip>
          <a:srcRect/>
          <a:stretch/>
        </p:blipFill>
        <p:spPr>
          <a:xfrm>
            <a:off x="6575425" y="1268413"/>
            <a:ext cx="5316538" cy="5292725"/>
          </a:xfrm>
          <a:prstGeom prst="rect">
            <a:avLst/>
          </a:prstGeom>
        </p:spPr>
      </p:pic>
    </p:spTree>
    <p:extLst>
      <p:ext uri="{BB962C8B-B14F-4D97-AF65-F5344CB8AC3E}">
        <p14:creationId xmlns:p14="http://schemas.microsoft.com/office/powerpoint/2010/main" val="2911639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Agenda</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fontAlgn="ctr"/>
            <a:r>
              <a:rPr lang="de-DE" b="1" dirty="0"/>
              <a:t>Wie kommen Mitarbeiter*innen ins BIS und wie kommen sie wieder raus</a:t>
            </a:r>
            <a:r>
              <a:rPr lang="de-DE" b="1" dirty="0" smtClean="0"/>
              <a:t>?</a:t>
            </a:r>
          </a:p>
          <a:p>
            <a:pPr fontAlgn="ctr"/>
            <a:endParaRPr lang="de-DE" b="1" dirty="0"/>
          </a:p>
          <a:p>
            <a:pPr fontAlgn="ctr"/>
            <a:r>
              <a:rPr lang="de-DE" b="1" dirty="0"/>
              <a:t>Welche Funktionen können mit dem BIS-MA-Zugang genutzt werden? </a:t>
            </a:r>
            <a:endParaRPr lang="de-DE" b="1" dirty="0" smtClean="0"/>
          </a:p>
          <a:p>
            <a:pPr fontAlgn="ctr"/>
            <a:endParaRPr lang="de-DE" b="1" dirty="0" smtClean="0"/>
          </a:p>
          <a:p>
            <a:pPr fontAlgn="ctr"/>
            <a:r>
              <a:rPr lang="de-DE" b="1" dirty="0" smtClean="0"/>
              <a:t>Welche </a:t>
            </a:r>
            <a:r>
              <a:rPr lang="de-DE" b="1" dirty="0"/>
              <a:t>weitergehenden Rechte gibt es und wie bekommt man die</a:t>
            </a:r>
            <a:r>
              <a:rPr lang="de-DE" b="1" dirty="0" smtClean="0"/>
              <a:t>?</a:t>
            </a:r>
          </a:p>
          <a:p>
            <a:pPr fontAlgn="ctr"/>
            <a:endParaRPr lang="de-DE" b="1" dirty="0"/>
          </a:p>
          <a:p>
            <a:pPr fontAlgn="ctr"/>
            <a:r>
              <a:rPr lang="de-DE" b="1" dirty="0"/>
              <a:t>Mythen, Legenden und Missverständnisse aus der Support-Erfahrung</a:t>
            </a:r>
          </a:p>
          <a:p>
            <a:pPr marL="342900" indent="-342900">
              <a:lnSpc>
                <a:spcPts val="2300"/>
              </a:lnSpc>
              <a:buSzPct val="100000"/>
              <a:defRPr/>
            </a:pPr>
            <a:endParaRPr lang="de-DE" altLang="de-DE" dirty="0">
              <a:cs typeface="Arial" panose="020B0604020202020204" pitchFamily="34" charset="0"/>
              <a:sym typeface="Gill Sans" charset="-52"/>
            </a:endParaRP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2</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38374626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Wie kommen Mitarbeiter*innen ins BIS?</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a:lnSpc>
                <a:spcPts val="2300"/>
              </a:lnSpc>
              <a:buSzPct val="100000"/>
              <a:defRPr/>
            </a:pPr>
            <a:r>
              <a:rPr lang="de-DE" dirty="0"/>
              <a:t>Grundlage der BIS-Benutzerverwaltung ist das PEVZ: Nur wer hier drin ist, kann einen BIS-Zugang </a:t>
            </a:r>
            <a:r>
              <a:rPr lang="de-DE" dirty="0" smtClean="0"/>
              <a:t>bekommen </a:t>
            </a:r>
            <a:r>
              <a:rPr lang="de-DE" sz="1000" dirty="0" smtClean="0"/>
              <a:t>(</a:t>
            </a:r>
            <a:r>
              <a:rPr lang="de-DE" altLang="de-DE" sz="1000" dirty="0" smtClean="0">
                <a:cs typeface="Arial" panose="020B0604020202020204" pitchFamily="34" charset="0"/>
                <a:sym typeface="Gill Sans" charset="-52"/>
                <a:hlinkClick r:id="rId2"/>
              </a:rPr>
              <a:t>https</a:t>
            </a:r>
            <a:r>
              <a:rPr lang="de-DE" altLang="de-DE" sz="1000" dirty="0">
                <a:cs typeface="Arial" panose="020B0604020202020204" pitchFamily="34" charset="0"/>
                <a:sym typeface="Gill Sans" charset="-52"/>
                <a:hlinkClick r:id="rId2"/>
              </a:rPr>
              <a:t>://</a:t>
            </a:r>
            <a:r>
              <a:rPr lang="de-DE" altLang="de-DE" sz="1000" dirty="0" smtClean="0">
                <a:cs typeface="Arial" panose="020B0604020202020204" pitchFamily="34" charset="0"/>
                <a:sym typeface="Gill Sans" charset="-52"/>
                <a:hlinkClick r:id="rId2"/>
              </a:rPr>
              <a:t>ekvv.uni-bielefeld.de/pers_publ/publ/Suche.jsp</a:t>
            </a:r>
            <a:r>
              <a:rPr lang="de-DE" altLang="de-DE" sz="1000" dirty="0" smtClean="0">
                <a:cs typeface="Arial" panose="020B0604020202020204" pitchFamily="34" charset="0"/>
                <a:sym typeface="Gill Sans" charset="-52"/>
              </a:rPr>
              <a:t>)</a:t>
            </a:r>
          </a:p>
          <a:p>
            <a:pPr marL="342900" indent="-342900">
              <a:lnSpc>
                <a:spcPts val="2300"/>
              </a:lnSpc>
              <a:buSzPct val="100000"/>
              <a:defRPr/>
            </a:pPr>
            <a:endParaRPr lang="de-DE" altLang="de-DE" sz="1000" dirty="0">
              <a:cs typeface="Arial" panose="020B0604020202020204" pitchFamily="34" charset="0"/>
              <a:sym typeface="Gill Sans" charset="-52"/>
            </a:endParaRPr>
          </a:p>
          <a:p>
            <a:pPr>
              <a:lnSpc>
                <a:spcPts val="2300"/>
              </a:lnSpc>
              <a:buSzPct val="100000"/>
              <a:defRPr/>
            </a:pPr>
            <a:r>
              <a:rPr lang="de-DE" altLang="de-DE" dirty="0" smtClean="0">
                <a:cs typeface="Arial" panose="020B0604020202020204" pitchFamily="34" charset="0"/>
                <a:sym typeface="Gill Sans" charset="-52"/>
              </a:rPr>
              <a:t>Das PEVZ wird in den Fakultäten und Einrichtungen gepflegt </a:t>
            </a:r>
          </a:p>
          <a:p>
            <a:pPr>
              <a:lnSpc>
                <a:spcPts val="2300"/>
              </a:lnSpc>
              <a:buSzPct val="100000"/>
              <a:defRPr/>
            </a:pPr>
            <a:endParaRPr lang="de-DE" altLang="de-DE" dirty="0">
              <a:cs typeface="Arial" panose="020B0604020202020204" pitchFamily="34" charset="0"/>
              <a:sym typeface="Gill Sans" charset="-52"/>
            </a:endParaRPr>
          </a:p>
          <a:p>
            <a:pPr>
              <a:lnSpc>
                <a:spcPts val="2300"/>
              </a:lnSpc>
              <a:buSzPct val="100000"/>
              <a:defRPr/>
            </a:pPr>
            <a:r>
              <a:rPr lang="de-DE" dirty="0"/>
              <a:t>Zu einem BIS-Zugang gehören zwingend Name, korrektes Geburtsdatum und nach Möglichkeit eine persönliche Mailadresse, auf die die betreffende Person zugreifen kann</a:t>
            </a:r>
          </a:p>
          <a:p>
            <a:pPr>
              <a:lnSpc>
                <a:spcPts val="2300"/>
              </a:lnSpc>
              <a:buSzPct val="100000"/>
              <a:defRPr/>
            </a:pPr>
            <a:endParaRPr lang="de-DE" altLang="de-DE" dirty="0" smtClean="0">
              <a:cs typeface="Arial" panose="020B0604020202020204" pitchFamily="34" charset="0"/>
              <a:sym typeface="Gill Sans" charset="-52"/>
            </a:endParaRPr>
          </a:p>
          <a:p>
            <a:pPr>
              <a:lnSpc>
                <a:spcPts val="2300"/>
              </a:lnSpc>
              <a:buSzPct val="100000"/>
              <a:defRPr/>
            </a:pPr>
            <a:r>
              <a:rPr lang="de-DE" dirty="0"/>
              <a:t>Beim Neu-Anlegen einer Person wird gekennzeichnet, oder er oder sie "forschend", "lehrend", oder "keins von beidem" ist. Darüber werden Zugriffsrechte auf Veranstaltungen im eKVV, Anbindung an den Publikationsdienst PUB, </a:t>
            </a:r>
            <a:r>
              <a:rPr lang="de-DE" dirty="0" smtClean="0"/>
              <a:t>sowie Aufnahme und Sendeberechtigung von Mailverteilern gesteuert</a:t>
            </a:r>
            <a:endParaRPr lang="de-DE" altLang="de-DE" dirty="0" smtClean="0">
              <a:cs typeface="Arial" panose="020B0604020202020204" pitchFamily="34" charset="0"/>
              <a:sym typeface="Gill Sans" charset="-52"/>
            </a:endParaRPr>
          </a:p>
          <a:p>
            <a:pPr>
              <a:lnSpc>
                <a:spcPts val="2300"/>
              </a:lnSpc>
              <a:buSzPct val="100000"/>
              <a:defRPr/>
            </a:pPr>
            <a:endParaRPr lang="de-DE" altLang="de-DE" dirty="0">
              <a:cs typeface="Arial" panose="020B0604020202020204" pitchFamily="34" charset="0"/>
              <a:sym typeface="Gill Sans" charset="-52"/>
            </a:endParaRPr>
          </a:p>
          <a:p>
            <a:pPr>
              <a:lnSpc>
                <a:spcPts val="2300"/>
              </a:lnSpc>
              <a:buSzPct val="100000"/>
              <a:defRPr/>
            </a:pPr>
            <a:endParaRPr lang="de-DE" altLang="de-DE" dirty="0">
              <a:cs typeface="Arial" panose="020B0604020202020204" pitchFamily="34" charset="0"/>
              <a:sym typeface="Gill Sans" charset="-52"/>
            </a:endParaRPr>
          </a:p>
          <a:p>
            <a:pPr marL="182562" lvl="1" indent="0">
              <a:lnSpc>
                <a:spcPts val="2300"/>
              </a:lnSpc>
              <a:buSzPct val="100000"/>
              <a:buNone/>
              <a:defRPr/>
            </a:pPr>
            <a:endParaRPr lang="de-DE" altLang="de-DE" dirty="0">
              <a:cs typeface="Arial" panose="020B0604020202020204" pitchFamily="34" charset="0"/>
              <a:sym typeface="Gill Sans" charset="-52"/>
            </a:endParaRP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3</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2600448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BIS-Zugang</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a:xfrm>
            <a:off x="335195" y="2013794"/>
            <a:ext cx="11591925" cy="4151510"/>
          </a:xfrm>
        </p:spPr>
        <p:txBody>
          <a:bodyPr/>
          <a:lstStyle/>
          <a:p>
            <a:pPr marL="342900" indent="-342900">
              <a:lnSpc>
                <a:spcPts val="2300"/>
              </a:lnSpc>
              <a:buSzPct val="100000"/>
              <a:defRPr/>
            </a:pPr>
            <a:r>
              <a:rPr lang="de-DE" dirty="0"/>
              <a:t>Über einen IDM-Abgleich bekommt </a:t>
            </a:r>
            <a:r>
              <a:rPr lang="de-DE" dirty="0" smtClean="0"/>
              <a:t>jeder neue </a:t>
            </a:r>
            <a:r>
              <a:rPr lang="de-DE" dirty="0"/>
              <a:t>PEVZ-Eintrag die passende Uni.ID. Wenn dieser Abgleich fehlschlägt, dann liegt das i.d.R. an unterschiedlichen Schreibweisen des Namens (zweite Vornamen oder ausländische Namen mit mehreren Elementen und unterschiedlichen Kombinationsmöglichkeiten sind besonders fehleranfällig) oder an abweichenden Geburtsdaten. Heute </a:t>
            </a:r>
            <a:r>
              <a:rPr lang="de-DE" dirty="0" smtClean="0"/>
              <a:t>sind noch </a:t>
            </a:r>
            <a:r>
              <a:rPr lang="de-DE" dirty="0" err="1" smtClean="0"/>
              <a:t>ca</a:t>
            </a:r>
            <a:r>
              <a:rPr lang="de-DE" dirty="0" smtClean="0"/>
              <a:t> </a:t>
            </a:r>
            <a:r>
              <a:rPr lang="de-DE" dirty="0"/>
              <a:t>300 von 6500 </a:t>
            </a:r>
            <a:r>
              <a:rPr lang="de-DE" dirty="0" smtClean="0"/>
              <a:t>Personeneinträgen im PEVZ ohne </a:t>
            </a:r>
            <a:r>
              <a:rPr lang="de-DE" dirty="0"/>
              <a:t>automatische </a:t>
            </a:r>
            <a:r>
              <a:rPr lang="de-DE" dirty="0" smtClean="0"/>
              <a:t>Zuordnung</a:t>
            </a:r>
          </a:p>
          <a:p>
            <a:pPr marL="0" indent="0">
              <a:lnSpc>
                <a:spcPts val="2300"/>
              </a:lnSpc>
              <a:buSzPct val="100000"/>
              <a:buNone/>
              <a:defRPr/>
            </a:pPr>
            <a:endParaRPr lang="de-DE" dirty="0"/>
          </a:p>
          <a:p>
            <a:pPr marL="342900" indent="-342900">
              <a:lnSpc>
                <a:spcPts val="2300"/>
              </a:lnSpc>
              <a:buSzPct val="100000"/>
              <a:defRPr/>
            </a:pPr>
            <a:r>
              <a:rPr lang="de-DE" dirty="0"/>
              <a:t>Ältere Zugänge können noch voneinander abweichende Benutzernamen haben, wir ändern das auf Wunsch aber auch gern. Ziel ist, das alle identisch </a:t>
            </a:r>
            <a:r>
              <a:rPr lang="de-DE" dirty="0" smtClean="0"/>
              <a:t>sind</a:t>
            </a:r>
          </a:p>
          <a:p>
            <a:pPr marL="342900" indent="-342900">
              <a:lnSpc>
                <a:spcPts val="2300"/>
              </a:lnSpc>
              <a:buSzPct val="100000"/>
              <a:defRPr/>
            </a:pPr>
            <a:endParaRPr lang="de-DE" dirty="0"/>
          </a:p>
          <a:p>
            <a:pPr marL="342900" indent="-342900">
              <a:lnSpc>
                <a:spcPts val="2300"/>
              </a:lnSpc>
              <a:buSzPct val="100000"/>
              <a:defRPr/>
            </a:pPr>
            <a:r>
              <a:rPr lang="de-DE" dirty="0"/>
              <a:t>Seit ein paar Monaten wird bei erfolgreichem IDM-Abgleich im Hintergrund ein BIS-Zugang mit dem BITS-Benutzernamen eingerichtet (früher per Mail an den BIS-Support)</a:t>
            </a:r>
          </a:p>
          <a:p>
            <a:pPr marL="342900" indent="-342900">
              <a:lnSpc>
                <a:spcPts val="2300"/>
              </a:lnSpc>
              <a:buSzPct val="100000"/>
              <a:defRPr/>
            </a:pPr>
            <a:endParaRPr lang="de-DE" dirty="0" smtClean="0"/>
          </a:p>
          <a:p>
            <a:pPr marL="342900" indent="-342900">
              <a:lnSpc>
                <a:spcPts val="2300"/>
              </a:lnSpc>
              <a:buSzPct val="100000"/>
              <a:defRPr/>
            </a:pPr>
            <a:r>
              <a:rPr lang="de-DE" dirty="0"/>
              <a:t>Für alle Mitarbeiterzugänge gibt es die Möglichkeit einer "Zwei-Faktor-Authentifizierung" per </a:t>
            </a:r>
            <a:r>
              <a:rPr lang="de-DE" dirty="0" err="1"/>
              <a:t>Authenticator</a:t>
            </a:r>
            <a:r>
              <a:rPr lang="de-DE" dirty="0"/>
              <a:t>-App, bei Prüfungsämtern und Personen mit Rechten in der Systemadministration wird das erzwungen und auf Wunsch ein Token zur Einmal-Code-Generierung </a:t>
            </a:r>
            <a:r>
              <a:rPr lang="de-DE" dirty="0" smtClean="0"/>
              <a:t>ausgegeben (Infos </a:t>
            </a:r>
            <a:r>
              <a:rPr lang="de-DE" dirty="0"/>
              <a:t>hier </a:t>
            </a:r>
            <a:r>
              <a:rPr lang="de-DE" sz="1100" dirty="0"/>
              <a:t>https://</a:t>
            </a:r>
            <a:r>
              <a:rPr lang="de-DE" sz="1100" dirty="0" smtClean="0"/>
              <a:t>ekvv.uni-bielefeld.de/wiki/en/Nutzung_der_Zwei-Faktor-Authentifizierung_im_BIS</a:t>
            </a:r>
            <a:r>
              <a:rPr lang="de-DE" dirty="0" smtClean="0"/>
              <a:t>)</a:t>
            </a:r>
            <a:endParaRPr lang="de-DE" dirty="0"/>
          </a:p>
          <a:p>
            <a:pPr marL="342900" indent="-342900">
              <a:lnSpc>
                <a:spcPts val="2300"/>
              </a:lnSpc>
              <a:buSzPct val="100000"/>
              <a:defRPr/>
            </a:pPr>
            <a:endParaRPr lang="de-DE" dirty="0"/>
          </a:p>
          <a:p>
            <a:pPr marL="342900" indent="-342900">
              <a:lnSpc>
                <a:spcPts val="2300"/>
              </a:lnSpc>
              <a:buSzPct val="100000"/>
              <a:defRPr/>
            </a:pPr>
            <a:endParaRPr lang="de-DE" dirty="0"/>
          </a:p>
          <a:p>
            <a:pPr marL="342900" indent="-342900">
              <a:lnSpc>
                <a:spcPts val="2300"/>
              </a:lnSpc>
              <a:buSzPct val="100000"/>
              <a:defRPr/>
            </a:pPr>
            <a:endParaRPr lang="de-DE" dirty="0"/>
          </a:p>
          <a:p>
            <a:pPr marL="342900" indent="-342900">
              <a:lnSpc>
                <a:spcPts val="2300"/>
              </a:lnSpc>
              <a:buSzPct val="100000"/>
              <a:defRPr/>
            </a:pPr>
            <a:endParaRPr lang="de-DE" altLang="de-DE" dirty="0">
              <a:cs typeface="Arial" panose="020B0604020202020204" pitchFamily="34" charset="0"/>
              <a:sym typeface="Gill Sans" charset="-52"/>
            </a:endParaRP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4</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3680049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BIS-Zugang</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a:xfrm>
            <a:off x="335195" y="2013794"/>
            <a:ext cx="11591925" cy="4151510"/>
          </a:xfrm>
        </p:spPr>
        <p:txBody>
          <a:bodyPr/>
          <a:lstStyle/>
          <a:p>
            <a:pPr fontAlgn="ctr"/>
            <a:r>
              <a:rPr lang="de-DE" dirty="0"/>
              <a:t>Mit dem BIS-</a:t>
            </a:r>
            <a:r>
              <a:rPr lang="de-DE" dirty="0" err="1"/>
              <a:t>Selfservice</a:t>
            </a:r>
            <a:r>
              <a:rPr lang="de-DE" dirty="0"/>
              <a:t> können sich </a:t>
            </a:r>
            <a:r>
              <a:rPr lang="de-DE" dirty="0" smtClean="0"/>
              <a:t>Mitarbeiter*innen </a:t>
            </a:r>
            <a:r>
              <a:rPr lang="de-DE" dirty="0"/>
              <a:t>ein neues Passwort anfordern. Dafür wird ein Dialog durchlaufen, in dem der eigene Eintrag im PEVZ gesucht und per Uni.ID-Eingabe bestätigt wird. Ist eine persönliche Mailadresse vorhanden, schicken wir den Benutzernamen und einen </a:t>
            </a:r>
            <a:r>
              <a:rPr lang="de-DE" dirty="0" smtClean="0"/>
              <a:t>Bestätigungslink an diese Adresse. </a:t>
            </a:r>
            <a:r>
              <a:rPr lang="de-DE" dirty="0"/>
              <a:t>Wird der Link geklickt, wird ein neues Passwort an die Mailadresse geschickt</a:t>
            </a:r>
            <a:r>
              <a:rPr lang="de-DE" dirty="0" smtClean="0"/>
              <a:t>.</a:t>
            </a:r>
          </a:p>
          <a:p>
            <a:pPr fontAlgn="ctr"/>
            <a:endParaRPr lang="de-DE" dirty="0"/>
          </a:p>
          <a:p>
            <a:pPr fontAlgn="ctr"/>
            <a:r>
              <a:rPr lang="de-DE" dirty="0" smtClean="0"/>
              <a:t>Fehlen Uni.ID oder persönliche Mailadresse wird eine entsprechende Info angezeigt und auf den BIS-Support verwiesen</a:t>
            </a:r>
          </a:p>
          <a:p>
            <a:pPr fontAlgn="ctr"/>
            <a:endParaRPr lang="de-DE" dirty="0"/>
          </a:p>
          <a:p>
            <a:pPr fontAlgn="ctr"/>
            <a:r>
              <a:rPr lang="de-DE" dirty="0"/>
              <a:t>Dadurch kann der </a:t>
            </a:r>
            <a:r>
              <a:rPr lang="de-DE" dirty="0" err="1"/>
              <a:t>Selfservice</a:t>
            </a:r>
            <a:r>
              <a:rPr lang="de-DE" dirty="0"/>
              <a:t> sowohl für das "</a:t>
            </a:r>
            <a:r>
              <a:rPr lang="de-DE" dirty="0" err="1"/>
              <a:t>onboarding</a:t>
            </a:r>
            <a:r>
              <a:rPr lang="de-DE" dirty="0"/>
              <a:t>" neuer </a:t>
            </a:r>
            <a:r>
              <a:rPr lang="de-DE" dirty="0" smtClean="0"/>
              <a:t>Mitarbeiter*innen </a:t>
            </a:r>
            <a:r>
              <a:rPr lang="de-DE" dirty="0"/>
              <a:t>als auch für "</a:t>
            </a:r>
            <a:r>
              <a:rPr lang="de-DE" dirty="0" smtClean="0"/>
              <a:t>Passwort-</a:t>
            </a:r>
            <a:r>
              <a:rPr lang="de-DE" dirty="0" err="1"/>
              <a:t>V</a:t>
            </a:r>
            <a:r>
              <a:rPr lang="de-DE" dirty="0" err="1" smtClean="0"/>
              <a:t>ergesser</a:t>
            </a:r>
            <a:r>
              <a:rPr lang="de-DE" dirty="0" smtClean="0"/>
              <a:t>*innen</a:t>
            </a:r>
            <a:r>
              <a:rPr lang="de-DE" dirty="0"/>
              <a:t>" genutzt werden</a:t>
            </a:r>
            <a:r>
              <a:rPr lang="de-DE" dirty="0" smtClean="0"/>
              <a:t>.</a:t>
            </a:r>
          </a:p>
          <a:p>
            <a:pPr fontAlgn="ctr"/>
            <a:endParaRPr lang="de-DE" dirty="0"/>
          </a:p>
          <a:p>
            <a:pPr fontAlgn="ctr"/>
            <a:r>
              <a:rPr lang="de-DE" dirty="0" smtClean="0"/>
              <a:t>Hilfeseite zum BIS-Zugang </a:t>
            </a:r>
            <a:r>
              <a:rPr lang="de-DE" dirty="0"/>
              <a:t>für Mitarbeiter*innen </a:t>
            </a:r>
            <a:r>
              <a:rPr lang="de-DE" sz="1100" dirty="0"/>
              <a:t>https://ekvv.uni-bielefeld.de/wiki/en/Zugang_zum_BIS_f%C3%BCr_Mitarbeiterinnen_und_Mitarbeiter</a:t>
            </a:r>
            <a:endParaRPr lang="de-DE" sz="1100" dirty="0"/>
          </a:p>
          <a:p>
            <a:pPr marL="342900" indent="-342900">
              <a:lnSpc>
                <a:spcPts val="2300"/>
              </a:lnSpc>
              <a:buSzPct val="100000"/>
              <a:defRPr/>
            </a:pPr>
            <a:endParaRPr lang="de-DE" dirty="0"/>
          </a:p>
          <a:p>
            <a:pPr marL="342900" indent="-342900">
              <a:lnSpc>
                <a:spcPts val="2300"/>
              </a:lnSpc>
              <a:buSzPct val="100000"/>
              <a:defRPr/>
            </a:pPr>
            <a:endParaRPr lang="de-DE" dirty="0"/>
          </a:p>
          <a:p>
            <a:pPr marL="342900" indent="-342900">
              <a:lnSpc>
                <a:spcPts val="2300"/>
              </a:lnSpc>
              <a:buSzPct val="100000"/>
              <a:defRPr/>
            </a:pPr>
            <a:endParaRPr lang="de-DE" dirty="0"/>
          </a:p>
          <a:p>
            <a:pPr marL="342900" indent="-342900">
              <a:lnSpc>
                <a:spcPts val="2300"/>
              </a:lnSpc>
              <a:buSzPct val="100000"/>
              <a:defRPr/>
            </a:pPr>
            <a:endParaRPr lang="de-DE" altLang="de-DE" dirty="0">
              <a:cs typeface="Arial" panose="020B0604020202020204" pitchFamily="34" charset="0"/>
              <a:sym typeface="Gill Sans" charset="-52"/>
            </a:endParaRP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5</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11374311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Wie kommen Mitarbeiter*innen wieder raus?</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fontAlgn="ctr"/>
            <a:r>
              <a:rPr lang="de-DE" dirty="0"/>
              <a:t>Wird eine Person aus dem PEVZ gelöscht, erlischt ihr BIS-Zugang mit allen verbundenen </a:t>
            </a:r>
            <a:r>
              <a:rPr lang="de-DE" dirty="0" smtClean="0"/>
              <a:t>Rechten</a:t>
            </a:r>
          </a:p>
          <a:p>
            <a:pPr fontAlgn="ctr"/>
            <a:endParaRPr lang="de-DE" dirty="0"/>
          </a:p>
          <a:p>
            <a:pPr fontAlgn="ctr"/>
            <a:r>
              <a:rPr lang="de-DE" dirty="0"/>
              <a:t>Das Entfernen von besonderen </a:t>
            </a:r>
            <a:r>
              <a:rPr lang="de-DE" dirty="0" smtClean="0"/>
              <a:t>Rechten </a:t>
            </a:r>
            <a:r>
              <a:rPr lang="de-DE" dirty="0"/>
              <a:t>geschieht per Antrag oder auch auf Zuruf, das Neu-Einrichten nur per Antrag</a:t>
            </a:r>
          </a:p>
          <a:p>
            <a:pPr>
              <a:lnSpc>
                <a:spcPts val="2300"/>
              </a:lnSpc>
              <a:buSzPct val="100000"/>
              <a:defRPr/>
            </a:pPr>
            <a:endParaRPr lang="de-DE" altLang="de-DE" dirty="0">
              <a:cs typeface="Arial" panose="020B0604020202020204" pitchFamily="34" charset="0"/>
              <a:sym typeface="Gill Sans" charset="-52"/>
            </a:endParaRPr>
          </a:p>
          <a:p>
            <a:pPr>
              <a:lnSpc>
                <a:spcPts val="2300"/>
              </a:lnSpc>
              <a:buSzPct val="100000"/>
              <a:defRPr/>
            </a:pPr>
            <a:endParaRPr lang="de-DE" altLang="de-DE" dirty="0">
              <a:cs typeface="Arial" panose="020B0604020202020204" pitchFamily="34" charset="0"/>
              <a:sym typeface="Gill Sans" charset="-52"/>
            </a:endParaRPr>
          </a:p>
          <a:p>
            <a:pPr marL="182562" lvl="1" indent="0">
              <a:lnSpc>
                <a:spcPts val="2300"/>
              </a:lnSpc>
              <a:buSzPct val="100000"/>
              <a:buNone/>
              <a:defRPr/>
            </a:pPr>
            <a:endParaRPr lang="de-DE" altLang="de-DE" dirty="0">
              <a:cs typeface="Arial" panose="020B0604020202020204" pitchFamily="34" charset="0"/>
              <a:sym typeface="Gill Sans" charset="-52"/>
            </a:endParaRP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6</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4487330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Funktionsumfang des BIS-Zuganges</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marL="0" indent="0">
              <a:lnSpc>
                <a:spcPts val="2300"/>
              </a:lnSpc>
              <a:buSzPct val="100000"/>
              <a:buNone/>
              <a:defRPr/>
            </a:pPr>
            <a:r>
              <a:rPr lang="de-DE" altLang="de-DE" dirty="0" smtClean="0">
                <a:cs typeface="Arial" panose="020B0604020202020204" pitchFamily="34" charset="0"/>
                <a:sym typeface="Gill Sans" charset="-52"/>
              </a:rPr>
              <a:t>Im PEVZ:</a:t>
            </a:r>
          </a:p>
          <a:p>
            <a:pPr fontAlgn="ctr"/>
            <a:r>
              <a:rPr lang="de-DE" dirty="0" smtClean="0"/>
              <a:t>Eigenes </a:t>
            </a:r>
            <a:r>
              <a:rPr lang="de-DE" dirty="0"/>
              <a:t>Bild </a:t>
            </a:r>
            <a:r>
              <a:rPr lang="de-DE" dirty="0" smtClean="0"/>
              <a:t>hochladen</a:t>
            </a:r>
          </a:p>
          <a:p>
            <a:pPr fontAlgn="ctr"/>
            <a:r>
              <a:rPr lang="de-DE" dirty="0" smtClean="0"/>
              <a:t>Sprechzeiten </a:t>
            </a:r>
            <a:r>
              <a:rPr lang="de-DE" dirty="0"/>
              <a:t>verwalten </a:t>
            </a:r>
            <a:endParaRPr lang="de-DE" dirty="0" smtClean="0"/>
          </a:p>
          <a:p>
            <a:pPr fontAlgn="ctr"/>
            <a:r>
              <a:rPr lang="de-DE" dirty="0" smtClean="0"/>
              <a:t>Terminvereinbarungen pflegen</a:t>
            </a:r>
          </a:p>
          <a:p>
            <a:pPr fontAlgn="ctr"/>
            <a:r>
              <a:rPr lang="de-DE" dirty="0" smtClean="0"/>
              <a:t>Homepageadresse eintragen</a:t>
            </a:r>
          </a:p>
          <a:p>
            <a:pPr fontAlgn="ctr"/>
            <a:r>
              <a:rPr lang="de-DE" dirty="0" smtClean="0"/>
              <a:t>CV pflegen</a:t>
            </a:r>
          </a:p>
          <a:p>
            <a:pPr fontAlgn="ctr"/>
            <a:r>
              <a:rPr lang="de-DE" dirty="0" smtClean="0"/>
              <a:t>Bei </a:t>
            </a:r>
            <a:r>
              <a:rPr lang="de-DE" dirty="0"/>
              <a:t>Forschenden: Aktuelle Forschungsinteressen </a:t>
            </a:r>
            <a:r>
              <a:rPr lang="de-DE" dirty="0" smtClean="0"/>
              <a:t>eingeben</a:t>
            </a:r>
          </a:p>
          <a:p>
            <a:pPr fontAlgn="ctr"/>
            <a:r>
              <a:rPr lang="de-DE" dirty="0" smtClean="0"/>
              <a:t>Zwei-Faktor-Authentifizierung einrichten</a:t>
            </a:r>
            <a:endParaRPr lang="de-DE" dirty="0"/>
          </a:p>
          <a:p>
            <a:pPr>
              <a:lnSpc>
                <a:spcPts val="2300"/>
              </a:lnSpc>
              <a:buSzPct val="100000"/>
              <a:defRPr/>
            </a:pPr>
            <a:endParaRPr lang="de-DE" altLang="de-DE" dirty="0">
              <a:cs typeface="Arial" panose="020B0604020202020204" pitchFamily="34" charset="0"/>
              <a:sym typeface="Gill Sans" charset="-52"/>
            </a:endParaRP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7</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3528968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Funktionsumfang des BIS-Zuganges</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marL="0" indent="0">
              <a:lnSpc>
                <a:spcPts val="2300"/>
              </a:lnSpc>
              <a:buSzPct val="100000"/>
              <a:buNone/>
              <a:defRPr/>
            </a:pPr>
            <a:r>
              <a:rPr lang="de-DE" altLang="de-DE" dirty="0" smtClean="0">
                <a:cs typeface="Arial" panose="020B0604020202020204" pitchFamily="34" charset="0"/>
                <a:sym typeface="Gill Sans" charset="-52"/>
              </a:rPr>
              <a:t>Im eKVV für Mitarbeiter*innen:</a:t>
            </a:r>
          </a:p>
          <a:p>
            <a:pPr fontAlgn="ctr"/>
            <a:r>
              <a:rPr lang="de-DE" sz="1600" dirty="0"/>
              <a:t>Lesender Zugriff auf das eKVV, dazu gehören </a:t>
            </a:r>
            <a:r>
              <a:rPr lang="de-DE" sz="1600" dirty="0" err="1"/>
              <a:t>u.A.</a:t>
            </a:r>
            <a:r>
              <a:rPr lang="de-DE" sz="1600" dirty="0"/>
              <a:t> diese Funktionen:</a:t>
            </a:r>
          </a:p>
          <a:p>
            <a:pPr lvl="1" fontAlgn="ctr"/>
            <a:r>
              <a:rPr lang="de-DE" sz="1600" dirty="0"/>
              <a:t>Unveröffentlichte Veranstaltungen</a:t>
            </a:r>
          </a:p>
          <a:p>
            <a:pPr lvl="1" fontAlgn="ctr"/>
            <a:r>
              <a:rPr lang="de-DE" sz="1600" dirty="0"/>
              <a:t>Auswertung von Veranstaltungsanmeldungen zur Kapazitätsabschätzung</a:t>
            </a:r>
          </a:p>
          <a:p>
            <a:pPr lvl="1" fontAlgn="ctr"/>
            <a:r>
              <a:rPr lang="de-DE" sz="1600" dirty="0"/>
              <a:t>Studierendenstatistik (Fachsemester und Studiengang)</a:t>
            </a:r>
          </a:p>
          <a:p>
            <a:pPr lvl="1" fontAlgn="ctr"/>
            <a:r>
              <a:rPr lang="de-DE" sz="1600" dirty="0"/>
              <a:t>ECTS-Notenspiegel pro Studiengang</a:t>
            </a:r>
          </a:p>
          <a:p>
            <a:pPr marL="0" indent="0">
              <a:lnSpc>
                <a:spcPts val="2300"/>
              </a:lnSpc>
              <a:buSzPct val="100000"/>
              <a:buNone/>
              <a:defRPr/>
            </a:pPr>
            <a:endParaRPr lang="de-DE" altLang="de-DE" dirty="0" smtClean="0">
              <a:cs typeface="Arial" panose="020B0604020202020204" pitchFamily="34" charset="0"/>
              <a:sym typeface="Gill Sans" charset="-52"/>
            </a:endParaRPr>
          </a:p>
          <a:p>
            <a:pPr marL="0" indent="0">
              <a:lnSpc>
                <a:spcPts val="2300"/>
              </a:lnSpc>
              <a:buSzPct val="100000"/>
              <a:buNone/>
              <a:defRPr/>
            </a:pPr>
            <a:r>
              <a:rPr lang="de-DE" altLang="de-DE" dirty="0" smtClean="0">
                <a:cs typeface="Arial" panose="020B0604020202020204" pitchFamily="34" charset="0"/>
                <a:sym typeface="Gill Sans" charset="-52"/>
              </a:rPr>
              <a:t>Im eKVV der Studierenden:</a:t>
            </a:r>
          </a:p>
          <a:p>
            <a:pPr lvl="1">
              <a:lnSpc>
                <a:spcPts val="2300"/>
              </a:lnSpc>
              <a:buSzPct val="100000"/>
              <a:defRPr/>
            </a:pPr>
            <a:r>
              <a:rPr lang="de-DE" altLang="de-DE" dirty="0" smtClean="0">
                <a:cs typeface="Arial" panose="020B0604020202020204" pitchFamily="34" charset="0"/>
                <a:sym typeface="Gill Sans" charset="-52"/>
              </a:rPr>
              <a:t>Anlegen des Stundenplanes</a:t>
            </a:r>
          </a:p>
          <a:p>
            <a:pPr lvl="1">
              <a:lnSpc>
                <a:spcPts val="2300"/>
              </a:lnSpc>
              <a:buSzPct val="100000"/>
              <a:defRPr/>
            </a:pPr>
            <a:r>
              <a:rPr lang="de-DE" altLang="de-DE" dirty="0" smtClean="0">
                <a:cs typeface="Arial" panose="020B0604020202020204" pitchFamily="34" charset="0"/>
                <a:sym typeface="Gill Sans" charset="-52"/>
              </a:rPr>
              <a:t>Lernraumnutzung</a:t>
            </a:r>
          </a:p>
          <a:p>
            <a:pPr marL="176212" lvl="1" indent="0">
              <a:lnSpc>
                <a:spcPts val="2300"/>
              </a:lnSpc>
              <a:buSzPct val="100000"/>
              <a:buNone/>
              <a:defRPr/>
            </a:pPr>
            <a:r>
              <a:rPr lang="de-DE" altLang="de-DE" dirty="0" smtClean="0">
                <a:cs typeface="Arial" panose="020B0604020202020204" pitchFamily="34" charset="0"/>
                <a:sym typeface="Gill Sans" charset="-52"/>
              </a:rPr>
              <a:t>(… z.B. für Sprachlehrveranstaltungen o.Ä.)</a:t>
            </a: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8</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909682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Funktionsumfang des BIS-Zuganges</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marL="0" indent="0">
              <a:lnSpc>
                <a:spcPts val="2300"/>
              </a:lnSpc>
              <a:buSzPct val="100000"/>
              <a:buNone/>
              <a:defRPr/>
            </a:pPr>
            <a:r>
              <a:rPr lang="de-DE" altLang="de-DE" dirty="0" smtClean="0">
                <a:cs typeface="Arial" panose="020B0604020202020204" pitchFamily="34" charset="0"/>
                <a:sym typeface="Gill Sans" charset="-52"/>
              </a:rPr>
              <a:t>Für Lehrende und deren Sekretariate (Exkurs: Steuerung des Sekretariatsrechts über den PEVZ-Eintrag der betreffenden Lehrenden):</a:t>
            </a:r>
          </a:p>
          <a:p>
            <a:pPr lvl="1">
              <a:lnSpc>
                <a:spcPts val="2300"/>
              </a:lnSpc>
              <a:buSzPct val="100000"/>
              <a:defRPr/>
            </a:pPr>
            <a:r>
              <a:rPr lang="de-DE" altLang="de-DE" dirty="0" smtClean="0">
                <a:cs typeface="Arial" panose="020B0604020202020204" pitchFamily="34" charset="0"/>
                <a:sym typeface="Gill Sans" charset="-52"/>
              </a:rPr>
              <a:t>Zugriff auf die eigene Lehrveranstaltung</a:t>
            </a:r>
          </a:p>
          <a:p>
            <a:pPr lvl="1">
              <a:lnSpc>
                <a:spcPts val="2300"/>
              </a:lnSpc>
              <a:buSzPct val="100000"/>
              <a:defRPr/>
            </a:pPr>
            <a:r>
              <a:rPr lang="de-DE" altLang="de-DE" dirty="0" smtClean="0">
                <a:cs typeface="Arial" panose="020B0604020202020204" pitchFamily="34" charset="0"/>
                <a:sym typeface="Gill Sans" charset="-52"/>
              </a:rPr>
              <a:t>Kommentar- und Literatureingabe</a:t>
            </a:r>
          </a:p>
          <a:p>
            <a:pPr lvl="1">
              <a:lnSpc>
                <a:spcPts val="2300"/>
              </a:lnSpc>
              <a:buSzPct val="100000"/>
              <a:defRPr/>
            </a:pPr>
            <a:r>
              <a:rPr lang="de-DE" altLang="de-DE" dirty="0" smtClean="0">
                <a:cs typeface="Arial" panose="020B0604020202020204" pitchFamily="34" charset="0"/>
                <a:sym typeface="Gill Sans" charset="-52"/>
              </a:rPr>
              <a:t>Einrichten des Lernraumes</a:t>
            </a:r>
          </a:p>
          <a:p>
            <a:pPr lvl="1">
              <a:lnSpc>
                <a:spcPts val="2300"/>
              </a:lnSpc>
              <a:buSzPct val="100000"/>
              <a:defRPr/>
            </a:pPr>
            <a:r>
              <a:rPr lang="de-DE" altLang="de-DE" dirty="0" smtClean="0">
                <a:cs typeface="Arial" panose="020B0604020202020204" pitchFamily="34" charset="0"/>
                <a:sym typeface="Gill Sans" charset="-52"/>
              </a:rPr>
              <a:t>Einsicht der Teilnahmeliste</a:t>
            </a:r>
          </a:p>
          <a:p>
            <a:pPr lvl="1">
              <a:lnSpc>
                <a:spcPts val="2300"/>
              </a:lnSpc>
              <a:buSzPct val="100000"/>
              <a:defRPr/>
            </a:pPr>
            <a:r>
              <a:rPr lang="de-DE" altLang="de-DE" dirty="0" smtClean="0">
                <a:cs typeface="Arial" panose="020B0604020202020204" pitchFamily="34" charset="0"/>
                <a:sym typeface="Gill Sans" charset="-52"/>
              </a:rPr>
              <a:t>Nach dem ersten Veranstaltungstermin auch Bearbeiten der Teilnahmeliste über das „Teilnehmermanagement“</a:t>
            </a:r>
          </a:p>
          <a:p>
            <a:pPr lvl="1">
              <a:lnSpc>
                <a:spcPts val="2300"/>
              </a:lnSpc>
              <a:buSzPct val="100000"/>
              <a:defRPr/>
            </a:pPr>
            <a:r>
              <a:rPr lang="de-DE" altLang="de-DE" dirty="0" smtClean="0">
                <a:cs typeface="Arial" panose="020B0604020202020204" pitchFamily="34" charset="0"/>
                <a:sym typeface="Gill Sans" charset="-52"/>
              </a:rPr>
              <a:t>Streichen von Einzelterminen</a:t>
            </a:r>
          </a:p>
          <a:p>
            <a:pPr lvl="1">
              <a:lnSpc>
                <a:spcPts val="2300"/>
              </a:lnSpc>
              <a:buSzPct val="100000"/>
              <a:defRPr/>
            </a:pPr>
            <a:r>
              <a:rPr lang="de-DE" altLang="de-DE" dirty="0" smtClean="0">
                <a:cs typeface="Arial" panose="020B0604020202020204" pitchFamily="34" charset="0"/>
                <a:sym typeface="Gill Sans" charset="-52"/>
              </a:rPr>
              <a:t>Öffnung des Mailverteilers für weitere sendeberechtigte Mailadressen</a:t>
            </a:r>
          </a:p>
          <a:p>
            <a:pPr lvl="1">
              <a:lnSpc>
                <a:spcPts val="2300"/>
              </a:lnSpc>
              <a:buSzPct val="100000"/>
              <a:defRPr/>
            </a:pPr>
            <a:r>
              <a:rPr lang="de-DE" altLang="de-DE" dirty="0" smtClean="0">
                <a:cs typeface="Arial" panose="020B0604020202020204" pitchFamily="34" charset="0"/>
                <a:sym typeface="Gill Sans" charset="-52"/>
              </a:rPr>
              <a:t>Leistungsbuchung für die Prüfungsverwaltung</a:t>
            </a: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9</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3954006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Besondere Rechte</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marL="182562" lvl="1" indent="0">
              <a:lnSpc>
                <a:spcPts val="2300"/>
              </a:lnSpc>
              <a:buSzPct val="100000"/>
              <a:buNone/>
              <a:defRPr/>
            </a:pPr>
            <a:r>
              <a:rPr lang="de-DE" altLang="de-DE" dirty="0" smtClean="0">
                <a:cs typeface="Arial" panose="020B0604020202020204" pitchFamily="34" charset="0"/>
                <a:sym typeface="Gill Sans" charset="-52"/>
              </a:rPr>
              <a:t>eKVV-Eingabe </a:t>
            </a:r>
          </a:p>
          <a:p>
            <a:pPr lvl="1">
              <a:lnSpc>
                <a:spcPts val="2300"/>
              </a:lnSpc>
              <a:buSzPct val="100000"/>
              <a:defRPr/>
            </a:pPr>
            <a:r>
              <a:rPr lang="de-DE" altLang="de-DE" dirty="0" smtClean="0">
                <a:cs typeface="Arial" panose="020B0604020202020204" pitchFamily="34" charset="0"/>
                <a:sym typeface="Gill Sans" charset="-52"/>
              </a:rPr>
              <a:t>Anlegen von Veranstaltungen (Grunddaten, incl. Zuordnung der Lehrenden)</a:t>
            </a:r>
          </a:p>
          <a:p>
            <a:pPr lvl="1">
              <a:lnSpc>
                <a:spcPts val="2300"/>
              </a:lnSpc>
              <a:buSzPct val="100000"/>
              <a:defRPr/>
            </a:pPr>
            <a:r>
              <a:rPr lang="de-DE" altLang="de-DE" dirty="0" smtClean="0">
                <a:cs typeface="Arial" panose="020B0604020202020204" pitchFamily="34" charset="0"/>
                <a:sym typeface="Gill Sans" charset="-52"/>
              </a:rPr>
              <a:t>Fachzuordnungen, d.h. Einbringen der Veranstaltungen in einen Studiengang, incl. Leistungserbringung</a:t>
            </a:r>
          </a:p>
          <a:p>
            <a:pPr lvl="1">
              <a:lnSpc>
                <a:spcPts val="2300"/>
              </a:lnSpc>
              <a:buSzPct val="100000"/>
              <a:defRPr/>
            </a:pPr>
            <a:r>
              <a:rPr lang="de-DE" altLang="de-DE" dirty="0" smtClean="0">
                <a:cs typeface="Arial" panose="020B0604020202020204" pitchFamily="34" charset="0"/>
                <a:sym typeface="Gill Sans" charset="-52"/>
              </a:rPr>
              <a:t>Raumanforderungen</a:t>
            </a:r>
            <a:endParaRPr lang="de-DE" altLang="de-DE" dirty="0">
              <a:cs typeface="Arial" panose="020B0604020202020204" pitchFamily="34" charset="0"/>
              <a:sym typeface="Gill Sans" charset="-52"/>
            </a:endParaRPr>
          </a:p>
          <a:p>
            <a:pPr lvl="1">
              <a:lnSpc>
                <a:spcPts val="2300"/>
              </a:lnSpc>
              <a:buSzPct val="100000"/>
              <a:defRPr/>
            </a:pPr>
            <a:endParaRPr lang="de-DE" altLang="de-DE" dirty="0" smtClean="0">
              <a:cs typeface="Arial" panose="020B0604020202020204" pitchFamily="34" charset="0"/>
              <a:sym typeface="Gill Sans" charset="-52"/>
            </a:endParaRPr>
          </a:p>
          <a:p>
            <a:pPr marL="176212" lvl="1" indent="0">
              <a:lnSpc>
                <a:spcPts val="2300"/>
              </a:lnSpc>
              <a:buSzPct val="100000"/>
              <a:buNone/>
              <a:defRPr/>
            </a:pPr>
            <a:r>
              <a:rPr lang="de-DE" altLang="de-DE" dirty="0" smtClean="0">
                <a:cs typeface="Arial" panose="020B0604020202020204" pitchFamily="34" charset="0"/>
                <a:sym typeface="Gill Sans" charset="-52"/>
              </a:rPr>
              <a:t>Moderation von Mailverteilern</a:t>
            </a:r>
          </a:p>
          <a:p>
            <a:pPr lvl="1">
              <a:lnSpc>
                <a:spcPts val="2300"/>
              </a:lnSpc>
              <a:buSzPct val="100000"/>
              <a:defRPr/>
            </a:pPr>
            <a:r>
              <a:rPr lang="de-DE" altLang="de-DE" dirty="0" smtClean="0">
                <a:cs typeface="Arial" panose="020B0604020202020204" pitchFamily="34" charset="0"/>
                <a:sym typeface="Gill Sans" charset="-52"/>
              </a:rPr>
              <a:t>Alle Mails an Studierendenverteiler werden in der Fakultät moderiert</a:t>
            </a:r>
          </a:p>
          <a:p>
            <a:pPr marL="176212" lvl="1" indent="0">
              <a:lnSpc>
                <a:spcPts val="2300"/>
              </a:lnSpc>
              <a:buSzPct val="100000"/>
              <a:buNone/>
              <a:defRPr/>
            </a:pPr>
            <a:endParaRPr lang="de-DE" altLang="de-DE" dirty="0">
              <a:cs typeface="Arial" panose="020B0604020202020204" pitchFamily="34" charset="0"/>
              <a:sym typeface="Gill Sans" charset="-52"/>
            </a:endParaRPr>
          </a:p>
          <a:p>
            <a:pPr marL="176212" lvl="1" indent="0">
              <a:lnSpc>
                <a:spcPts val="2300"/>
              </a:lnSpc>
              <a:buSzPct val="100000"/>
              <a:buNone/>
              <a:defRPr/>
            </a:pPr>
            <a:r>
              <a:rPr lang="de-DE" altLang="de-DE" dirty="0" smtClean="0">
                <a:cs typeface="Arial" panose="020B0604020202020204" pitchFamily="34" charset="0"/>
                <a:sym typeface="Gill Sans" charset="-52"/>
              </a:rPr>
              <a:t>eKVV-Belegmanagement</a:t>
            </a:r>
          </a:p>
          <a:p>
            <a:pPr lvl="1">
              <a:lnSpc>
                <a:spcPts val="2300"/>
              </a:lnSpc>
              <a:buSzPct val="100000"/>
              <a:defRPr/>
            </a:pPr>
            <a:r>
              <a:rPr lang="de-DE" altLang="de-DE" dirty="0" smtClean="0">
                <a:cs typeface="Arial" panose="020B0604020202020204" pitchFamily="34" charset="0"/>
                <a:sym typeface="Gill Sans" charset="-52"/>
              </a:rPr>
              <a:t>Einsicht und Bearbeitung aller Teilnahmelisten einer Fakultät über das Teilnehmermanagement</a:t>
            </a:r>
          </a:p>
          <a:p>
            <a:pPr lvl="1">
              <a:lnSpc>
                <a:spcPts val="2300"/>
              </a:lnSpc>
              <a:buSzPct val="100000"/>
              <a:defRPr/>
            </a:pPr>
            <a:r>
              <a:rPr lang="de-DE" altLang="de-DE" dirty="0" smtClean="0">
                <a:cs typeface="Arial" panose="020B0604020202020204" pitchFamily="34" charset="0"/>
                <a:sym typeface="Gill Sans" charset="-52"/>
              </a:rPr>
              <a:t>Platzvergabeverfahren</a:t>
            </a:r>
          </a:p>
          <a:p>
            <a:pPr lvl="1">
              <a:lnSpc>
                <a:spcPts val="2300"/>
              </a:lnSpc>
              <a:buSzPct val="100000"/>
              <a:defRPr/>
            </a:pPr>
            <a:r>
              <a:rPr lang="de-DE" altLang="de-DE" dirty="0" smtClean="0">
                <a:cs typeface="Arial" panose="020B0604020202020204" pitchFamily="34" charset="0"/>
                <a:sym typeface="Gill Sans" charset="-52"/>
              </a:rPr>
              <a:t>Ggf. vorzeitige Öffnung für Lehrende</a:t>
            </a: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10</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14301505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Besondere Rechte</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marL="182562" lvl="1" indent="0">
              <a:lnSpc>
                <a:spcPts val="2300"/>
              </a:lnSpc>
              <a:buSzPct val="100000"/>
              <a:buNone/>
              <a:defRPr/>
            </a:pPr>
            <a:r>
              <a:rPr lang="de-DE" altLang="de-DE" dirty="0" smtClean="0">
                <a:cs typeface="Arial" panose="020B0604020202020204" pitchFamily="34" charset="0"/>
                <a:sym typeface="Gill Sans" charset="-52"/>
              </a:rPr>
              <a:t>PEVZ-Eingabe</a:t>
            </a:r>
          </a:p>
          <a:p>
            <a:pPr marL="468312" lvl="1" indent="-285750">
              <a:lnSpc>
                <a:spcPts val="2300"/>
              </a:lnSpc>
              <a:buSzPct val="100000"/>
              <a:defRPr/>
            </a:pPr>
            <a:r>
              <a:rPr lang="de-DE" altLang="de-DE" dirty="0" smtClean="0">
                <a:cs typeface="Arial" panose="020B0604020202020204" pitchFamily="34" charset="0"/>
                <a:sym typeface="Gill Sans" charset="-52"/>
              </a:rPr>
              <a:t>Anlegen und Pflegen von Personen- und Einrichtungseinträgen auf Fakultäts- oder Einrichtungsebene</a:t>
            </a:r>
          </a:p>
          <a:p>
            <a:pPr marL="468312" lvl="1" indent="-285750">
              <a:lnSpc>
                <a:spcPts val="2300"/>
              </a:lnSpc>
              <a:buSzPct val="100000"/>
              <a:defRPr/>
            </a:pPr>
            <a:endParaRPr lang="de-DE" altLang="de-DE" dirty="0">
              <a:cs typeface="Arial" panose="020B0604020202020204" pitchFamily="34" charset="0"/>
              <a:sym typeface="Gill Sans" charset="-52"/>
            </a:endParaRPr>
          </a:p>
          <a:p>
            <a:pPr marL="182562" lvl="1" indent="0">
              <a:lnSpc>
                <a:spcPts val="2300"/>
              </a:lnSpc>
              <a:buSzPct val="100000"/>
              <a:buNone/>
              <a:defRPr/>
            </a:pPr>
            <a:r>
              <a:rPr lang="de-DE" altLang="de-DE" dirty="0" smtClean="0">
                <a:cs typeface="Arial" panose="020B0604020202020204" pitchFamily="34" charset="0"/>
                <a:sym typeface="Gill Sans" charset="-52"/>
              </a:rPr>
              <a:t>BIS-Prüfungsverwaltung</a:t>
            </a:r>
          </a:p>
          <a:p>
            <a:pPr marL="468312" lvl="1" indent="-285750">
              <a:lnSpc>
                <a:spcPts val="2300"/>
              </a:lnSpc>
              <a:buSzPct val="100000"/>
              <a:defRPr/>
            </a:pPr>
            <a:r>
              <a:rPr lang="de-DE" altLang="de-DE" dirty="0" smtClean="0">
                <a:cs typeface="Arial" panose="020B0604020202020204" pitchFamily="34" charset="0"/>
                <a:sym typeface="Gill Sans" charset="-52"/>
              </a:rPr>
              <a:t>Übernehmen von Leistungen aus der Leistungsbuchung der Lehrenden</a:t>
            </a:r>
          </a:p>
          <a:p>
            <a:pPr marL="468312" lvl="1" indent="-285750">
              <a:lnSpc>
                <a:spcPts val="2300"/>
              </a:lnSpc>
              <a:buSzPct val="100000"/>
              <a:defRPr/>
            </a:pPr>
            <a:r>
              <a:rPr lang="de-DE" altLang="de-DE" dirty="0" smtClean="0">
                <a:cs typeface="Arial" panose="020B0604020202020204" pitchFamily="34" charset="0"/>
                <a:sym typeface="Gill Sans" charset="-52"/>
              </a:rPr>
              <a:t>Ggf. Bearbeitung der </a:t>
            </a:r>
            <a:r>
              <a:rPr lang="de-DE" altLang="de-DE" dirty="0" err="1" smtClean="0">
                <a:cs typeface="Arial" panose="020B0604020202020204" pitchFamily="34" charset="0"/>
                <a:sym typeface="Gill Sans" charset="-52"/>
              </a:rPr>
              <a:t>Transcripts</a:t>
            </a:r>
            <a:endParaRPr lang="de-DE" altLang="de-DE" dirty="0" smtClean="0">
              <a:cs typeface="Arial" panose="020B0604020202020204" pitchFamily="34" charset="0"/>
              <a:sym typeface="Gill Sans" charset="-52"/>
            </a:endParaRPr>
          </a:p>
          <a:p>
            <a:pPr marL="468312" lvl="1" indent="-285750">
              <a:lnSpc>
                <a:spcPts val="2300"/>
              </a:lnSpc>
              <a:buSzPct val="100000"/>
              <a:defRPr/>
            </a:pPr>
            <a:r>
              <a:rPr lang="de-DE" altLang="de-DE" dirty="0" smtClean="0">
                <a:cs typeface="Arial" panose="020B0604020202020204" pitchFamily="34" charset="0"/>
                <a:sym typeface="Gill Sans" charset="-52"/>
              </a:rPr>
              <a:t>Generierung von Zeugnissen und Urkunden aus dem System</a:t>
            </a:r>
          </a:p>
          <a:p>
            <a:pPr marL="468312" lvl="1" indent="-285750">
              <a:lnSpc>
                <a:spcPts val="2300"/>
              </a:lnSpc>
              <a:buSzPct val="100000"/>
              <a:defRPr/>
            </a:pPr>
            <a:endParaRPr lang="de-DE" altLang="de-DE" dirty="0">
              <a:cs typeface="Arial" panose="020B0604020202020204" pitchFamily="34" charset="0"/>
              <a:sym typeface="Gill Sans" charset="-52"/>
            </a:endParaRPr>
          </a:p>
          <a:p>
            <a:pPr marL="182562" lvl="1" indent="0">
              <a:lnSpc>
                <a:spcPts val="2300"/>
              </a:lnSpc>
              <a:buSzPct val="100000"/>
              <a:buNone/>
              <a:defRPr/>
            </a:pPr>
            <a:r>
              <a:rPr lang="de-DE" altLang="de-DE" dirty="0" smtClean="0">
                <a:cs typeface="Arial" panose="020B0604020202020204" pitchFamily="34" charset="0"/>
                <a:sym typeface="Gill Sans" charset="-52"/>
              </a:rPr>
              <a:t>Moduldatenbank</a:t>
            </a:r>
          </a:p>
          <a:p>
            <a:pPr marL="468312" lvl="1" indent="-285750">
              <a:lnSpc>
                <a:spcPts val="2300"/>
              </a:lnSpc>
              <a:buSzPct val="100000"/>
              <a:defRPr/>
            </a:pPr>
            <a:r>
              <a:rPr lang="de-DE" altLang="de-DE" dirty="0" smtClean="0">
                <a:cs typeface="Arial" panose="020B0604020202020204" pitchFamily="34" charset="0"/>
                <a:sym typeface="Gill Sans" charset="-52"/>
              </a:rPr>
              <a:t>Ansicht der freigegebenen Module für alle Personen mit Mitarbeiterzugang</a:t>
            </a:r>
          </a:p>
          <a:p>
            <a:pPr marL="468312" lvl="1" indent="-285750">
              <a:lnSpc>
                <a:spcPts val="2300"/>
              </a:lnSpc>
              <a:buSzPct val="100000"/>
              <a:defRPr/>
            </a:pPr>
            <a:r>
              <a:rPr lang="de-DE" altLang="de-DE" dirty="0" smtClean="0">
                <a:cs typeface="Arial" panose="020B0604020202020204" pitchFamily="34" charset="0"/>
                <a:sym typeface="Gill Sans" charset="-52"/>
              </a:rPr>
              <a:t>Bearbeiten von Modulen in einem abgestimmten Prozess zwischen </a:t>
            </a:r>
            <a:r>
              <a:rPr lang="de-DE" altLang="de-DE" dirty="0" err="1" smtClean="0">
                <a:cs typeface="Arial" panose="020B0604020202020204" pitchFamily="34" charset="0"/>
                <a:sym typeface="Gill Sans" charset="-52"/>
              </a:rPr>
              <a:t>Studiengangsentwicklung</a:t>
            </a:r>
            <a:r>
              <a:rPr lang="de-DE" altLang="de-DE" dirty="0" smtClean="0">
                <a:cs typeface="Arial" panose="020B0604020202020204" pitchFamily="34" charset="0"/>
                <a:sym typeface="Gill Sans" charset="-52"/>
              </a:rPr>
              <a:t>, Fakultätsvertreter*innen und Studiengangsmodellierung</a:t>
            </a:r>
          </a:p>
          <a:p>
            <a:pPr marL="468312" lvl="1" indent="-285750">
              <a:lnSpc>
                <a:spcPts val="2300"/>
              </a:lnSpc>
              <a:buSzPct val="100000"/>
              <a:defRPr/>
            </a:pPr>
            <a:endParaRPr lang="de-DE" altLang="de-DE" dirty="0" smtClean="0">
              <a:cs typeface="Arial" panose="020B0604020202020204" pitchFamily="34" charset="0"/>
              <a:sym typeface="Gill Sans" charset="-52"/>
            </a:endParaRP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11</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23385535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„Ich brauche mehr Rechte“</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marL="468312" lvl="1" indent="-285750">
              <a:lnSpc>
                <a:spcPts val="2300"/>
              </a:lnSpc>
              <a:buSzPct val="100000"/>
              <a:defRPr/>
            </a:pPr>
            <a:r>
              <a:rPr lang="de-DE" altLang="de-DE" dirty="0" smtClean="0">
                <a:cs typeface="Arial" panose="020B0604020202020204" pitchFamily="34" charset="0"/>
                <a:sym typeface="Gill Sans" charset="-52"/>
              </a:rPr>
              <a:t>Sekretariats-Recht wird implizit vergeben (s. PEVZ)</a:t>
            </a:r>
          </a:p>
          <a:p>
            <a:pPr marL="468312" lvl="1" indent="-285750">
              <a:lnSpc>
                <a:spcPts val="2300"/>
              </a:lnSpc>
              <a:buSzPct val="100000"/>
              <a:defRPr/>
            </a:pPr>
            <a:r>
              <a:rPr lang="de-DE" altLang="de-DE" dirty="0" smtClean="0">
                <a:cs typeface="Arial" panose="020B0604020202020204" pitchFamily="34" charset="0"/>
                <a:sym typeface="Gill Sans" charset="-52"/>
              </a:rPr>
              <a:t>Rechte zur Arbeit in der Moduldatenbank werden im Prozess der </a:t>
            </a:r>
            <a:r>
              <a:rPr lang="de-DE" altLang="de-DE" dirty="0" err="1" smtClean="0">
                <a:cs typeface="Arial" panose="020B0604020202020204" pitchFamily="34" charset="0"/>
                <a:sym typeface="Gill Sans" charset="-52"/>
              </a:rPr>
              <a:t>Studiengangsentwicklung</a:t>
            </a:r>
            <a:r>
              <a:rPr lang="de-DE" altLang="de-DE" dirty="0" smtClean="0">
                <a:cs typeface="Arial" panose="020B0604020202020204" pitchFamily="34" charset="0"/>
                <a:sym typeface="Gill Sans" charset="-52"/>
              </a:rPr>
              <a:t> durch die Studiengangsmodellierung eingerichtet</a:t>
            </a:r>
          </a:p>
          <a:p>
            <a:pPr marL="468312" lvl="1" indent="-285750">
              <a:lnSpc>
                <a:spcPts val="2300"/>
              </a:lnSpc>
              <a:buSzPct val="100000"/>
              <a:defRPr/>
            </a:pPr>
            <a:r>
              <a:rPr lang="de-DE" altLang="de-DE" dirty="0" smtClean="0">
                <a:cs typeface="Arial" panose="020B0604020202020204" pitchFamily="34" charset="0"/>
                <a:sym typeface="Gill Sans" charset="-52"/>
              </a:rPr>
              <a:t>Alle anderen Rechte werden auf schriftlichen </a:t>
            </a:r>
            <a:r>
              <a:rPr lang="de-DE" altLang="de-DE" dirty="0">
                <a:cs typeface="Arial" panose="020B0604020202020204" pitchFamily="34" charset="0"/>
                <a:sym typeface="Gill Sans" charset="-52"/>
              </a:rPr>
              <a:t>Antrag vergeben (</a:t>
            </a:r>
            <a:r>
              <a:rPr lang="de-DE" altLang="de-DE" dirty="0">
                <a:cs typeface="Arial" panose="020B0604020202020204" pitchFamily="34" charset="0"/>
                <a:sym typeface="Gill Sans" charset="-52"/>
                <a:hlinkClick r:id="rId2"/>
              </a:rPr>
              <a:t>https://</a:t>
            </a:r>
            <a:r>
              <a:rPr lang="de-DE" altLang="de-DE" dirty="0" smtClean="0">
                <a:cs typeface="Arial" panose="020B0604020202020204" pitchFamily="34" charset="0"/>
                <a:sym typeface="Gill Sans" charset="-52"/>
                <a:hlinkClick r:id="rId2"/>
              </a:rPr>
              <a:t>ekvv.uni-bielefeld.de/wiki/en/Zugang_zum_BIS</a:t>
            </a:r>
            <a:r>
              <a:rPr lang="de-DE" altLang="de-DE" dirty="0" smtClean="0">
                <a:cs typeface="Arial" panose="020B0604020202020204" pitchFamily="34" charset="0"/>
                <a:sym typeface="Gill Sans" charset="-52"/>
              </a:rPr>
              <a:t>)</a:t>
            </a:r>
          </a:p>
          <a:p>
            <a:pPr marL="468312" lvl="1" indent="-285750">
              <a:lnSpc>
                <a:spcPts val="2300"/>
              </a:lnSpc>
              <a:buSzPct val="100000"/>
              <a:defRPr/>
            </a:pPr>
            <a:r>
              <a:rPr lang="de-DE" altLang="de-DE" dirty="0" smtClean="0">
                <a:cs typeface="Arial" panose="020B0604020202020204" pitchFamily="34" charset="0"/>
                <a:sym typeface="Gill Sans" charset="-52"/>
              </a:rPr>
              <a:t>Derzeit abzugeben im Sekretariat des BITS</a:t>
            </a:r>
          </a:p>
          <a:p>
            <a:pPr marL="468312" lvl="1" indent="-285750">
              <a:lnSpc>
                <a:spcPts val="2300"/>
              </a:lnSpc>
              <a:buSzPct val="100000"/>
              <a:defRPr/>
            </a:pPr>
            <a:endParaRPr lang="de-DE" altLang="de-DE" dirty="0" smtClean="0">
              <a:cs typeface="Arial" panose="020B0604020202020204" pitchFamily="34" charset="0"/>
              <a:sym typeface="Gill Sans" charset="-52"/>
            </a:endParaRPr>
          </a:p>
          <a:p>
            <a:pPr marL="468312" lvl="1" indent="-285750">
              <a:lnSpc>
                <a:spcPts val="2300"/>
              </a:lnSpc>
              <a:buSzPct val="100000"/>
              <a:defRPr/>
            </a:pPr>
            <a:endParaRPr lang="de-DE" altLang="de-DE" dirty="0" smtClean="0">
              <a:cs typeface="Arial" panose="020B0604020202020204" pitchFamily="34" charset="0"/>
              <a:sym typeface="Gill Sans" charset="-52"/>
            </a:endParaRP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12</a:t>
            </a:fld>
            <a:endParaRPr lang="de-DE"/>
          </a:p>
        </p:txBody>
      </p:sp>
      <p:sp>
        <p:nvSpPr>
          <p:cNvPr id="4" name="Fußzeilenplatzhalter 3"/>
          <p:cNvSpPr>
            <a:spLocks noGrp="1"/>
          </p:cNvSpPr>
          <p:nvPr>
            <p:ph type="ftr" sz="quarter" idx="11"/>
          </p:nvPr>
        </p:nvSpPr>
        <p:spPr/>
        <p:txBody>
          <a:bodyPr/>
          <a:lstStyle/>
          <a:p>
            <a:r>
              <a:rPr lang="de-DE" smtClean="0"/>
              <a:t>        November 2019 Ingrid Tieman (Team LSO)</a:t>
            </a:r>
            <a:endParaRPr lang="de-DE"/>
          </a:p>
        </p:txBody>
      </p:sp>
    </p:spTree>
    <p:extLst>
      <p:ext uri="{BB962C8B-B14F-4D97-AF65-F5344CB8AC3E}">
        <p14:creationId xmlns:p14="http://schemas.microsoft.com/office/powerpoint/2010/main" val="37360367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DF54287-FAE4-46BF-898C-11403B8F606A}"/>
              </a:ext>
            </a:extLst>
          </p:cNvPr>
          <p:cNvSpPr>
            <a:spLocks noGrp="1"/>
          </p:cNvSpPr>
          <p:nvPr>
            <p:ph type="title"/>
          </p:nvPr>
        </p:nvSpPr>
        <p:spPr/>
        <p:txBody>
          <a:bodyPr/>
          <a:lstStyle/>
          <a:p>
            <a:r>
              <a:rPr lang="de-DE" dirty="0" smtClean="0"/>
              <a:t>Aus dem Support: Irrtümer und </a:t>
            </a:r>
            <a:r>
              <a:rPr lang="de-DE" dirty="0" err="1" smtClean="0"/>
              <a:t>Kniffligkeiten</a:t>
            </a:r>
            <a:endParaRPr lang="de-DE" dirty="0"/>
          </a:p>
        </p:txBody>
      </p:sp>
      <p:sp>
        <p:nvSpPr>
          <p:cNvPr id="3" name="Textplatzhalter 2">
            <a:extLst>
              <a:ext uri="{FF2B5EF4-FFF2-40B4-BE49-F238E27FC236}">
                <a16:creationId xmlns="" xmlns:a16="http://schemas.microsoft.com/office/drawing/2014/main" id="{5A1B566B-FF5A-44F1-BAB1-D5780C63CAC8}"/>
              </a:ext>
            </a:extLst>
          </p:cNvPr>
          <p:cNvSpPr>
            <a:spLocks noGrp="1"/>
          </p:cNvSpPr>
          <p:nvPr>
            <p:ph type="body" sz="quarter" idx="13"/>
          </p:nvPr>
        </p:nvSpPr>
        <p:spPr/>
        <p:txBody>
          <a:bodyPr/>
          <a:lstStyle/>
          <a:p>
            <a:pPr fontAlgn="ctr"/>
            <a:r>
              <a:rPr lang="de-DE" sz="1600" dirty="0"/>
              <a:t>Studierende, die auch Mitarbeiter*innen </a:t>
            </a:r>
            <a:r>
              <a:rPr lang="de-DE" sz="1600" dirty="0" smtClean="0"/>
              <a:t>sind, können für das eKVV der Studierenden ihren Mitarbeiterzugang verwenden, kommen umgekehrt aber mit ihrem </a:t>
            </a:r>
            <a:r>
              <a:rPr lang="de-DE" sz="1600" dirty="0" err="1" smtClean="0"/>
              <a:t>Matrikelaccount</a:t>
            </a:r>
            <a:r>
              <a:rPr lang="de-DE" sz="1600" dirty="0" smtClean="0"/>
              <a:t> nicht in das eKVV der Lehrenden</a:t>
            </a:r>
          </a:p>
          <a:p>
            <a:pPr marL="0" indent="0" fontAlgn="ctr">
              <a:buNone/>
            </a:pPr>
            <a:endParaRPr lang="de-DE" sz="1600" dirty="0"/>
          </a:p>
          <a:p>
            <a:pPr fontAlgn="ctr"/>
            <a:r>
              <a:rPr lang="de-DE" sz="1600" dirty="0" smtClean="0"/>
              <a:t>Externen Lehrbeauftragte, die nicht über P/O ins PRISMA kommen, fehlt die Uni.ID. Der BIS-Zugang wird trotzdem funktionieren, nicht aber der Passwort-</a:t>
            </a:r>
            <a:r>
              <a:rPr lang="de-DE" sz="1600" dirty="0" err="1" smtClean="0"/>
              <a:t>Selfservice</a:t>
            </a:r>
            <a:r>
              <a:rPr lang="de-DE" sz="1600" dirty="0" smtClean="0"/>
              <a:t> und auch nicht die Lernraumnutzung (Mail an </a:t>
            </a:r>
            <a:r>
              <a:rPr lang="de-DE" sz="1600" dirty="0" smtClean="0">
                <a:hlinkClick r:id="rId3"/>
              </a:rPr>
              <a:t>elmextern@uni-bielefeld.de</a:t>
            </a:r>
            <a:r>
              <a:rPr lang="de-DE" sz="1600" dirty="0" smtClean="0"/>
              <a:t> für eine befristete Uni.ID für Externe)</a:t>
            </a:r>
          </a:p>
          <a:p>
            <a:pPr marL="0" indent="0" fontAlgn="ctr">
              <a:buNone/>
            </a:pPr>
            <a:endParaRPr lang="de-DE" sz="1600" dirty="0" smtClean="0"/>
          </a:p>
          <a:p>
            <a:pPr fontAlgn="ctr"/>
            <a:r>
              <a:rPr lang="de-DE" sz="1600" dirty="0" smtClean="0"/>
              <a:t>Es gibt kein "Scharfschalten</a:t>
            </a:r>
            <a:r>
              <a:rPr lang="de-DE" sz="1600" dirty="0"/>
              <a:t>" von </a:t>
            </a:r>
            <a:r>
              <a:rPr lang="de-DE" sz="1600" dirty="0" smtClean="0"/>
              <a:t>Lehrenden, wenn alle Rädchen ordentlich ineinandergreifen funktioniert das </a:t>
            </a:r>
            <a:r>
              <a:rPr lang="de-DE" sz="1600" dirty="0" err="1" smtClean="0"/>
              <a:t>onboarding</a:t>
            </a:r>
            <a:r>
              <a:rPr lang="de-DE" sz="1600" dirty="0" smtClean="0"/>
              <a:t> automatisch. Wenn die Rädchen nicht ineinander greifen, muss in der </a:t>
            </a:r>
            <a:r>
              <a:rPr lang="de-DE" sz="1600" smtClean="0"/>
              <a:t>Fakultät nachgearbeitet werden</a:t>
            </a:r>
            <a:endParaRPr lang="de-DE" sz="1600" dirty="0" smtClean="0"/>
          </a:p>
          <a:p>
            <a:pPr marL="0" indent="0" fontAlgn="ctr">
              <a:buNone/>
            </a:pPr>
            <a:endParaRPr lang="de-DE" sz="1600" dirty="0"/>
          </a:p>
          <a:p>
            <a:pPr fontAlgn="ctr"/>
            <a:r>
              <a:rPr lang="de-DE" sz="1600" dirty="0" smtClean="0"/>
              <a:t>Rechte im BIS laufen nicht ab und können deshalb auch nicht verlängert werden</a:t>
            </a:r>
          </a:p>
          <a:p>
            <a:pPr fontAlgn="ctr"/>
            <a:endParaRPr lang="de-DE" sz="1600" dirty="0"/>
          </a:p>
          <a:p>
            <a:pPr fontAlgn="ctr"/>
            <a:r>
              <a:rPr lang="de-DE" sz="1600" dirty="0" smtClean="0"/>
              <a:t>PRISMA kann für Mitarbeiter*innen mit BIS-Zugangs-Problemen nichts tun</a:t>
            </a:r>
            <a:endParaRPr lang="de-DE" sz="1600" dirty="0"/>
          </a:p>
          <a:p>
            <a:pPr marL="468312" lvl="1" indent="-285750">
              <a:lnSpc>
                <a:spcPts val="2300"/>
              </a:lnSpc>
              <a:buSzPct val="100000"/>
              <a:defRPr/>
            </a:pPr>
            <a:endParaRPr lang="de-DE" altLang="de-DE" dirty="0" smtClean="0">
              <a:cs typeface="Arial" panose="020B0604020202020204" pitchFamily="34" charset="0"/>
              <a:sym typeface="Gill Sans" charset="-52"/>
            </a:endParaRPr>
          </a:p>
          <a:p>
            <a:pPr marL="468312" lvl="1" indent="-285750">
              <a:lnSpc>
                <a:spcPts val="2300"/>
              </a:lnSpc>
              <a:buSzPct val="100000"/>
              <a:defRPr/>
            </a:pPr>
            <a:endParaRPr lang="de-DE" altLang="de-DE" dirty="0" smtClean="0">
              <a:cs typeface="Arial" panose="020B0604020202020204" pitchFamily="34" charset="0"/>
              <a:sym typeface="Gill Sans" charset="-52"/>
            </a:endParaRPr>
          </a:p>
        </p:txBody>
      </p:sp>
      <p:sp>
        <p:nvSpPr>
          <p:cNvPr id="6" name="Foliennummernplatzhalter 5">
            <a:extLst>
              <a:ext uri="{FF2B5EF4-FFF2-40B4-BE49-F238E27FC236}">
                <a16:creationId xmlns="" xmlns:a16="http://schemas.microsoft.com/office/drawing/2014/main" id="{9AD46286-72BA-4438-9B4B-BA4F8F396403}"/>
              </a:ext>
            </a:extLst>
          </p:cNvPr>
          <p:cNvSpPr>
            <a:spLocks noGrp="1"/>
          </p:cNvSpPr>
          <p:nvPr>
            <p:ph type="sldNum" sz="quarter" idx="12"/>
          </p:nvPr>
        </p:nvSpPr>
        <p:spPr/>
        <p:txBody>
          <a:bodyPr/>
          <a:lstStyle/>
          <a:p>
            <a:fld id="{968FC3C1-8B2E-4CF4-97FE-57A4E19AC873}" type="slidenum">
              <a:rPr lang="de-DE" smtClean="0"/>
              <a:t>13</a:t>
            </a:fld>
            <a:endParaRPr lang="de-DE"/>
          </a:p>
        </p:txBody>
      </p:sp>
      <p:sp>
        <p:nvSpPr>
          <p:cNvPr id="4" name="Fußzeilenplatzhalter 3"/>
          <p:cNvSpPr>
            <a:spLocks noGrp="1"/>
          </p:cNvSpPr>
          <p:nvPr>
            <p:ph type="ftr" sz="quarter" idx="11"/>
          </p:nvPr>
        </p:nvSpPr>
        <p:spPr/>
        <p:txBody>
          <a:bodyPr/>
          <a:lstStyle/>
          <a:p>
            <a:r>
              <a:rPr lang="de-DE" dirty="0" smtClean="0"/>
              <a:t>								November 2019 Ingrid </a:t>
            </a:r>
            <a:r>
              <a:rPr lang="de-DE" dirty="0" err="1" smtClean="0"/>
              <a:t>Tieman</a:t>
            </a:r>
            <a:r>
              <a:rPr lang="de-DE" dirty="0" smtClean="0"/>
              <a:t> (Team LSO)</a:t>
            </a:r>
            <a:endParaRPr lang="de-DE" dirty="0"/>
          </a:p>
        </p:txBody>
      </p:sp>
    </p:spTree>
    <p:extLst>
      <p:ext uri="{BB962C8B-B14F-4D97-AF65-F5344CB8AC3E}">
        <p14:creationId xmlns:p14="http://schemas.microsoft.com/office/powerpoint/2010/main" val="1315787045"/>
      </p:ext>
    </p:extLst>
  </p:cSld>
  <p:clrMapOvr>
    <a:masterClrMapping/>
  </p:clrMapOvr>
  <p:timing>
    <p:tnLst>
      <p:par>
        <p:cTn id="1" dur="indefinite" restart="never" nodeType="tmRoot"/>
      </p:par>
    </p:tnLst>
  </p:timing>
</p:sld>
</file>

<file path=ppt/theme/theme1.xml><?xml version="1.0" encoding="utf-8"?>
<a:theme xmlns:a="http://schemas.openxmlformats.org/drawingml/2006/main" name="Universität Bielefeld">
  <a:themeElements>
    <a:clrScheme name="Benutzerdefiniert 131">
      <a:dk1>
        <a:sysClr val="windowText" lastClr="000000"/>
      </a:dk1>
      <a:lt1>
        <a:sysClr val="window" lastClr="FFFFFF"/>
      </a:lt1>
      <a:dk2>
        <a:srgbClr val="7F7F7F"/>
      </a:dk2>
      <a:lt2>
        <a:srgbClr val="F2F2F2"/>
      </a:lt2>
      <a:accent1>
        <a:srgbClr val="000000"/>
      </a:accent1>
      <a:accent2>
        <a:srgbClr val="7F7F7F"/>
      </a:accent2>
      <a:accent3>
        <a:srgbClr val="A5A5A5"/>
      </a:accent3>
      <a:accent4>
        <a:srgbClr val="BFBFBF"/>
      </a:accent4>
      <a:accent5>
        <a:srgbClr val="D8D8D8"/>
      </a:accent5>
      <a:accent6>
        <a:srgbClr val="F2F2F2"/>
      </a:accent6>
      <a:hlink>
        <a:srgbClr val="000000"/>
      </a:hlink>
      <a:folHlink>
        <a:srgbClr val="000000"/>
      </a:folHlink>
    </a:clrScheme>
    <a:fontScheme name="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5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500" dirty="0" err="1" smtClean="0"/>
        </a:defPPr>
      </a:lstStyle>
    </a:txDef>
  </a:objectDefaults>
  <a:extraClrSchemeLst/>
  <a:custClrLst>
    <a:custClr name="Fakultät für Biologie">
      <a:srgbClr val="92B168"/>
    </a:custClr>
    <a:custClr name="Fakultät für Chemie">
      <a:srgbClr val="A08CAA"/>
    </a:custClr>
    <a:custClr name="Fakultät für Erziehungswissenschaft">
      <a:srgbClr val="F08C50"/>
    </a:custClr>
    <a:custClr name="Fakultät für Geschichtswissenschaft, Philosophie und Theologie">
      <a:srgbClr val="7DB4BE"/>
    </a:custClr>
    <a:custClr name="Fakultät für Gesundheitswissenschaften">
      <a:srgbClr val="DC5A5A"/>
    </a:custClr>
    <a:custClr name="Fakultät für Linguistik und Literaturwissenschaft">
      <a:srgbClr val="8FA3B9"/>
    </a:custClr>
    <a:custClr name="Fakultät für Mathematik">
      <a:srgbClr val="DCAA41"/>
    </a:custClr>
    <a:custClr name="Medizinische Fakultät">
      <a:srgbClr val="145F7D"/>
    </a:custClr>
    <a:custClr name="Fakultät für Physik">
      <a:srgbClr val="649696"/>
    </a:custClr>
    <a:custClr name="Fakultät für Rechtswissenschaft">
      <a:srgbClr val="8C8C96"/>
    </a:custClr>
    <a:custClr name="Fakultät für Psychologie und Sportwissenschaft">
      <a:srgbClr val="8C3250"/>
    </a:custClr>
    <a:custClr name="Fakultät für Soziologie">
      <a:srgbClr val="AF4B50"/>
    </a:custClr>
    <a:custClr name="Technische Fakultät">
      <a:srgbClr val="558CA0"/>
    </a:custClr>
    <a:custClr name="Fakultät für Wirtschaftswissenschaften">
      <a:srgbClr val="46506E"/>
    </a:custClr>
    <a:custClr name="Grün Print">
      <a:srgbClr val="008965"/>
    </a:custClr>
    <a:custClr name="Grün Digital">
      <a:srgbClr val="14F5B4"/>
    </a:custClr>
  </a:custClrLst>
  <a:extLst>
    <a:ext uri="{05A4C25C-085E-4340-85A3-A5531E510DB2}">
      <thm15:themeFamily xmlns:thm15="http://schemas.microsoft.com/office/thememl/2012/main" name="Präsentation1" id="{CAC5DAE6-21A7-40C4-A8EA-0BAF162E8346}" vid="{6DBC164F-E5D1-4FDC-9568-49721B378F7C}"/>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3B995C622497D4EBA4D584E36271CD2" ma:contentTypeVersion="0" ma:contentTypeDescription="Ein neues Dokument erstellen." ma:contentTypeScope="" ma:versionID="3604d895cde674e8fc56a233ed3c83a9">
  <xsd:schema xmlns:xsd="http://www.w3.org/2001/XMLSchema" xmlns:xs="http://www.w3.org/2001/XMLSchema" xmlns:p="http://schemas.microsoft.com/office/2006/metadata/properties" targetNamespace="http://schemas.microsoft.com/office/2006/metadata/properties" ma:root="true" ma:fieldsID="b4f5dc90cf06628c3b90945c8266c24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1B66652-CBD4-4EB5-A9DC-C3E73AFE7A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96FC9811-0AB2-44D4-B34A-E7BF999F321B}">
  <ds:schemaRefs>
    <ds:schemaRef ds:uri="http://schemas.microsoft.com/sharepoint/v3/contenttype/forms"/>
  </ds:schemaRefs>
</ds:datastoreItem>
</file>

<file path=customXml/itemProps3.xml><?xml version="1.0" encoding="utf-8"?>
<ds:datastoreItem xmlns:ds="http://schemas.openxmlformats.org/officeDocument/2006/customXml" ds:itemID="{33E64DAE-BDC9-4647-B5A8-FF4F97FE028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neues CD</Template>
  <TotalTime>0</TotalTime>
  <Words>1001</Words>
  <Application>Microsoft Office PowerPoint</Application>
  <PresentationFormat>Breitbild</PresentationFormat>
  <Paragraphs>141</Paragraphs>
  <Slides>13</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13</vt:i4>
      </vt:variant>
    </vt:vector>
  </HeadingPairs>
  <TitlesOfParts>
    <vt:vector size="17" baseType="lpstr">
      <vt:lpstr>Arial</vt:lpstr>
      <vt:lpstr>Calibri</vt:lpstr>
      <vt:lpstr>Gill Sans</vt:lpstr>
      <vt:lpstr>Universität Bielefeld</vt:lpstr>
      <vt:lpstr>BIS Benutzerverwaltung  Knowledge Transfer am 28.11.2019 im BIS  </vt:lpstr>
      <vt:lpstr>Agenda</vt:lpstr>
      <vt:lpstr>Wie kommen Mitarbeiter*innen ins BIS?</vt:lpstr>
      <vt:lpstr>BIS-Zugang</vt:lpstr>
      <vt:lpstr>BIS-Zugang</vt:lpstr>
      <vt:lpstr>Wie kommen Mitarbeiter*innen wieder raus?</vt:lpstr>
      <vt:lpstr>Funktionsumfang des BIS-Zuganges</vt:lpstr>
      <vt:lpstr>Funktionsumfang des BIS-Zuganges</vt:lpstr>
      <vt:lpstr>Funktionsumfang des BIS-Zuganges</vt:lpstr>
      <vt:lpstr>Besondere Rechte</vt:lpstr>
      <vt:lpstr>Besondere Rechte</vt:lpstr>
      <vt:lpstr>„Ich brauche mehr Rechte“</vt:lpstr>
      <vt:lpstr>Aus dem Support: Irrtümer und Kniffligkeiten</vt:lpstr>
    </vt:vector>
  </TitlesOfParts>
  <Company>Universität Bielefeld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Ausbau BIS</dc:title>
  <dc:creator>aleuthar1</dc:creator>
  <cp:lastModifiedBy>Tiemann, Ingrid</cp:lastModifiedBy>
  <cp:revision>27</cp:revision>
  <dcterms:created xsi:type="dcterms:W3CDTF">2019-09-02T08:18:49Z</dcterms:created>
  <dcterms:modified xsi:type="dcterms:W3CDTF">2019-12-16T13:12:27Z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0x010100A3B995C622497D4EBA4D584E36271CD2</vt:lpwstr>
  </property>
</Properties>
</file>