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3"/>
  </p:notesMasterIdLst>
  <p:sldIdLst>
    <p:sldId id="285" r:id="rId2"/>
    <p:sldId id="278" r:id="rId3"/>
    <p:sldId id="279" r:id="rId4"/>
    <p:sldId id="310" r:id="rId5"/>
    <p:sldId id="313" r:id="rId6"/>
    <p:sldId id="311" r:id="rId7"/>
    <p:sldId id="305" r:id="rId8"/>
    <p:sldId id="280" r:id="rId9"/>
    <p:sldId id="283" r:id="rId10"/>
    <p:sldId id="307" r:id="rId11"/>
    <p:sldId id="312" r:id="rId12"/>
    <p:sldId id="300" r:id="rId13"/>
    <p:sldId id="304" r:id="rId14"/>
    <p:sldId id="308" r:id="rId15"/>
    <p:sldId id="284" r:id="rId16"/>
    <p:sldId id="296" r:id="rId17"/>
    <p:sldId id="306" r:id="rId18"/>
    <p:sldId id="297" r:id="rId19"/>
    <p:sldId id="309" r:id="rId20"/>
    <p:sldId id="298" r:id="rId21"/>
    <p:sldId id="299" r:id="rId2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langelahn" initials="e"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59" autoAdjust="0"/>
    <p:restoredTop sz="73003" autoAdjust="0"/>
  </p:normalViewPr>
  <p:slideViewPr>
    <p:cSldViewPr showGuides="1">
      <p:cViewPr varScale="1">
        <p:scale>
          <a:sx n="60" d="100"/>
          <a:sy n="60" d="100"/>
        </p:scale>
        <p:origin x="642" y="7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68C8FF-91DF-42F9-8ECE-02CB2518D088}" type="doc">
      <dgm:prSet loTypeId="urn:microsoft.com/office/officeart/2005/8/layout/cycle8" loCatId="cycle" qsTypeId="urn:microsoft.com/office/officeart/2005/8/quickstyle/simple1" qsCatId="simple" csTypeId="urn:microsoft.com/office/officeart/2005/8/colors/accent0_2" csCatId="mainScheme" phldr="1"/>
      <dgm:spPr/>
    </dgm:pt>
    <dgm:pt modelId="{00A4C974-99AC-4C54-9CC9-3C62E9495064}">
      <dgm:prSet phldrT="[Text]" custT="1"/>
      <dgm:spPr/>
      <dgm:t>
        <a:bodyPr/>
        <a:lstStyle/>
        <a:p>
          <a:r>
            <a:rPr lang="de-DE" sz="1600" dirty="0" smtClean="0"/>
            <a:t>Urheber-recht</a:t>
          </a:r>
          <a:endParaRPr lang="de-DE" sz="1600" dirty="0"/>
        </a:p>
      </dgm:t>
    </dgm:pt>
    <dgm:pt modelId="{9FA6F91E-EAB0-4827-B6A9-C9FAB49C72CB}" type="parTrans" cxnId="{52F61567-22B4-4A78-9E27-EE9480ADFFAB}">
      <dgm:prSet/>
      <dgm:spPr/>
      <dgm:t>
        <a:bodyPr/>
        <a:lstStyle/>
        <a:p>
          <a:endParaRPr lang="de-DE"/>
        </a:p>
      </dgm:t>
    </dgm:pt>
    <dgm:pt modelId="{7F864CC8-5831-4EFE-991F-D247FB92B4E0}" type="sibTrans" cxnId="{52F61567-22B4-4A78-9E27-EE9480ADFFAB}">
      <dgm:prSet/>
      <dgm:spPr/>
      <dgm:t>
        <a:bodyPr/>
        <a:lstStyle/>
        <a:p>
          <a:endParaRPr lang="de-DE"/>
        </a:p>
      </dgm:t>
    </dgm:pt>
    <dgm:pt modelId="{CD3BD450-5875-4C35-94C0-C9B1B8013761}">
      <dgm:prSet phldrT="[Text]" custT="1"/>
      <dgm:spPr/>
      <dgm:t>
        <a:bodyPr/>
        <a:lstStyle/>
        <a:p>
          <a:r>
            <a:rPr lang="de-DE" sz="1600" dirty="0" smtClean="0"/>
            <a:t>Gute wissenschaftliche Praxis</a:t>
          </a:r>
          <a:endParaRPr lang="de-DE" sz="1600" dirty="0"/>
        </a:p>
      </dgm:t>
    </dgm:pt>
    <dgm:pt modelId="{38158F05-12F1-4E76-AB7C-1B5E2CB986A6}" type="parTrans" cxnId="{7500C666-424B-4351-8324-9103FC569EFD}">
      <dgm:prSet/>
      <dgm:spPr/>
      <dgm:t>
        <a:bodyPr/>
        <a:lstStyle/>
        <a:p>
          <a:endParaRPr lang="de-DE"/>
        </a:p>
      </dgm:t>
    </dgm:pt>
    <dgm:pt modelId="{724D2382-9C48-4164-9702-55FD10D64B3E}" type="sibTrans" cxnId="{7500C666-424B-4351-8324-9103FC569EFD}">
      <dgm:prSet/>
      <dgm:spPr/>
      <dgm:t>
        <a:bodyPr/>
        <a:lstStyle/>
        <a:p>
          <a:endParaRPr lang="de-DE"/>
        </a:p>
      </dgm:t>
    </dgm:pt>
    <dgm:pt modelId="{7DBF9A20-833C-4C1B-94CC-1970C85C57A8}">
      <dgm:prSet phldrT="[Text]" custT="1"/>
      <dgm:spPr/>
      <dgm:t>
        <a:bodyPr/>
        <a:lstStyle/>
        <a:p>
          <a:r>
            <a:rPr lang="de-DE" sz="1600" dirty="0" smtClean="0"/>
            <a:t>Täuschung</a:t>
          </a:r>
          <a:endParaRPr lang="de-DE" sz="1600" dirty="0"/>
        </a:p>
      </dgm:t>
    </dgm:pt>
    <dgm:pt modelId="{256F97E4-55F0-43CA-BA72-961F0B8CCCE0}" type="parTrans" cxnId="{BB1BABD7-FCA7-4377-B424-FD20A4EB6429}">
      <dgm:prSet/>
      <dgm:spPr/>
      <dgm:t>
        <a:bodyPr/>
        <a:lstStyle/>
        <a:p>
          <a:endParaRPr lang="de-DE"/>
        </a:p>
      </dgm:t>
    </dgm:pt>
    <dgm:pt modelId="{8A340E9C-5E96-471F-9838-03F028F1E7BE}" type="sibTrans" cxnId="{BB1BABD7-FCA7-4377-B424-FD20A4EB6429}">
      <dgm:prSet/>
      <dgm:spPr/>
      <dgm:t>
        <a:bodyPr/>
        <a:lstStyle/>
        <a:p>
          <a:endParaRPr lang="de-DE"/>
        </a:p>
      </dgm:t>
    </dgm:pt>
    <dgm:pt modelId="{90785099-2AF0-4558-94FB-D1CFF08B5548}" type="pres">
      <dgm:prSet presAssocID="{8068C8FF-91DF-42F9-8ECE-02CB2518D088}" presName="compositeShape" presStyleCnt="0">
        <dgm:presLayoutVars>
          <dgm:chMax val="7"/>
          <dgm:dir/>
          <dgm:resizeHandles val="exact"/>
        </dgm:presLayoutVars>
      </dgm:prSet>
      <dgm:spPr/>
    </dgm:pt>
    <dgm:pt modelId="{1B68BF3C-494D-4CB4-B680-3B62ADDEA7AA}" type="pres">
      <dgm:prSet presAssocID="{8068C8FF-91DF-42F9-8ECE-02CB2518D088}" presName="wedge1" presStyleLbl="node1" presStyleIdx="0" presStyleCnt="3"/>
      <dgm:spPr/>
      <dgm:t>
        <a:bodyPr/>
        <a:lstStyle/>
        <a:p>
          <a:endParaRPr lang="de-DE"/>
        </a:p>
      </dgm:t>
    </dgm:pt>
    <dgm:pt modelId="{546463C0-D677-4773-BE39-FAD8CABB1255}" type="pres">
      <dgm:prSet presAssocID="{8068C8FF-91DF-42F9-8ECE-02CB2518D088}" presName="dummy1a" presStyleCnt="0"/>
      <dgm:spPr/>
    </dgm:pt>
    <dgm:pt modelId="{DECC7550-913E-48AE-8D60-9458B7A7FC6A}" type="pres">
      <dgm:prSet presAssocID="{8068C8FF-91DF-42F9-8ECE-02CB2518D088}" presName="dummy1b" presStyleCnt="0"/>
      <dgm:spPr/>
    </dgm:pt>
    <dgm:pt modelId="{3C6C3426-0B08-4D12-B7FE-3882FE607B5C}" type="pres">
      <dgm:prSet presAssocID="{8068C8FF-91DF-42F9-8ECE-02CB2518D088}" presName="wedge1Tx" presStyleLbl="node1" presStyleIdx="0" presStyleCnt="3">
        <dgm:presLayoutVars>
          <dgm:chMax val="0"/>
          <dgm:chPref val="0"/>
          <dgm:bulletEnabled val="1"/>
        </dgm:presLayoutVars>
      </dgm:prSet>
      <dgm:spPr/>
      <dgm:t>
        <a:bodyPr/>
        <a:lstStyle/>
        <a:p>
          <a:endParaRPr lang="de-DE"/>
        </a:p>
      </dgm:t>
    </dgm:pt>
    <dgm:pt modelId="{9097142B-DE0B-4820-A4C9-FEFC7F668218}" type="pres">
      <dgm:prSet presAssocID="{8068C8FF-91DF-42F9-8ECE-02CB2518D088}" presName="wedge2" presStyleLbl="node1" presStyleIdx="1" presStyleCnt="3"/>
      <dgm:spPr/>
      <dgm:t>
        <a:bodyPr/>
        <a:lstStyle/>
        <a:p>
          <a:endParaRPr lang="de-DE"/>
        </a:p>
      </dgm:t>
    </dgm:pt>
    <dgm:pt modelId="{502CB4AF-195F-4889-B380-3951774CE340}" type="pres">
      <dgm:prSet presAssocID="{8068C8FF-91DF-42F9-8ECE-02CB2518D088}" presName="dummy2a" presStyleCnt="0"/>
      <dgm:spPr/>
    </dgm:pt>
    <dgm:pt modelId="{19AE914C-CA2A-4979-885C-3189E9460820}" type="pres">
      <dgm:prSet presAssocID="{8068C8FF-91DF-42F9-8ECE-02CB2518D088}" presName="dummy2b" presStyleCnt="0"/>
      <dgm:spPr/>
    </dgm:pt>
    <dgm:pt modelId="{F388D64D-68F3-4E1A-818D-AD20EF982C06}" type="pres">
      <dgm:prSet presAssocID="{8068C8FF-91DF-42F9-8ECE-02CB2518D088}" presName="wedge2Tx" presStyleLbl="node1" presStyleIdx="1" presStyleCnt="3">
        <dgm:presLayoutVars>
          <dgm:chMax val="0"/>
          <dgm:chPref val="0"/>
          <dgm:bulletEnabled val="1"/>
        </dgm:presLayoutVars>
      </dgm:prSet>
      <dgm:spPr/>
      <dgm:t>
        <a:bodyPr/>
        <a:lstStyle/>
        <a:p>
          <a:endParaRPr lang="de-DE"/>
        </a:p>
      </dgm:t>
    </dgm:pt>
    <dgm:pt modelId="{9C295BF7-0EE7-4093-879B-8A2B7E06461A}" type="pres">
      <dgm:prSet presAssocID="{8068C8FF-91DF-42F9-8ECE-02CB2518D088}" presName="wedge3" presStyleLbl="node1" presStyleIdx="2" presStyleCnt="3" custLinFactNeighborX="-147" custLinFactNeighborY="1161"/>
      <dgm:spPr/>
      <dgm:t>
        <a:bodyPr/>
        <a:lstStyle/>
        <a:p>
          <a:endParaRPr lang="de-DE"/>
        </a:p>
      </dgm:t>
    </dgm:pt>
    <dgm:pt modelId="{1A221AF9-B215-4518-9CD0-35BFA75CC467}" type="pres">
      <dgm:prSet presAssocID="{8068C8FF-91DF-42F9-8ECE-02CB2518D088}" presName="dummy3a" presStyleCnt="0"/>
      <dgm:spPr/>
    </dgm:pt>
    <dgm:pt modelId="{C5A271C0-6129-4508-B2DB-8C6AAFB75DF0}" type="pres">
      <dgm:prSet presAssocID="{8068C8FF-91DF-42F9-8ECE-02CB2518D088}" presName="dummy3b" presStyleCnt="0"/>
      <dgm:spPr/>
    </dgm:pt>
    <dgm:pt modelId="{642544E0-6A84-4F91-A24A-EF0BB6B36CF3}" type="pres">
      <dgm:prSet presAssocID="{8068C8FF-91DF-42F9-8ECE-02CB2518D088}" presName="wedge3Tx" presStyleLbl="node1" presStyleIdx="2" presStyleCnt="3">
        <dgm:presLayoutVars>
          <dgm:chMax val="0"/>
          <dgm:chPref val="0"/>
          <dgm:bulletEnabled val="1"/>
        </dgm:presLayoutVars>
      </dgm:prSet>
      <dgm:spPr/>
      <dgm:t>
        <a:bodyPr/>
        <a:lstStyle/>
        <a:p>
          <a:endParaRPr lang="de-DE"/>
        </a:p>
      </dgm:t>
    </dgm:pt>
    <dgm:pt modelId="{238B13A9-4A66-4245-BD72-8E24B57847D4}" type="pres">
      <dgm:prSet presAssocID="{7F864CC8-5831-4EFE-991F-D247FB92B4E0}" presName="arrowWedge1" presStyleLbl="fgSibTrans2D1" presStyleIdx="0" presStyleCnt="3"/>
      <dgm:spPr>
        <a:solidFill>
          <a:srgbClr val="DCAA41"/>
        </a:solidFill>
      </dgm:spPr>
    </dgm:pt>
    <dgm:pt modelId="{C59E050E-7F40-4C70-B98A-ED1A14BC4862}" type="pres">
      <dgm:prSet presAssocID="{724D2382-9C48-4164-9702-55FD10D64B3E}" presName="arrowWedge2" presStyleLbl="fgSibTrans2D1" presStyleIdx="1" presStyleCnt="3"/>
      <dgm:spPr>
        <a:solidFill>
          <a:srgbClr val="92B168"/>
        </a:solidFill>
      </dgm:spPr>
    </dgm:pt>
    <dgm:pt modelId="{C5C51CAA-4518-4CA1-ABE7-F34CC4E946CC}" type="pres">
      <dgm:prSet presAssocID="{8A340E9C-5E96-471F-9838-03F028F1E7BE}" presName="arrowWedge3" presStyleLbl="fgSibTrans2D1" presStyleIdx="2" presStyleCnt="3" custLinFactNeighborX="199" custLinFactNeighborY="-61"/>
      <dgm:spPr>
        <a:solidFill>
          <a:srgbClr val="145F7D"/>
        </a:solidFill>
      </dgm:spPr>
    </dgm:pt>
  </dgm:ptLst>
  <dgm:cxnLst>
    <dgm:cxn modelId="{51D53C5A-72A1-464E-8D8B-65B89150B7D7}" type="presOf" srcId="{7DBF9A20-833C-4C1B-94CC-1970C85C57A8}" destId="{642544E0-6A84-4F91-A24A-EF0BB6B36CF3}" srcOrd="1" destOrd="0" presId="urn:microsoft.com/office/officeart/2005/8/layout/cycle8"/>
    <dgm:cxn modelId="{52F61567-22B4-4A78-9E27-EE9480ADFFAB}" srcId="{8068C8FF-91DF-42F9-8ECE-02CB2518D088}" destId="{00A4C974-99AC-4C54-9CC9-3C62E9495064}" srcOrd="0" destOrd="0" parTransId="{9FA6F91E-EAB0-4827-B6A9-C9FAB49C72CB}" sibTransId="{7F864CC8-5831-4EFE-991F-D247FB92B4E0}"/>
    <dgm:cxn modelId="{080137D7-ED26-490C-9273-08BD95E2FC2D}" type="presOf" srcId="{00A4C974-99AC-4C54-9CC9-3C62E9495064}" destId="{1B68BF3C-494D-4CB4-B680-3B62ADDEA7AA}" srcOrd="0" destOrd="0" presId="urn:microsoft.com/office/officeart/2005/8/layout/cycle8"/>
    <dgm:cxn modelId="{7500C666-424B-4351-8324-9103FC569EFD}" srcId="{8068C8FF-91DF-42F9-8ECE-02CB2518D088}" destId="{CD3BD450-5875-4C35-94C0-C9B1B8013761}" srcOrd="1" destOrd="0" parTransId="{38158F05-12F1-4E76-AB7C-1B5E2CB986A6}" sibTransId="{724D2382-9C48-4164-9702-55FD10D64B3E}"/>
    <dgm:cxn modelId="{886040D1-840C-4FF9-A6FA-7F95EF2B2093}" type="presOf" srcId="{7DBF9A20-833C-4C1B-94CC-1970C85C57A8}" destId="{9C295BF7-0EE7-4093-879B-8A2B7E06461A}" srcOrd="0" destOrd="0" presId="urn:microsoft.com/office/officeart/2005/8/layout/cycle8"/>
    <dgm:cxn modelId="{F2F122FA-C5A7-452F-9140-21867E6B303E}" type="presOf" srcId="{CD3BD450-5875-4C35-94C0-C9B1B8013761}" destId="{F388D64D-68F3-4E1A-818D-AD20EF982C06}" srcOrd="1" destOrd="0" presId="urn:microsoft.com/office/officeart/2005/8/layout/cycle8"/>
    <dgm:cxn modelId="{D0182982-2720-4468-97B1-DBAC6010C3CF}" type="presOf" srcId="{8068C8FF-91DF-42F9-8ECE-02CB2518D088}" destId="{90785099-2AF0-4558-94FB-D1CFF08B5548}" srcOrd="0" destOrd="0" presId="urn:microsoft.com/office/officeart/2005/8/layout/cycle8"/>
    <dgm:cxn modelId="{B0050EC9-242B-424E-A241-04C5DAB4A57E}" type="presOf" srcId="{00A4C974-99AC-4C54-9CC9-3C62E9495064}" destId="{3C6C3426-0B08-4D12-B7FE-3882FE607B5C}" srcOrd="1" destOrd="0" presId="urn:microsoft.com/office/officeart/2005/8/layout/cycle8"/>
    <dgm:cxn modelId="{BB1BABD7-FCA7-4377-B424-FD20A4EB6429}" srcId="{8068C8FF-91DF-42F9-8ECE-02CB2518D088}" destId="{7DBF9A20-833C-4C1B-94CC-1970C85C57A8}" srcOrd="2" destOrd="0" parTransId="{256F97E4-55F0-43CA-BA72-961F0B8CCCE0}" sibTransId="{8A340E9C-5E96-471F-9838-03F028F1E7BE}"/>
    <dgm:cxn modelId="{C8632AFC-7D42-4938-BB50-1A2728BF578D}" type="presOf" srcId="{CD3BD450-5875-4C35-94C0-C9B1B8013761}" destId="{9097142B-DE0B-4820-A4C9-FEFC7F668218}" srcOrd="0" destOrd="0" presId="urn:microsoft.com/office/officeart/2005/8/layout/cycle8"/>
    <dgm:cxn modelId="{0D9EBB56-3862-494A-8C4E-D34A7D606420}" type="presParOf" srcId="{90785099-2AF0-4558-94FB-D1CFF08B5548}" destId="{1B68BF3C-494D-4CB4-B680-3B62ADDEA7AA}" srcOrd="0" destOrd="0" presId="urn:microsoft.com/office/officeart/2005/8/layout/cycle8"/>
    <dgm:cxn modelId="{3C3091BD-A5CB-452D-9083-CCAD856BA41C}" type="presParOf" srcId="{90785099-2AF0-4558-94FB-D1CFF08B5548}" destId="{546463C0-D677-4773-BE39-FAD8CABB1255}" srcOrd="1" destOrd="0" presId="urn:microsoft.com/office/officeart/2005/8/layout/cycle8"/>
    <dgm:cxn modelId="{8CA63728-F05F-44D7-B2B0-AF920D542E64}" type="presParOf" srcId="{90785099-2AF0-4558-94FB-D1CFF08B5548}" destId="{DECC7550-913E-48AE-8D60-9458B7A7FC6A}" srcOrd="2" destOrd="0" presId="urn:microsoft.com/office/officeart/2005/8/layout/cycle8"/>
    <dgm:cxn modelId="{1BBF00FC-437E-4122-B739-011DF798A1E2}" type="presParOf" srcId="{90785099-2AF0-4558-94FB-D1CFF08B5548}" destId="{3C6C3426-0B08-4D12-B7FE-3882FE607B5C}" srcOrd="3" destOrd="0" presId="urn:microsoft.com/office/officeart/2005/8/layout/cycle8"/>
    <dgm:cxn modelId="{9C3E8B6C-650C-44FE-87F6-57D5994B720D}" type="presParOf" srcId="{90785099-2AF0-4558-94FB-D1CFF08B5548}" destId="{9097142B-DE0B-4820-A4C9-FEFC7F668218}" srcOrd="4" destOrd="0" presId="urn:microsoft.com/office/officeart/2005/8/layout/cycle8"/>
    <dgm:cxn modelId="{37506AE9-5A27-4947-86DA-D24F60A6C384}" type="presParOf" srcId="{90785099-2AF0-4558-94FB-D1CFF08B5548}" destId="{502CB4AF-195F-4889-B380-3951774CE340}" srcOrd="5" destOrd="0" presId="urn:microsoft.com/office/officeart/2005/8/layout/cycle8"/>
    <dgm:cxn modelId="{68AE4D5F-DE39-4833-BB5D-F3D333104294}" type="presParOf" srcId="{90785099-2AF0-4558-94FB-D1CFF08B5548}" destId="{19AE914C-CA2A-4979-885C-3189E9460820}" srcOrd="6" destOrd="0" presId="urn:microsoft.com/office/officeart/2005/8/layout/cycle8"/>
    <dgm:cxn modelId="{4FB2CB6A-1494-4F53-B937-F117CE2EB66F}" type="presParOf" srcId="{90785099-2AF0-4558-94FB-D1CFF08B5548}" destId="{F388D64D-68F3-4E1A-818D-AD20EF982C06}" srcOrd="7" destOrd="0" presId="urn:microsoft.com/office/officeart/2005/8/layout/cycle8"/>
    <dgm:cxn modelId="{ADFC983A-E10E-44B5-BE37-86FBEDB0FE1F}" type="presParOf" srcId="{90785099-2AF0-4558-94FB-D1CFF08B5548}" destId="{9C295BF7-0EE7-4093-879B-8A2B7E06461A}" srcOrd="8" destOrd="0" presId="urn:microsoft.com/office/officeart/2005/8/layout/cycle8"/>
    <dgm:cxn modelId="{9144587E-59D3-4A49-9EE6-5A40606B0DC7}" type="presParOf" srcId="{90785099-2AF0-4558-94FB-D1CFF08B5548}" destId="{1A221AF9-B215-4518-9CD0-35BFA75CC467}" srcOrd="9" destOrd="0" presId="urn:microsoft.com/office/officeart/2005/8/layout/cycle8"/>
    <dgm:cxn modelId="{B7E66997-2B19-44FE-995D-3D3418BBB2B5}" type="presParOf" srcId="{90785099-2AF0-4558-94FB-D1CFF08B5548}" destId="{C5A271C0-6129-4508-B2DB-8C6AAFB75DF0}" srcOrd="10" destOrd="0" presId="urn:microsoft.com/office/officeart/2005/8/layout/cycle8"/>
    <dgm:cxn modelId="{F4150AC5-5A4C-4349-BF73-8306EB499626}" type="presParOf" srcId="{90785099-2AF0-4558-94FB-D1CFF08B5548}" destId="{642544E0-6A84-4F91-A24A-EF0BB6B36CF3}" srcOrd="11" destOrd="0" presId="urn:microsoft.com/office/officeart/2005/8/layout/cycle8"/>
    <dgm:cxn modelId="{9E81314E-EEAA-49AC-AF90-B5F80D40B71A}" type="presParOf" srcId="{90785099-2AF0-4558-94FB-D1CFF08B5548}" destId="{238B13A9-4A66-4245-BD72-8E24B57847D4}" srcOrd="12" destOrd="0" presId="urn:microsoft.com/office/officeart/2005/8/layout/cycle8"/>
    <dgm:cxn modelId="{B0268AC9-B1D2-4780-8FC6-B95C84416890}" type="presParOf" srcId="{90785099-2AF0-4558-94FB-D1CFF08B5548}" destId="{C59E050E-7F40-4C70-B98A-ED1A14BC4862}" srcOrd="13" destOrd="0" presId="urn:microsoft.com/office/officeart/2005/8/layout/cycle8"/>
    <dgm:cxn modelId="{27C02B15-D2CD-49EB-AF0E-2C8E465D4A39}" type="presParOf" srcId="{90785099-2AF0-4558-94FB-D1CFF08B5548}" destId="{C5C51CAA-4518-4CA1-ABE7-F34CC4E946CC}"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359025-3C63-43C4-8B0E-710151024EA7}" type="datetimeFigureOut">
              <a:rPr lang="de-DE" smtClean="0"/>
              <a:t>19.12.2019</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50CF58-F8AE-4306-91E6-E5B4FBFABC01}" type="slidenum">
              <a:rPr lang="de-DE" smtClean="0"/>
              <a:t>‹Nr.›</a:t>
            </a:fld>
            <a:endParaRPr lang="de-DE"/>
          </a:p>
        </p:txBody>
      </p:sp>
    </p:spTree>
    <p:extLst>
      <p:ext uri="{BB962C8B-B14F-4D97-AF65-F5344CB8AC3E}">
        <p14:creationId xmlns:p14="http://schemas.microsoft.com/office/powerpoint/2010/main" val="986526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750CF58-F8AE-4306-91E6-E5B4FBFABC01}" type="slidenum">
              <a:rPr lang="de-DE" smtClean="0"/>
              <a:t>2</a:t>
            </a:fld>
            <a:endParaRPr lang="de-DE"/>
          </a:p>
        </p:txBody>
      </p:sp>
    </p:spTree>
    <p:extLst>
      <p:ext uri="{BB962C8B-B14F-4D97-AF65-F5344CB8AC3E}">
        <p14:creationId xmlns:p14="http://schemas.microsoft.com/office/powerpoint/2010/main" val="29141801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Uni Bielefeld-Definition deutlicher hervorheben</a:t>
            </a:r>
            <a:endParaRPr lang="de-DE" dirty="0"/>
          </a:p>
        </p:txBody>
      </p:sp>
      <p:sp>
        <p:nvSpPr>
          <p:cNvPr id="4" name="Foliennummernplatzhalter 3"/>
          <p:cNvSpPr>
            <a:spLocks noGrp="1"/>
          </p:cNvSpPr>
          <p:nvPr>
            <p:ph type="sldNum" sz="quarter" idx="10"/>
          </p:nvPr>
        </p:nvSpPr>
        <p:spPr/>
        <p:txBody>
          <a:bodyPr/>
          <a:lstStyle/>
          <a:p>
            <a:fld id="{D750CF58-F8AE-4306-91E6-E5B4FBFABC01}" type="slidenum">
              <a:rPr lang="de-DE" smtClean="0"/>
              <a:t>3</a:t>
            </a:fld>
            <a:endParaRPr lang="de-DE"/>
          </a:p>
        </p:txBody>
      </p:sp>
    </p:spTree>
    <p:extLst>
      <p:ext uri="{BB962C8B-B14F-4D97-AF65-F5344CB8AC3E}">
        <p14:creationId xmlns:p14="http://schemas.microsoft.com/office/powerpoint/2010/main" val="1347576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err="1" smtClean="0"/>
              <a:t>Teddi</a:t>
            </a:r>
            <a:r>
              <a:rPr lang="de-DE" dirty="0" smtClean="0"/>
              <a:t> </a:t>
            </a:r>
            <a:r>
              <a:rPr lang="de-DE" dirty="0" err="1" smtClean="0"/>
              <a:t>Fisman</a:t>
            </a:r>
            <a:r>
              <a:rPr lang="de-DE" dirty="0" smtClean="0"/>
              <a:t> ist Direktorin des International Center </a:t>
            </a:r>
            <a:r>
              <a:rPr lang="de-DE" dirty="0" err="1" smtClean="0"/>
              <a:t>for</a:t>
            </a:r>
            <a:r>
              <a:rPr lang="de-DE" dirty="0" smtClean="0"/>
              <a:t> Academic </a:t>
            </a:r>
            <a:r>
              <a:rPr lang="de-DE" dirty="0" err="1" smtClean="0"/>
              <a:t>Integrity</a:t>
            </a:r>
            <a:endParaRPr lang="de-DE" dirty="0" smtClean="0"/>
          </a:p>
          <a:p>
            <a:pPr marL="171450" indent="-171450">
              <a:buFont typeface="Arial" panose="020B0604020202020204" pitchFamily="34" charset="0"/>
              <a:buChar char="•"/>
            </a:pPr>
            <a:r>
              <a:rPr lang="de-DE" dirty="0" smtClean="0"/>
              <a:t>Paul Englisch war Jurist, Schriftstelle und Bibliograph</a:t>
            </a:r>
          </a:p>
          <a:p>
            <a:pPr marL="171450" indent="-171450">
              <a:buFont typeface="Arial" panose="020B0604020202020204" pitchFamily="34" charset="0"/>
              <a:buChar char="•"/>
            </a:pPr>
            <a:r>
              <a:rPr lang="de-DE" dirty="0" smtClean="0"/>
              <a:t>Die vollständige Literaturangabe</a:t>
            </a:r>
            <a:r>
              <a:rPr lang="de-DE" baseline="0" dirty="0" smtClean="0"/>
              <a:t> befindet sich im Anhang unter „Verwendete Literatur“</a:t>
            </a:r>
          </a:p>
          <a:p>
            <a:pPr marL="171450" indent="-171450">
              <a:buFont typeface="Arial" panose="020B0604020202020204" pitchFamily="34" charset="0"/>
              <a:buChar char="•"/>
            </a:pPr>
            <a:endParaRPr lang="de-DE" baseline="0" dirty="0" smtClean="0"/>
          </a:p>
          <a:p>
            <a:r>
              <a:rPr lang="de-DE" baseline="0" dirty="0" smtClean="0"/>
              <a:t>Lassen Sie von Studierenden Unterschiede in den Definitionen herausarbeiten.</a:t>
            </a:r>
          </a:p>
          <a:p>
            <a:endParaRPr lang="de-DE" baseline="0" dirty="0"/>
          </a:p>
          <a:p>
            <a:pPr marL="228600" indent="-228600">
              <a:buFont typeface="+mj-lt"/>
              <a:buAutoNum type="arabicPeriod"/>
            </a:pPr>
            <a:r>
              <a:rPr lang="de-DE" baseline="0" dirty="0" smtClean="0"/>
              <a:t>Englisch grenzt die Art des plagiierten Textteils als „nicht unbeträchtlich“ ein. Wäre ein unbeträchtliche Anteile demnach kein Plagiat? Was meint in diesem Zusammenhang unbeträchtlich?</a:t>
            </a:r>
          </a:p>
          <a:p>
            <a:pPr marL="228600" indent="-228600">
              <a:buFont typeface="+mj-lt"/>
              <a:buAutoNum type="arabicPeriod"/>
            </a:pPr>
            <a:r>
              <a:rPr lang="de-DE" baseline="0" dirty="0" smtClean="0"/>
              <a:t>Die Definition von Fishman ist hingegen viel präziser und detaillierter: nicht nur Textteile, sondern auch Ideen können plagiiert werden. Ob es ein beträchtlicher Anteil einer Arbeit ist oder nicht, spielt dabei keine Rolle.</a:t>
            </a:r>
          </a:p>
          <a:p>
            <a:pPr marL="228600" indent="-228600">
              <a:buFont typeface="+mj-lt"/>
              <a:buAutoNum type="arabicPeriod"/>
            </a:pPr>
            <a:r>
              <a:rPr lang="de-DE" baseline="0" dirty="0" err="1" smtClean="0"/>
              <a:t>Teddi</a:t>
            </a:r>
            <a:r>
              <a:rPr lang="de-DE" baseline="0" dirty="0" smtClean="0"/>
              <a:t> unterscheidet außerdem zwischen dem Kenntlichmachen einer Übernahme („…“) und der Quellenangabe, beides muss gegeben sein, damit kein Plagiat vorliegt.</a:t>
            </a:r>
          </a:p>
        </p:txBody>
      </p:sp>
      <p:sp>
        <p:nvSpPr>
          <p:cNvPr id="4" name="Foliennummernplatzhalter 3"/>
          <p:cNvSpPr>
            <a:spLocks noGrp="1"/>
          </p:cNvSpPr>
          <p:nvPr>
            <p:ph type="sldNum" sz="quarter" idx="10"/>
          </p:nvPr>
        </p:nvSpPr>
        <p:spPr/>
        <p:txBody>
          <a:bodyPr/>
          <a:lstStyle/>
          <a:p>
            <a:fld id="{D750CF58-F8AE-4306-91E6-E5B4FBFABC01}" type="slidenum">
              <a:rPr lang="de-DE" smtClean="0"/>
              <a:t>4</a:t>
            </a:fld>
            <a:endParaRPr lang="de-DE"/>
          </a:p>
        </p:txBody>
      </p:sp>
    </p:spTree>
    <p:extLst>
      <p:ext uri="{BB962C8B-B14F-4D97-AF65-F5344CB8AC3E}">
        <p14:creationId xmlns:p14="http://schemas.microsoft.com/office/powerpoint/2010/main" val="2895735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smtClean="0"/>
              <a:t>Die Abbildung stammt aus </a:t>
            </a:r>
            <a:r>
              <a:rPr lang="de-DE" dirty="0" smtClean="0"/>
              <a:t>einer </a:t>
            </a:r>
            <a:r>
              <a:rPr lang="en-US" dirty="0" err="1" smtClean="0"/>
              <a:t>enzyklopädischen</a:t>
            </a:r>
            <a:r>
              <a:rPr lang="en-US" dirty="0" smtClean="0"/>
              <a:t> </a:t>
            </a:r>
            <a:r>
              <a:rPr lang="en-US" dirty="0" err="1" smtClean="0"/>
              <a:t>Sammlung</a:t>
            </a:r>
            <a:r>
              <a:rPr lang="en-US" dirty="0" smtClean="0"/>
              <a:t> </a:t>
            </a:r>
            <a:r>
              <a:rPr lang="en-US" dirty="0" smtClean="0"/>
              <a:t>von </a:t>
            </a:r>
            <a:r>
              <a:rPr lang="en-US" dirty="0" err="1" smtClean="0"/>
              <a:t>Tafeln</a:t>
            </a:r>
            <a:r>
              <a:rPr lang="en-US" dirty="0" smtClean="0"/>
              <a:t> </a:t>
            </a:r>
            <a:r>
              <a:rPr lang="en-US" dirty="0" err="1" smtClean="0"/>
              <a:t>mit</a:t>
            </a:r>
            <a:r>
              <a:rPr lang="en-US" dirty="0" smtClean="0"/>
              <a:t> </a:t>
            </a:r>
            <a:r>
              <a:rPr lang="en-US" dirty="0" err="1" smtClean="0"/>
              <a:t>Allegorien</a:t>
            </a:r>
            <a:r>
              <a:rPr lang="en-US" dirty="0" smtClean="0"/>
              <a:t> und </a:t>
            </a:r>
            <a:r>
              <a:rPr lang="en-US" dirty="0" err="1" smtClean="0"/>
              <a:t>medizinischen</a:t>
            </a:r>
            <a:r>
              <a:rPr lang="en-US" baseline="0" dirty="0" smtClean="0"/>
              <a:t> </a:t>
            </a:r>
            <a:r>
              <a:rPr lang="en-US" baseline="0" dirty="0" err="1" smtClean="0"/>
              <a:t>Zeichnungen</a:t>
            </a:r>
            <a:r>
              <a:rPr lang="en-US" baseline="0" dirty="0" smtClean="0"/>
              <a:t>, ca. 1410 </a:t>
            </a:r>
            <a:r>
              <a:rPr lang="en-US" baseline="0" dirty="0" err="1" smtClean="0"/>
              <a:t>entstanden</a:t>
            </a:r>
            <a:r>
              <a:rPr lang="en-US" baseline="0" dirty="0" smtClean="0"/>
              <a:t> (</a:t>
            </a:r>
            <a:r>
              <a:rPr lang="en-US" dirty="0" smtClean="0"/>
              <a:t>Library of Congress, </a:t>
            </a:r>
            <a:r>
              <a:rPr lang="en-US" dirty="0" err="1" smtClean="0"/>
              <a:t>Rosenwald</a:t>
            </a:r>
            <a:r>
              <a:rPr lang="en-US" dirty="0" smtClean="0"/>
              <a:t> 4, Bl. 5r )</a:t>
            </a:r>
            <a:endParaRPr lang="de-DE"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smtClean="0"/>
              <a:t>Das abgebildete Gleichnis von den Zwergen, die auf den Schultern von Riesen sitzen, stammt aus dem 12. Jahrhundert und wird auf Bernhard von </a:t>
            </a:r>
            <a:r>
              <a:rPr lang="de-DE" dirty="0" smtClean="0"/>
              <a:t>Chartres </a:t>
            </a:r>
            <a:r>
              <a:rPr lang="de-DE" dirty="0" smtClean="0"/>
              <a:t>zurückgeführt.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smtClean="0"/>
              <a:t>„</a:t>
            </a:r>
            <a:r>
              <a:rPr lang="de-DE" dirty="0" err="1" smtClean="0"/>
              <a:t>Dicebat</a:t>
            </a:r>
            <a:r>
              <a:rPr lang="de-DE" dirty="0" smtClean="0"/>
              <a:t> Bernardus </a:t>
            </a:r>
            <a:r>
              <a:rPr lang="de-DE" dirty="0" err="1" smtClean="0"/>
              <a:t>Carnotensis</a:t>
            </a:r>
            <a:r>
              <a:rPr lang="de-DE" dirty="0" smtClean="0"/>
              <a:t> nos esse quasi </a:t>
            </a:r>
            <a:r>
              <a:rPr lang="de-DE" dirty="0" err="1" smtClean="0"/>
              <a:t>nanos</a:t>
            </a:r>
            <a:r>
              <a:rPr lang="de-DE" dirty="0" smtClean="0"/>
              <a:t> </a:t>
            </a:r>
            <a:r>
              <a:rPr lang="de-DE" dirty="0" err="1" smtClean="0"/>
              <a:t>gigantum</a:t>
            </a:r>
            <a:r>
              <a:rPr lang="de-DE" dirty="0" smtClean="0"/>
              <a:t> </a:t>
            </a:r>
            <a:r>
              <a:rPr lang="de-DE" dirty="0" err="1" smtClean="0"/>
              <a:t>umeris</a:t>
            </a:r>
            <a:r>
              <a:rPr lang="de-DE" dirty="0" smtClean="0"/>
              <a:t> </a:t>
            </a:r>
            <a:r>
              <a:rPr lang="de-DE" dirty="0" err="1" smtClean="0"/>
              <a:t>insidentes</a:t>
            </a:r>
            <a:r>
              <a:rPr lang="de-DE" dirty="0" smtClean="0"/>
              <a:t>, </a:t>
            </a:r>
            <a:r>
              <a:rPr lang="de-DE" dirty="0" err="1" smtClean="0"/>
              <a:t>ut</a:t>
            </a:r>
            <a:r>
              <a:rPr lang="de-DE" dirty="0" smtClean="0"/>
              <a:t> </a:t>
            </a:r>
            <a:r>
              <a:rPr lang="de-DE" dirty="0" err="1" smtClean="0"/>
              <a:t>possimus</a:t>
            </a:r>
            <a:r>
              <a:rPr lang="de-DE" dirty="0" smtClean="0"/>
              <a:t> </a:t>
            </a:r>
            <a:r>
              <a:rPr lang="de-DE" dirty="0" err="1" smtClean="0"/>
              <a:t>plura</a:t>
            </a:r>
            <a:r>
              <a:rPr lang="de-DE" dirty="0" smtClean="0"/>
              <a:t> </a:t>
            </a:r>
            <a:r>
              <a:rPr lang="de-DE" dirty="0" err="1" smtClean="0"/>
              <a:t>eis</a:t>
            </a:r>
            <a:r>
              <a:rPr lang="de-DE" dirty="0" smtClean="0"/>
              <a:t> et </a:t>
            </a:r>
            <a:r>
              <a:rPr lang="de-DE" dirty="0" err="1" smtClean="0"/>
              <a:t>remotiora</a:t>
            </a:r>
            <a:r>
              <a:rPr lang="de-DE" dirty="0" smtClean="0"/>
              <a:t> </a:t>
            </a:r>
            <a:r>
              <a:rPr lang="de-DE" dirty="0" err="1" smtClean="0"/>
              <a:t>videre</a:t>
            </a:r>
            <a:r>
              <a:rPr lang="de-DE" dirty="0" smtClean="0"/>
              <a:t>, non </a:t>
            </a:r>
            <a:r>
              <a:rPr lang="de-DE" dirty="0" err="1" smtClean="0"/>
              <a:t>utique</a:t>
            </a:r>
            <a:r>
              <a:rPr lang="de-DE" dirty="0" smtClean="0"/>
              <a:t> </a:t>
            </a:r>
            <a:r>
              <a:rPr lang="de-DE" dirty="0" err="1" smtClean="0"/>
              <a:t>proprii</a:t>
            </a:r>
            <a:r>
              <a:rPr lang="de-DE" dirty="0" smtClean="0"/>
              <a:t> </a:t>
            </a:r>
            <a:r>
              <a:rPr lang="de-DE" dirty="0" err="1" smtClean="0"/>
              <a:t>visus</a:t>
            </a:r>
            <a:r>
              <a:rPr lang="de-DE" dirty="0" smtClean="0"/>
              <a:t> </a:t>
            </a:r>
            <a:r>
              <a:rPr lang="de-DE" dirty="0" err="1" smtClean="0"/>
              <a:t>acumine</a:t>
            </a:r>
            <a:r>
              <a:rPr lang="de-DE" dirty="0" smtClean="0"/>
              <a:t>, </a:t>
            </a:r>
            <a:r>
              <a:rPr lang="de-DE" dirty="0" err="1" smtClean="0"/>
              <a:t>aut</a:t>
            </a:r>
            <a:r>
              <a:rPr lang="de-DE" dirty="0" smtClean="0"/>
              <a:t> </a:t>
            </a:r>
            <a:r>
              <a:rPr lang="de-DE" dirty="0" err="1" smtClean="0"/>
              <a:t>eminentia</a:t>
            </a:r>
            <a:r>
              <a:rPr lang="de-DE" dirty="0" smtClean="0"/>
              <a:t> </a:t>
            </a:r>
            <a:r>
              <a:rPr lang="de-DE" dirty="0" err="1" smtClean="0"/>
              <a:t>corporis</a:t>
            </a:r>
            <a:r>
              <a:rPr lang="de-DE" dirty="0" smtClean="0"/>
              <a:t>, </a:t>
            </a:r>
            <a:r>
              <a:rPr lang="de-DE" dirty="0" err="1" smtClean="0"/>
              <a:t>sed</a:t>
            </a:r>
            <a:r>
              <a:rPr lang="de-DE" dirty="0" smtClean="0"/>
              <a:t> </a:t>
            </a:r>
            <a:r>
              <a:rPr lang="de-DE" dirty="0" err="1" smtClean="0"/>
              <a:t>quia</a:t>
            </a:r>
            <a:r>
              <a:rPr lang="de-DE" dirty="0" smtClean="0"/>
              <a:t> in </a:t>
            </a:r>
            <a:r>
              <a:rPr lang="de-DE" dirty="0" err="1" smtClean="0"/>
              <a:t>altum</a:t>
            </a:r>
            <a:r>
              <a:rPr lang="de-DE" dirty="0" smtClean="0"/>
              <a:t> </a:t>
            </a:r>
            <a:r>
              <a:rPr lang="de-DE" dirty="0" err="1" smtClean="0"/>
              <a:t>subvehimur</a:t>
            </a:r>
            <a:r>
              <a:rPr lang="de-DE" dirty="0" smtClean="0"/>
              <a:t> et </a:t>
            </a:r>
            <a:r>
              <a:rPr lang="de-DE" dirty="0" err="1" smtClean="0"/>
              <a:t>extollimur</a:t>
            </a:r>
            <a:r>
              <a:rPr lang="de-DE" dirty="0" smtClean="0"/>
              <a:t> </a:t>
            </a:r>
            <a:r>
              <a:rPr lang="de-DE" dirty="0" err="1" smtClean="0"/>
              <a:t>magnitudine</a:t>
            </a:r>
            <a:r>
              <a:rPr lang="de-DE" dirty="0" smtClean="0"/>
              <a:t> </a:t>
            </a:r>
            <a:r>
              <a:rPr lang="de-DE" dirty="0" err="1" smtClean="0"/>
              <a:t>gigantea</a:t>
            </a:r>
            <a:r>
              <a:rPr lang="de-DE" dirty="0" smtClean="0"/>
              <a:t>.“ „Bernhard von Chartres sagte, wir seien gleichsam Zwerge, die auf den Schultern von Riesen sitzen, um mehr und Entfernteres als diese sehen zu können – freilich nicht dank eigener scharfer Sehkraft oder Körpergröße, sondern weil die Größe der Riesen uns emporhebt.“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smtClean="0"/>
              <a:t>Es erklärt</a:t>
            </a:r>
            <a:r>
              <a:rPr lang="de-DE" baseline="0" dirty="0" smtClean="0"/>
              <a:t> das Verhältnis von Gelehrten zur Tradition und zu tradiertem Wissen. </a:t>
            </a:r>
            <a:endParaRPr lang="de-DE"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smtClean="0"/>
              <a:t>Vorangegangene </a:t>
            </a:r>
            <a:r>
              <a:rPr lang="de-DE" dirty="0" err="1" smtClean="0"/>
              <a:t>ForscherInnen</a:t>
            </a:r>
            <a:r>
              <a:rPr lang="de-DE" dirty="0" smtClean="0"/>
              <a:t> werden als Riesen beschrieben, auf deren Schultern aktuelle Forschende sitzen und dadurch weiter sehen können als vorherige Generationen.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smtClean="0"/>
              <a:t>Wissen steht in Traditionen und neues Wissen gehet</a:t>
            </a:r>
            <a:r>
              <a:rPr lang="de-DE" baseline="0" dirty="0" smtClean="0"/>
              <a:t> immer auf „alte“ Erkenntnisse zurück. Erst auf der Grundlage der alten Erkenntnisse können neue in Sichtweite geraten/neue Erkenntnisse gewonnen werden.</a:t>
            </a:r>
          </a:p>
          <a:p>
            <a:pPr marL="171450" indent="-171450">
              <a:buFont typeface="Arial" panose="020B0604020202020204" pitchFamily="34" charset="0"/>
              <a:buChar char="•"/>
            </a:pPr>
            <a:r>
              <a:rPr lang="de-DE" dirty="0" smtClean="0"/>
              <a:t>An diese Form der Wissenstradierung und –Erweiterung in den Wissenschaft kann die Frage angeknüpft werden, welches</a:t>
            </a:r>
            <a:r>
              <a:rPr lang="de-DE" baseline="0" dirty="0" smtClean="0"/>
              <a:t> Wissen eigentlich nicht mehr zitiert werden muss, wenn doch alles auf „Riesen“ zurückgeführt werden kann? Muss ich auch noch den Erfinder des Rades zitieren? In jedem Fach gibt es allgemein anerkannte Annahmen oder Tatsachen, die nicht zitiert werden müssen.</a:t>
            </a:r>
            <a:endParaRPr lang="de-DE" dirty="0"/>
          </a:p>
        </p:txBody>
      </p:sp>
      <p:sp>
        <p:nvSpPr>
          <p:cNvPr id="4" name="Foliennummernplatzhalter 3"/>
          <p:cNvSpPr>
            <a:spLocks noGrp="1"/>
          </p:cNvSpPr>
          <p:nvPr>
            <p:ph type="sldNum" sz="quarter" idx="10"/>
          </p:nvPr>
        </p:nvSpPr>
        <p:spPr/>
        <p:txBody>
          <a:bodyPr/>
          <a:lstStyle/>
          <a:p>
            <a:fld id="{D750CF58-F8AE-4306-91E6-E5B4FBFABC01}" type="slidenum">
              <a:rPr lang="de-DE" smtClean="0"/>
              <a:t>6</a:t>
            </a:fld>
            <a:endParaRPr lang="de-DE"/>
          </a:p>
        </p:txBody>
      </p:sp>
    </p:spTree>
    <p:extLst>
      <p:ext uri="{BB962C8B-B14F-4D97-AF65-F5344CB8AC3E}">
        <p14:creationId xmlns:p14="http://schemas.microsoft.com/office/powerpoint/2010/main" val="237659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D750CF58-F8AE-4306-91E6-E5B4FBFABC01}" type="slidenum">
              <a:rPr lang="de-DE" smtClean="0"/>
              <a:t>7</a:t>
            </a:fld>
            <a:endParaRPr lang="de-DE"/>
          </a:p>
        </p:txBody>
      </p:sp>
    </p:spTree>
    <p:extLst>
      <p:ext uri="{BB962C8B-B14F-4D97-AF65-F5344CB8AC3E}">
        <p14:creationId xmlns:p14="http://schemas.microsoft.com/office/powerpoint/2010/main" val="15598193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*Die „Plagiierende Paraphrase“ geht auf eine Handreichung der Philosophischen Fakultät der Universität Bielefeld zurück.</a:t>
            </a:r>
            <a:endParaRPr lang="de-DE" dirty="0"/>
          </a:p>
        </p:txBody>
      </p:sp>
      <p:sp>
        <p:nvSpPr>
          <p:cNvPr id="4" name="Foliennummernplatzhalter 3"/>
          <p:cNvSpPr>
            <a:spLocks noGrp="1"/>
          </p:cNvSpPr>
          <p:nvPr>
            <p:ph type="sldNum" sz="quarter" idx="10"/>
          </p:nvPr>
        </p:nvSpPr>
        <p:spPr/>
        <p:txBody>
          <a:bodyPr/>
          <a:lstStyle/>
          <a:p>
            <a:fld id="{D750CF58-F8AE-4306-91E6-E5B4FBFABC01}" type="slidenum">
              <a:rPr lang="de-DE" smtClean="0"/>
              <a:t>8</a:t>
            </a:fld>
            <a:endParaRPr lang="de-DE"/>
          </a:p>
        </p:txBody>
      </p:sp>
    </p:spTree>
    <p:extLst>
      <p:ext uri="{BB962C8B-B14F-4D97-AF65-F5344CB8AC3E}">
        <p14:creationId xmlns:p14="http://schemas.microsoft.com/office/powerpoint/2010/main" val="2199776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D750CF58-F8AE-4306-91E6-E5B4FBFABC01}" type="slidenum">
              <a:rPr lang="de-DE" smtClean="0"/>
              <a:t>16</a:t>
            </a:fld>
            <a:endParaRPr lang="de-DE"/>
          </a:p>
        </p:txBody>
      </p:sp>
    </p:spTree>
    <p:extLst>
      <p:ext uri="{BB962C8B-B14F-4D97-AF65-F5344CB8AC3E}">
        <p14:creationId xmlns:p14="http://schemas.microsoft.com/office/powerpoint/2010/main" val="3668597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D750CF58-F8AE-4306-91E6-E5B4FBFABC01}" type="slidenum">
              <a:rPr lang="de-DE" smtClean="0"/>
              <a:t>17</a:t>
            </a:fld>
            <a:endParaRPr lang="de-DE"/>
          </a:p>
        </p:txBody>
      </p:sp>
    </p:spTree>
    <p:extLst>
      <p:ext uri="{BB962C8B-B14F-4D97-AF65-F5344CB8AC3E}">
        <p14:creationId xmlns:p14="http://schemas.microsoft.com/office/powerpoint/2010/main" val="91400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892E4DB1-9E18-419C-AB3D-BD869B99274F}"/>
              </a:ext>
            </a:extLst>
          </p:cNvPr>
          <p:cNvSpPr>
            <a:spLocks noGrp="1"/>
          </p:cNvSpPr>
          <p:nvPr>
            <p:ph type="ctrTitle"/>
          </p:nvPr>
        </p:nvSpPr>
        <p:spPr>
          <a:xfrm>
            <a:off x="300038" y="1268412"/>
            <a:ext cx="5976000" cy="3656515"/>
          </a:xfrm>
        </p:spPr>
        <p:txBody>
          <a:bodyPr anchor="t"/>
          <a:lstStyle>
            <a:lvl1pPr algn="l">
              <a:defRPr sz="6000"/>
            </a:lvl1pPr>
          </a:lstStyle>
          <a:p>
            <a:r>
              <a:rPr lang="de-DE" dirty="0" smtClean="0"/>
              <a:t>Titelmasterformat durch Klicken bearbeiten</a:t>
            </a:r>
            <a:endParaRPr lang="de-DE" dirty="0"/>
          </a:p>
        </p:txBody>
      </p:sp>
      <p:sp>
        <p:nvSpPr>
          <p:cNvPr id="3" name="Untertitel 2">
            <a:extLst>
              <a:ext uri="{FF2B5EF4-FFF2-40B4-BE49-F238E27FC236}">
                <a16:creationId xmlns:a16="http://schemas.microsoft.com/office/drawing/2014/main" xmlns="" id="{0F49FBC8-B96B-455F-85D7-9A804472D1CC}"/>
              </a:ext>
            </a:extLst>
          </p:cNvPr>
          <p:cNvSpPr>
            <a:spLocks noGrp="1"/>
          </p:cNvSpPr>
          <p:nvPr>
            <p:ph type="subTitle" idx="1"/>
          </p:nvPr>
        </p:nvSpPr>
        <p:spPr>
          <a:xfrm>
            <a:off x="300037" y="5208436"/>
            <a:ext cx="5975351" cy="1396536"/>
          </a:xfrm>
        </p:spPr>
        <p:txBody>
          <a:bodyPr anchor="b"/>
          <a:lstStyle>
            <a:lvl1pPr marL="0" indent="0" algn="l">
              <a:buNone/>
              <a:defRPr sz="1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8" name="Bildplatzhalter 9">
            <a:extLst>
              <a:ext uri="{FF2B5EF4-FFF2-40B4-BE49-F238E27FC236}">
                <a16:creationId xmlns:a16="http://schemas.microsoft.com/office/drawing/2014/main" xmlns="" id="{8F2F4E45-6575-48BB-B7F1-A75E8397FF25}"/>
              </a:ext>
            </a:extLst>
          </p:cNvPr>
          <p:cNvSpPr>
            <a:spLocks noGrp="1"/>
          </p:cNvSpPr>
          <p:nvPr>
            <p:ph type="pic" sz="quarter" idx="14"/>
          </p:nvPr>
        </p:nvSpPr>
        <p:spPr>
          <a:xfrm>
            <a:off x="6575425" y="1268412"/>
            <a:ext cx="5316538" cy="5292936"/>
          </a:xfrm>
          <a:solidFill>
            <a:schemeClr val="accent4"/>
          </a:solidFill>
        </p:spPr>
        <p:txBody>
          <a:bodyPr anchor="ctr"/>
          <a:lstStyle>
            <a:lvl1pPr marL="0" indent="0" algn="ctr">
              <a:buNone/>
              <a:defRPr/>
            </a:lvl1pPr>
          </a:lstStyle>
          <a:p>
            <a:r>
              <a:rPr lang="de-DE" smtClean="0"/>
              <a:t>Bild durch Klicken auf Symbol hinzufügen</a:t>
            </a:r>
            <a:endParaRPr lang="de-DE"/>
          </a:p>
        </p:txBody>
      </p:sp>
    </p:spTree>
    <p:extLst>
      <p:ext uri="{BB962C8B-B14F-4D97-AF65-F5344CB8AC3E}">
        <p14:creationId xmlns:p14="http://schemas.microsoft.com/office/powerpoint/2010/main" val="34314250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ap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892E4DB1-9E18-419C-AB3D-BD869B99274F}"/>
              </a:ext>
            </a:extLst>
          </p:cNvPr>
          <p:cNvSpPr>
            <a:spLocks noGrp="1"/>
          </p:cNvSpPr>
          <p:nvPr>
            <p:ph type="ctrTitle"/>
          </p:nvPr>
        </p:nvSpPr>
        <p:spPr>
          <a:xfrm>
            <a:off x="300038" y="1306513"/>
            <a:ext cx="5976000" cy="3642276"/>
          </a:xfrm>
        </p:spPr>
        <p:txBody>
          <a:bodyPr anchor="t"/>
          <a:lstStyle>
            <a:lvl1pPr algn="l">
              <a:defRPr sz="4000"/>
            </a:lvl1pPr>
          </a:lstStyle>
          <a:p>
            <a:r>
              <a:rPr lang="de-DE" smtClean="0"/>
              <a:t>Titelmasterformat durch Klicken bearbeiten</a:t>
            </a:r>
            <a:endParaRPr lang="de-DE" dirty="0"/>
          </a:p>
        </p:txBody>
      </p:sp>
      <p:sp>
        <p:nvSpPr>
          <p:cNvPr id="3" name="Untertitel 2">
            <a:extLst>
              <a:ext uri="{FF2B5EF4-FFF2-40B4-BE49-F238E27FC236}">
                <a16:creationId xmlns:a16="http://schemas.microsoft.com/office/drawing/2014/main" xmlns="" id="{0F49FBC8-B96B-455F-85D7-9A804472D1CC}"/>
              </a:ext>
            </a:extLst>
          </p:cNvPr>
          <p:cNvSpPr>
            <a:spLocks noGrp="1"/>
          </p:cNvSpPr>
          <p:nvPr>
            <p:ph type="subTitle" idx="1"/>
          </p:nvPr>
        </p:nvSpPr>
        <p:spPr>
          <a:xfrm>
            <a:off x="300037" y="5208436"/>
            <a:ext cx="5975351" cy="1396536"/>
          </a:xfrm>
        </p:spPr>
        <p:txBody>
          <a:bodyPr anchor="b"/>
          <a:lstStyle>
            <a:lvl1pPr marL="0" indent="0" algn="l">
              <a:buNone/>
              <a:defRPr sz="1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8" name="Bildplatzhalter 9">
            <a:extLst>
              <a:ext uri="{FF2B5EF4-FFF2-40B4-BE49-F238E27FC236}">
                <a16:creationId xmlns:a16="http://schemas.microsoft.com/office/drawing/2014/main" xmlns="" id="{8F2F4E45-6575-48BB-B7F1-A75E8397FF25}"/>
              </a:ext>
            </a:extLst>
          </p:cNvPr>
          <p:cNvSpPr>
            <a:spLocks noGrp="1"/>
          </p:cNvSpPr>
          <p:nvPr>
            <p:ph type="pic" sz="quarter" idx="14"/>
          </p:nvPr>
        </p:nvSpPr>
        <p:spPr>
          <a:xfrm>
            <a:off x="6575425" y="1268412"/>
            <a:ext cx="5316538" cy="5292936"/>
          </a:xfrm>
          <a:solidFill>
            <a:schemeClr val="accent4"/>
          </a:solidFill>
        </p:spPr>
        <p:txBody>
          <a:bodyPr anchor="ctr"/>
          <a:lstStyle>
            <a:lvl1pPr marL="0" indent="0" algn="ctr">
              <a:buNone/>
              <a:defRPr/>
            </a:lvl1pPr>
          </a:lstStyle>
          <a:p>
            <a:r>
              <a:rPr lang="de-DE" smtClean="0"/>
              <a:t>Bild durch Klicken auf Symbol hinzufügen</a:t>
            </a:r>
            <a:endParaRPr lang="de-DE"/>
          </a:p>
        </p:txBody>
      </p:sp>
    </p:spTree>
    <p:extLst>
      <p:ext uri="{BB962C8B-B14F-4D97-AF65-F5344CB8AC3E}">
        <p14:creationId xmlns:p14="http://schemas.microsoft.com/office/powerpoint/2010/main" val="386277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FE87C6A3-E0EF-4FA5-9985-39667BB5D1BA}"/>
              </a:ext>
            </a:extLst>
          </p:cNvPr>
          <p:cNvSpPr>
            <a:spLocks noGrp="1"/>
          </p:cNvSpPr>
          <p:nvPr>
            <p:ph type="title" hasCustomPrompt="1"/>
          </p:nvPr>
        </p:nvSpPr>
        <p:spPr/>
        <p:txBody>
          <a:bodyPr/>
          <a:lstStyle>
            <a:lvl1pPr>
              <a:defRPr/>
            </a:lvl1pPr>
          </a:lstStyle>
          <a:p>
            <a:r>
              <a:rPr lang="de-DE" dirty="0"/>
              <a:t>Titel</a:t>
            </a:r>
          </a:p>
        </p:txBody>
      </p:sp>
      <p:sp>
        <p:nvSpPr>
          <p:cNvPr id="3" name="Inhaltsplatzhalter 2">
            <a:extLst>
              <a:ext uri="{FF2B5EF4-FFF2-40B4-BE49-F238E27FC236}">
                <a16:creationId xmlns:a16="http://schemas.microsoft.com/office/drawing/2014/main" xmlns="" id="{47163F39-DA16-4AA3-9128-D0141D3C3454}"/>
              </a:ext>
            </a:extLst>
          </p:cNvPr>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a:extLst>
              <a:ext uri="{FF2B5EF4-FFF2-40B4-BE49-F238E27FC236}">
                <a16:creationId xmlns:a16="http://schemas.microsoft.com/office/drawing/2014/main" xmlns="" id="{3CACADEE-A7A1-4B00-995B-32E6A1A02147}"/>
              </a:ext>
            </a:extLst>
          </p:cNvPr>
          <p:cNvSpPr>
            <a:spLocks noGrp="1"/>
          </p:cNvSpPr>
          <p:nvPr>
            <p:ph type="dt" sz="half" idx="10"/>
          </p:nvPr>
        </p:nvSpPr>
        <p:spPr/>
        <p:txBody>
          <a:bodyPr/>
          <a:lstStyle/>
          <a:p>
            <a:r>
              <a:rPr lang="de-DE" smtClean="0"/>
              <a:t>Name des Kapitels (optional)</a:t>
            </a:r>
            <a:endParaRPr lang="de-DE"/>
          </a:p>
        </p:txBody>
      </p:sp>
      <p:sp>
        <p:nvSpPr>
          <p:cNvPr id="5" name="Fußzeilenplatzhalter 4">
            <a:extLst>
              <a:ext uri="{FF2B5EF4-FFF2-40B4-BE49-F238E27FC236}">
                <a16:creationId xmlns:a16="http://schemas.microsoft.com/office/drawing/2014/main" xmlns="" id="{E194B1DF-2FD1-40EA-AC3F-A033005D1A01}"/>
              </a:ext>
            </a:extLst>
          </p:cNvPr>
          <p:cNvSpPr>
            <a:spLocks noGrp="1"/>
          </p:cNvSpPr>
          <p:nvPr>
            <p:ph type="ftr" sz="quarter" idx="11"/>
          </p:nvPr>
        </p:nvSpPr>
        <p:spPr/>
        <p:txBody>
          <a:bodyPr/>
          <a:lstStyle/>
          <a:p>
            <a:r>
              <a:rPr lang="de-DE" smtClean="0"/>
              <a:t>Dr. Susan Holtfreter - Textkompetenz für alle</a:t>
            </a:r>
            <a:endParaRPr lang="de-DE"/>
          </a:p>
        </p:txBody>
      </p:sp>
      <p:sp>
        <p:nvSpPr>
          <p:cNvPr id="6" name="Foliennummernplatzhalter 5">
            <a:extLst>
              <a:ext uri="{FF2B5EF4-FFF2-40B4-BE49-F238E27FC236}">
                <a16:creationId xmlns:a16="http://schemas.microsoft.com/office/drawing/2014/main" xmlns="" id="{8359BBFA-AA87-4BCF-8665-A95DD26A9A9C}"/>
              </a:ext>
            </a:extLst>
          </p:cNvPr>
          <p:cNvSpPr>
            <a:spLocks noGrp="1"/>
          </p:cNvSpPr>
          <p:nvPr>
            <p:ph type="sldNum" sz="quarter" idx="12"/>
          </p:nvPr>
        </p:nvSpPr>
        <p:spPr/>
        <p:txBody>
          <a:bodyPr/>
          <a:lstStyle/>
          <a:p>
            <a:fld id="{968FC3C1-8B2E-4CF4-97FE-57A4E19AC873}" type="slidenum">
              <a:rPr lang="de-DE" smtClean="0"/>
              <a:t>‹Nr.›</a:t>
            </a:fld>
            <a:endParaRPr lang="de-DE"/>
          </a:p>
        </p:txBody>
      </p:sp>
    </p:spTree>
    <p:extLst>
      <p:ext uri="{BB962C8B-B14F-4D97-AF65-F5344CB8AC3E}">
        <p14:creationId xmlns:p14="http://schemas.microsoft.com/office/powerpoint/2010/main" val="374445157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und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8D349F72-06D0-43C4-95DD-BC6F63771CD1}"/>
              </a:ext>
            </a:extLst>
          </p:cNvPr>
          <p:cNvSpPr>
            <a:spLocks noGrp="1"/>
          </p:cNvSpPr>
          <p:nvPr>
            <p:ph type="title" hasCustomPrompt="1"/>
          </p:nvPr>
        </p:nvSpPr>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xmlns="" id="{9CC3A946-E7EC-4D51-87A3-19E575867BA7}"/>
              </a:ext>
            </a:extLst>
          </p:cNvPr>
          <p:cNvSpPr>
            <a:spLocks noGrp="1"/>
          </p:cNvSpPr>
          <p:nvPr>
            <p:ph type="dt" sz="half" idx="10"/>
          </p:nvPr>
        </p:nvSpPr>
        <p:spPr/>
        <p:txBody>
          <a:bodyPr/>
          <a:lstStyle/>
          <a:p>
            <a:r>
              <a:rPr lang="de-DE" smtClean="0"/>
              <a:t>Name des Kapitels (optional)</a:t>
            </a:r>
            <a:endParaRPr lang="de-DE"/>
          </a:p>
        </p:txBody>
      </p:sp>
      <p:sp>
        <p:nvSpPr>
          <p:cNvPr id="4" name="Fußzeilenplatzhalter 3">
            <a:extLst>
              <a:ext uri="{FF2B5EF4-FFF2-40B4-BE49-F238E27FC236}">
                <a16:creationId xmlns:a16="http://schemas.microsoft.com/office/drawing/2014/main" xmlns="" id="{44808FC6-327C-4182-897F-6FF17A4025D8}"/>
              </a:ext>
            </a:extLst>
          </p:cNvPr>
          <p:cNvSpPr>
            <a:spLocks noGrp="1"/>
          </p:cNvSpPr>
          <p:nvPr>
            <p:ph type="ftr" sz="quarter" idx="11"/>
          </p:nvPr>
        </p:nvSpPr>
        <p:spPr/>
        <p:txBody>
          <a:bodyPr/>
          <a:lstStyle/>
          <a:p>
            <a:r>
              <a:rPr lang="de-DE" smtClean="0"/>
              <a:t>Dr. Susan Holtfreter - Textkompetenz für alle</a:t>
            </a:r>
            <a:endParaRPr lang="de-DE"/>
          </a:p>
        </p:txBody>
      </p:sp>
      <p:sp>
        <p:nvSpPr>
          <p:cNvPr id="5" name="Foliennummernplatzhalter 4">
            <a:extLst>
              <a:ext uri="{FF2B5EF4-FFF2-40B4-BE49-F238E27FC236}">
                <a16:creationId xmlns:a16="http://schemas.microsoft.com/office/drawing/2014/main" xmlns=""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7" name="Textplatzhalter 6">
            <a:extLst>
              <a:ext uri="{FF2B5EF4-FFF2-40B4-BE49-F238E27FC236}">
                <a16:creationId xmlns:a16="http://schemas.microsoft.com/office/drawing/2014/main" xmlns="" id="{83ED38F5-D973-4765-B726-EC1D0DCBEE0B}"/>
              </a:ext>
            </a:extLst>
          </p:cNvPr>
          <p:cNvSpPr>
            <a:spLocks noGrp="1"/>
          </p:cNvSpPr>
          <p:nvPr>
            <p:ph type="body" sz="quarter" idx="13"/>
          </p:nvPr>
        </p:nvSpPr>
        <p:spPr>
          <a:xfrm>
            <a:off x="300037" y="2241550"/>
            <a:ext cx="11591925" cy="39957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400892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Text und Bild (schma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8D349F72-06D0-43C4-95DD-BC6F63771CD1}"/>
              </a:ext>
            </a:extLst>
          </p:cNvPr>
          <p:cNvSpPr>
            <a:spLocks noGrp="1"/>
          </p:cNvSpPr>
          <p:nvPr>
            <p:ph type="title" hasCustomPrompt="1"/>
          </p:nvPr>
        </p:nvSpPr>
        <p:spPr>
          <a:xfrm>
            <a:off x="300038" y="1324895"/>
            <a:ext cx="5975982" cy="688899"/>
          </a:xfrm>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xmlns="" id="{9CC3A946-E7EC-4D51-87A3-19E575867BA7}"/>
              </a:ext>
            </a:extLst>
          </p:cNvPr>
          <p:cNvSpPr>
            <a:spLocks noGrp="1"/>
          </p:cNvSpPr>
          <p:nvPr>
            <p:ph type="dt" sz="half" idx="10"/>
          </p:nvPr>
        </p:nvSpPr>
        <p:spPr/>
        <p:txBody>
          <a:bodyPr/>
          <a:lstStyle/>
          <a:p>
            <a:r>
              <a:rPr lang="de-DE" smtClean="0"/>
              <a:t>Name des Kapitels (optional)</a:t>
            </a:r>
            <a:endParaRPr lang="de-DE"/>
          </a:p>
        </p:txBody>
      </p:sp>
      <p:sp>
        <p:nvSpPr>
          <p:cNvPr id="4" name="Fußzeilenplatzhalter 3">
            <a:extLst>
              <a:ext uri="{FF2B5EF4-FFF2-40B4-BE49-F238E27FC236}">
                <a16:creationId xmlns:a16="http://schemas.microsoft.com/office/drawing/2014/main" xmlns="" id="{44808FC6-327C-4182-897F-6FF17A4025D8}"/>
              </a:ext>
            </a:extLst>
          </p:cNvPr>
          <p:cNvSpPr>
            <a:spLocks noGrp="1"/>
          </p:cNvSpPr>
          <p:nvPr>
            <p:ph type="ftr" sz="quarter" idx="11"/>
          </p:nvPr>
        </p:nvSpPr>
        <p:spPr/>
        <p:txBody>
          <a:bodyPr/>
          <a:lstStyle/>
          <a:p>
            <a:r>
              <a:rPr lang="de-DE" smtClean="0"/>
              <a:t>Dr. Susan Holtfreter - Textkompetenz für alle</a:t>
            </a:r>
            <a:endParaRPr lang="de-DE"/>
          </a:p>
        </p:txBody>
      </p:sp>
      <p:sp>
        <p:nvSpPr>
          <p:cNvPr id="5" name="Foliennummernplatzhalter 4">
            <a:extLst>
              <a:ext uri="{FF2B5EF4-FFF2-40B4-BE49-F238E27FC236}">
                <a16:creationId xmlns:a16="http://schemas.microsoft.com/office/drawing/2014/main" xmlns=""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7" name="Textplatzhalter 6">
            <a:extLst>
              <a:ext uri="{FF2B5EF4-FFF2-40B4-BE49-F238E27FC236}">
                <a16:creationId xmlns:a16="http://schemas.microsoft.com/office/drawing/2014/main" xmlns="" id="{83ED38F5-D973-4765-B726-EC1D0DCBEE0B}"/>
              </a:ext>
            </a:extLst>
          </p:cNvPr>
          <p:cNvSpPr>
            <a:spLocks noGrp="1"/>
          </p:cNvSpPr>
          <p:nvPr>
            <p:ph type="body" sz="quarter" idx="13"/>
          </p:nvPr>
        </p:nvSpPr>
        <p:spPr>
          <a:xfrm>
            <a:off x="300038" y="2241550"/>
            <a:ext cx="5975982" cy="39957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0" name="Bildplatzhalter 9">
            <a:extLst>
              <a:ext uri="{FF2B5EF4-FFF2-40B4-BE49-F238E27FC236}">
                <a16:creationId xmlns:a16="http://schemas.microsoft.com/office/drawing/2014/main" xmlns="" id="{D94CEDF7-7515-40D4-8CD3-D88A3A51AEAF}"/>
              </a:ext>
            </a:extLst>
          </p:cNvPr>
          <p:cNvSpPr>
            <a:spLocks noGrp="1"/>
          </p:cNvSpPr>
          <p:nvPr>
            <p:ph type="pic" sz="quarter" idx="14"/>
          </p:nvPr>
        </p:nvSpPr>
        <p:spPr>
          <a:xfrm>
            <a:off x="6575425" y="1268412"/>
            <a:ext cx="5316538" cy="4968875"/>
          </a:xfrm>
          <a:solidFill>
            <a:schemeClr val="accent4"/>
          </a:solidFill>
        </p:spPr>
        <p:txBody>
          <a:bodyPr anchor="ctr"/>
          <a:lstStyle>
            <a:lvl1pPr marL="0" indent="0" algn="ctr">
              <a:buNone/>
              <a:defRPr/>
            </a:lvl1pPr>
          </a:lstStyle>
          <a:p>
            <a:r>
              <a:rPr lang="de-DE" smtClean="0"/>
              <a:t>Bild durch Klicken auf Symbol hinzufügen</a:t>
            </a:r>
            <a:endParaRPr lang="de-DE"/>
          </a:p>
        </p:txBody>
      </p:sp>
    </p:spTree>
    <p:extLst>
      <p:ext uri="{BB962C8B-B14F-4D97-AF65-F5344CB8AC3E}">
        <p14:creationId xmlns:p14="http://schemas.microsoft.com/office/powerpoint/2010/main" val="3366508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Text und Bild (brei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8D349F72-06D0-43C4-95DD-BC6F63771CD1}"/>
              </a:ext>
            </a:extLst>
          </p:cNvPr>
          <p:cNvSpPr>
            <a:spLocks noGrp="1"/>
          </p:cNvSpPr>
          <p:nvPr>
            <p:ph type="title" hasCustomPrompt="1"/>
          </p:nvPr>
        </p:nvSpPr>
        <p:spPr>
          <a:xfrm>
            <a:off x="300038" y="1324895"/>
            <a:ext cx="3659721" cy="688899"/>
          </a:xfrm>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xmlns="" id="{9CC3A946-E7EC-4D51-87A3-19E575867BA7}"/>
              </a:ext>
            </a:extLst>
          </p:cNvPr>
          <p:cNvSpPr>
            <a:spLocks noGrp="1"/>
          </p:cNvSpPr>
          <p:nvPr>
            <p:ph type="dt" sz="half" idx="10"/>
          </p:nvPr>
        </p:nvSpPr>
        <p:spPr/>
        <p:txBody>
          <a:bodyPr/>
          <a:lstStyle/>
          <a:p>
            <a:r>
              <a:rPr lang="de-DE" smtClean="0"/>
              <a:t>Name des Kapitels (optional)</a:t>
            </a:r>
            <a:endParaRPr lang="de-DE"/>
          </a:p>
        </p:txBody>
      </p:sp>
      <p:sp>
        <p:nvSpPr>
          <p:cNvPr id="4" name="Fußzeilenplatzhalter 3">
            <a:extLst>
              <a:ext uri="{FF2B5EF4-FFF2-40B4-BE49-F238E27FC236}">
                <a16:creationId xmlns:a16="http://schemas.microsoft.com/office/drawing/2014/main" xmlns="" id="{44808FC6-327C-4182-897F-6FF17A4025D8}"/>
              </a:ext>
            </a:extLst>
          </p:cNvPr>
          <p:cNvSpPr>
            <a:spLocks noGrp="1"/>
          </p:cNvSpPr>
          <p:nvPr>
            <p:ph type="ftr" sz="quarter" idx="11"/>
          </p:nvPr>
        </p:nvSpPr>
        <p:spPr/>
        <p:txBody>
          <a:bodyPr/>
          <a:lstStyle/>
          <a:p>
            <a:r>
              <a:rPr lang="de-DE" smtClean="0"/>
              <a:t>Dr. Susan Holtfreter - Textkompetenz für alle</a:t>
            </a:r>
            <a:endParaRPr lang="de-DE"/>
          </a:p>
        </p:txBody>
      </p:sp>
      <p:sp>
        <p:nvSpPr>
          <p:cNvPr id="5" name="Foliennummernplatzhalter 4">
            <a:extLst>
              <a:ext uri="{FF2B5EF4-FFF2-40B4-BE49-F238E27FC236}">
                <a16:creationId xmlns:a16="http://schemas.microsoft.com/office/drawing/2014/main" xmlns=""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7" name="Textplatzhalter 6">
            <a:extLst>
              <a:ext uri="{FF2B5EF4-FFF2-40B4-BE49-F238E27FC236}">
                <a16:creationId xmlns:a16="http://schemas.microsoft.com/office/drawing/2014/main" xmlns="" id="{83ED38F5-D973-4765-B726-EC1D0DCBEE0B}"/>
              </a:ext>
            </a:extLst>
          </p:cNvPr>
          <p:cNvSpPr>
            <a:spLocks noGrp="1"/>
          </p:cNvSpPr>
          <p:nvPr>
            <p:ph type="body" sz="quarter" idx="13"/>
          </p:nvPr>
        </p:nvSpPr>
        <p:spPr>
          <a:xfrm>
            <a:off x="300038" y="2241550"/>
            <a:ext cx="3659721" cy="39957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0" name="Bildplatzhalter 9">
            <a:extLst>
              <a:ext uri="{FF2B5EF4-FFF2-40B4-BE49-F238E27FC236}">
                <a16:creationId xmlns:a16="http://schemas.microsoft.com/office/drawing/2014/main" xmlns="" id="{D94CEDF7-7515-40D4-8CD3-D88A3A51AEAF}"/>
              </a:ext>
            </a:extLst>
          </p:cNvPr>
          <p:cNvSpPr>
            <a:spLocks noGrp="1"/>
          </p:cNvSpPr>
          <p:nvPr>
            <p:ph type="pic" sz="quarter" idx="14"/>
          </p:nvPr>
        </p:nvSpPr>
        <p:spPr>
          <a:xfrm>
            <a:off x="4259796" y="1268412"/>
            <a:ext cx="7632167" cy="4968875"/>
          </a:xfrm>
          <a:solidFill>
            <a:schemeClr val="accent4"/>
          </a:solidFill>
        </p:spPr>
        <p:txBody>
          <a:bodyPr anchor="ctr"/>
          <a:lstStyle>
            <a:lvl1pPr marL="0" indent="0" algn="ctr">
              <a:buNone/>
              <a:defRPr/>
            </a:lvl1pPr>
          </a:lstStyle>
          <a:p>
            <a:r>
              <a:rPr lang="de-DE" smtClean="0"/>
              <a:t>Bild durch Klicken auf Symbol hinzufügen</a:t>
            </a:r>
            <a:endParaRPr lang="de-DE"/>
          </a:p>
        </p:txBody>
      </p:sp>
    </p:spTree>
    <p:extLst>
      <p:ext uri="{BB962C8B-B14F-4D97-AF65-F5344CB8AC3E}">
        <p14:creationId xmlns:p14="http://schemas.microsoft.com/office/powerpoint/2010/main" val="714788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Text und 2 Bild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8D349F72-06D0-43C4-95DD-BC6F63771CD1}"/>
              </a:ext>
            </a:extLst>
          </p:cNvPr>
          <p:cNvSpPr>
            <a:spLocks noGrp="1"/>
          </p:cNvSpPr>
          <p:nvPr>
            <p:ph type="title" hasCustomPrompt="1"/>
          </p:nvPr>
        </p:nvSpPr>
        <p:spPr>
          <a:xfrm>
            <a:off x="300039" y="1324895"/>
            <a:ext cx="3156346" cy="688899"/>
          </a:xfrm>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xmlns="" id="{9CC3A946-E7EC-4D51-87A3-19E575867BA7}"/>
              </a:ext>
            </a:extLst>
          </p:cNvPr>
          <p:cNvSpPr>
            <a:spLocks noGrp="1"/>
          </p:cNvSpPr>
          <p:nvPr>
            <p:ph type="dt" sz="half" idx="10"/>
          </p:nvPr>
        </p:nvSpPr>
        <p:spPr/>
        <p:txBody>
          <a:bodyPr/>
          <a:lstStyle/>
          <a:p>
            <a:r>
              <a:rPr lang="de-DE" smtClean="0"/>
              <a:t>Name des Kapitels (optional)</a:t>
            </a:r>
            <a:endParaRPr lang="de-DE"/>
          </a:p>
        </p:txBody>
      </p:sp>
      <p:sp>
        <p:nvSpPr>
          <p:cNvPr id="4" name="Fußzeilenplatzhalter 3">
            <a:extLst>
              <a:ext uri="{FF2B5EF4-FFF2-40B4-BE49-F238E27FC236}">
                <a16:creationId xmlns:a16="http://schemas.microsoft.com/office/drawing/2014/main" xmlns="" id="{44808FC6-327C-4182-897F-6FF17A4025D8}"/>
              </a:ext>
            </a:extLst>
          </p:cNvPr>
          <p:cNvSpPr>
            <a:spLocks noGrp="1"/>
          </p:cNvSpPr>
          <p:nvPr>
            <p:ph type="ftr" sz="quarter" idx="11"/>
          </p:nvPr>
        </p:nvSpPr>
        <p:spPr/>
        <p:txBody>
          <a:bodyPr/>
          <a:lstStyle/>
          <a:p>
            <a:r>
              <a:rPr lang="de-DE" smtClean="0"/>
              <a:t>Dr. Susan Holtfreter - Textkompetenz für alle</a:t>
            </a:r>
            <a:endParaRPr lang="de-DE"/>
          </a:p>
        </p:txBody>
      </p:sp>
      <p:sp>
        <p:nvSpPr>
          <p:cNvPr id="5" name="Foliennummernplatzhalter 4">
            <a:extLst>
              <a:ext uri="{FF2B5EF4-FFF2-40B4-BE49-F238E27FC236}">
                <a16:creationId xmlns:a16="http://schemas.microsoft.com/office/drawing/2014/main" xmlns=""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7" name="Textplatzhalter 6">
            <a:extLst>
              <a:ext uri="{FF2B5EF4-FFF2-40B4-BE49-F238E27FC236}">
                <a16:creationId xmlns:a16="http://schemas.microsoft.com/office/drawing/2014/main" xmlns="" id="{83ED38F5-D973-4765-B726-EC1D0DCBEE0B}"/>
              </a:ext>
            </a:extLst>
          </p:cNvPr>
          <p:cNvSpPr>
            <a:spLocks noGrp="1"/>
          </p:cNvSpPr>
          <p:nvPr>
            <p:ph type="body" sz="quarter" idx="13"/>
          </p:nvPr>
        </p:nvSpPr>
        <p:spPr>
          <a:xfrm>
            <a:off x="300039" y="2241550"/>
            <a:ext cx="3156346" cy="39957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0" name="Bildplatzhalter 9">
            <a:extLst>
              <a:ext uri="{FF2B5EF4-FFF2-40B4-BE49-F238E27FC236}">
                <a16:creationId xmlns:a16="http://schemas.microsoft.com/office/drawing/2014/main" xmlns="" id="{D94CEDF7-7515-40D4-8CD3-D88A3A51AEAF}"/>
              </a:ext>
            </a:extLst>
          </p:cNvPr>
          <p:cNvSpPr>
            <a:spLocks noGrp="1"/>
          </p:cNvSpPr>
          <p:nvPr>
            <p:ph type="pic" sz="quarter" idx="14"/>
          </p:nvPr>
        </p:nvSpPr>
        <p:spPr>
          <a:xfrm>
            <a:off x="7968208" y="1268412"/>
            <a:ext cx="3923755" cy="4968875"/>
          </a:xfrm>
          <a:solidFill>
            <a:schemeClr val="accent4"/>
          </a:solidFill>
        </p:spPr>
        <p:txBody>
          <a:bodyPr anchor="ctr"/>
          <a:lstStyle>
            <a:lvl1pPr marL="0" indent="0" algn="ctr">
              <a:buNone/>
              <a:defRPr/>
            </a:lvl1pPr>
          </a:lstStyle>
          <a:p>
            <a:r>
              <a:rPr lang="de-DE" smtClean="0"/>
              <a:t>Bild durch Klicken auf Symbol hinzufügen</a:t>
            </a:r>
            <a:endParaRPr lang="de-DE"/>
          </a:p>
        </p:txBody>
      </p:sp>
      <p:sp>
        <p:nvSpPr>
          <p:cNvPr id="9" name="Bildplatzhalter 9">
            <a:extLst>
              <a:ext uri="{FF2B5EF4-FFF2-40B4-BE49-F238E27FC236}">
                <a16:creationId xmlns:a16="http://schemas.microsoft.com/office/drawing/2014/main" xmlns="" id="{02B1BBEC-2C7A-44FF-9604-43F3B9CC2EF9}"/>
              </a:ext>
            </a:extLst>
          </p:cNvPr>
          <p:cNvSpPr>
            <a:spLocks noGrp="1"/>
          </p:cNvSpPr>
          <p:nvPr>
            <p:ph type="pic" sz="quarter" idx="15"/>
          </p:nvPr>
        </p:nvSpPr>
        <p:spPr>
          <a:xfrm>
            <a:off x="3756421" y="1268412"/>
            <a:ext cx="3923755" cy="4968875"/>
          </a:xfrm>
          <a:solidFill>
            <a:schemeClr val="accent4"/>
          </a:solidFill>
        </p:spPr>
        <p:txBody>
          <a:bodyPr anchor="ctr"/>
          <a:lstStyle>
            <a:lvl1pPr marL="0" indent="0" algn="ctr">
              <a:buNone/>
              <a:defRPr/>
            </a:lvl1pPr>
          </a:lstStyle>
          <a:p>
            <a:r>
              <a:rPr lang="de-DE" smtClean="0"/>
              <a:t>Bild durch Klicken auf Symbol hinzufügen</a:t>
            </a:r>
            <a:endParaRPr lang="de-DE"/>
          </a:p>
        </p:txBody>
      </p:sp>
    </p:spTree>
    <p:extLst>
      <p:ext uri="{BB962C8B-B14F-4D97-AF65-F5344CB8AC3E}">
        <p14:creationId xmlns:p14="http://schemas.microsoft.com/office/powerpoint/2010/main" val="3171115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 Bilder und Text">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xmlns="" id="{9CC3A946-E7EC-4D51-87A3-19E575867BA7}"/>
              </a:ext>
            </a:extLst>
          </p:cNvPr>
          <p:cNvSpPr>
            <a:spLocks noGrp="1"/>
          </p:cNvSpPr>
          <p:nvPr>
            <p:ph type="dt" sz="half" idx="10"/>
          </p:nvPr>
        </p:nvSpPr>
        <p:spPr/>
        <p:txBody>
          <a:bodyPr/>
          <a:lstStyle/>
          <a:p>
            <a:r>
              <a:rPr lang="de-DE" smtClean="0"/>
              <a:t>Name des Kapitels (optional)</a:t>
            </a:r>
            <a:endParaRPr lang="de-DE"/>
          </a:p>
        </p:txBody>
      </p:sp>
      <p:sp>
        <p:nvSpPr>
          <p:cNvPr id="4" name="Fußzeilenplatzhalter 3">
            <a:extLst>
              <a:ext uri="{FF2B5EF4-FFF2-40B4-BE49-F238E27FC236}">
                <a16:creationId xmlns:a16="http://schemas.microsoft.com/office/drawing/2014/main" xmlns="" id="{44808FC6-327C-4182-897F-6FF17A4025D8}"/>
              </a:ext>
            </a:extLst>
          </p:cNvPr>
          <p:cNvSpPr>
            <a:spLocks noGrp="1"/>
          </p:cNvSpPr>
          <p:nvPr>
            <p:ph type="ftr" sz="quarter" idx="11"/>
          </p:nvPr>
        </p:nvSpPr>
        <p:spPr/>
        <p:txBody>
          <a:bodyPr/>
          <a:lstStyle/>
          <a:p>
            <a:r>
              <a:rPr lang="de-DE" smtClean="0"/>
              <a:t>Dr. Susan Holtfreter - Textkompetenz für alle</a:t>
            </a:r>
            <a:endParaRPr lang="de-DE"/>
          </a:p>
        </p:txBody>
      </p:sp>
      <p:sp>
        <p:nvSpPr>
          <p:cNvPr id="5" name="Foliennummernplatzhalter 4">
            <a:extLst>
              <a:ext uri="{FF2B5EF4-FFF2-40B4-BE49-F238E27FC236}">
                <a16:creationId xmlns:a16="http://schemas.microsoft.com/office/drawing/2014/main" xmlns=""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7" name="Textplatzhalter 6">
            <a:extLst>
              <a:ext uri="{FF2B5EF4-FFF2-40B4-BE49-F238E27FC236}">
                <a16:creationId xmlns:a16="http://schemas.microsoft.com/office/drawing/2014/main" xmlns="" id="{83ED38F5-D973-4765-B726-EC1D0DCBEE0B}"/>
              </a:ext>
            </a:extLst>
          </p:cNvPr>
          <p:cNvSpPr>
            <a:spLocks noGrp="1"/>
          </p:cNvSpPr>
          <p:nvPr>
            <p:ph type="body" sz="quarter" idx="13"/>
          </p:nvPr>
        </p:nvSpPr>
        <p:spPr>
          <a:xfrm>
            <a:off x="300039" y="3609020"/>
            <a:ext cx="2303573" cy="2628268"/>
          </a:xfrm>
        </p:spPr>
        <p:txBody>
          <a:bodyPr/>
          <a:lstStyle>
            <a:lvl1pPr marL="92075" indent="-92075">
              <a:defRPr sz="900"/>
            </a:lvl1pPr>
            <a:lvl2pPr marL="182563" indent="-90488">
              <a:defRPr sz="900"/>
            </a:lvl2pPr>
            <a:lvl3pPr marL="266700" indent="-84138">
              <a:defRPr sz="900"/>
            </a:lvl3pPr>
            <a:lvl4pPr marL="358775" indent="-92075">
              <a:defRPr sz="900"/>
            </a:lvl4pPr>
            <a:lvl5pPr marL="449263" indent="-90488">
              <a:defRPr sz="9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9" name="Bildplatzhalter 9">
            <a:extLst>
              <a:ext uri="{FF2B5EF4-FFF2-40B4-BE49-F238E27FC236}">
                <a16:creationId xmlns:a16="http://schemas.microsoft.com/office/drawing/2014/main" xmlns="" id="{02B1BBEC-2C7A-44FF-9604-43F3B9CC2EF9}"/>
              </a:ext>
            </a:extLst>
          </p:cNvPr>
          <p:cNvSpPr>
            <a:spLocks noGrp="1"/>
          </p:cNvSpPr>
          <p:nvPr>
            <p:ph type="pic" sz="quarter" idx="15"/>
          </p:nvPr>
        </p:nvSpPr>
        <p:spPr>
          <a:xfrm>
            <a:off x="300039" y="1268413"/>
            <a:ext cx="2303573" cy="2232596"/>
          </a:xfrm>
          <a:solidFill>
            <a:schemeClr val="accent4"/>
          </a:solidFill>
        </p:spPr>
        <p:txBody>
          <a:bodyPr anchor="ctr"/>
          <a:lstStyle>
            <a:lvl1pPr marL="0" indent="0" algn="ctr">
              <a:buNone/>
              <a:defRPr/>
            </a:lvl1pPr>
          </a:lstStyle>
          <a:p>
            <a:r>
              <a:rPr lang="de-DE" smtClean="0"/>
              <a:t>Bild durch Klicken auf Symbol hinzufügen</a:t>
            </a:r>
            <a:endParaRPr lang="de-DE"/>
          </a:p>
        </p:txBody>
      </p:sp>
      <p:sp>
        <p:nvSpPr>
          <p:cNvPr id="12" name="Textplatzhalter 6">
            <a:extLst>
              <a:ext uri="{FF2B5EF4-FFF2-40B4-BE49-F238E27FC236}">
                <a16:creationId xmlns:a16="http://schemas.microsoft.com/office/drawing/2014/main" xmlns="" id="{F7359EAB-27F8-40C6-BEA9-BE6360AAA5AF}"/>
              </a:ext>
            </a:extLst>
          </p:cNvPr>
          <p:cNvSpPr>
            <a:spLocks noGrp="1"/>
          </p:cNvSpPr>
          <p:nvPr>
            <p:ph type="body" sz="quarter" idx="16"/>
          </p:nvPr>
        </p:nvSpPr>
        <p:spPr>
          <a:xfrm>
            <a:off x="2928331" y="3609020"/>
            <a:ext cx="2303573" cy="2628268"/>
          </a:xfrm>
        </p:spPr>
        <p:txBody>
          <a:bodyPr/>
          <a:lstStyle>
            <a:lvl1pPr marL="92075" indent="-92075">
              <a:defRPr sz="900"/>
            </a:lvl1pPr>
            <a:lvl2pPr marL="182563" indent="-90488">
              <a:defRPr sz="900"/>
            </a:lvl2pPr>
            <a:lvl3pPr marL="266700" indent="-84138">
              <a:defRPr sz="900"/>
            </a:lvl3pPr>
            <a:lvl4pPr marL="358775" indent="-92075">
              <a:defRPr sz="900"/>
            </a:lvl4pPr>
            <a:lvl5pPr marL="449263" indent="-90488">
              <a:defRPr sz="9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3" name="Bildplatzhalter 9">
            <a:extLst>
              <a:ext uri="{FF2B5EF4-FFF2-40B4-BE49-F238E27FC236}">
                <a16:creationId xmlns:a16="http://schemas.microsoft.com/office/drawing/2014/main" xmlns="" id="{4BF1E103-4F49-4361-A0CA-5F024751F1B8}"/>
              </a:ext>
            </a:extLst>
          </p:cNvPr>
          <p:cNvSpPr>
            <a:spLocks noGrp="1"/>
          </p:cNvSpPr>
          <p:nvPr>
            <p:ph type="pic" sz="quarter" idx="17"/>
          </p:nvPr>
        </p:nvSpPr>
        <p:spPr>
          <a:xfrm>
            <a:off x="2928331" y="1268413"/>
            <a:ext cx="2303573" cy="2232596"/>
          </a:xfrm>
          <a:solidFill>
            <a:schemeClr val="accent4"/>
          </a:solidFill>
        </p:spPr>
        <p:txBody>
          <a:bodyPr anchor="ctr"/>
          <a:lstStyle>
            <a:lvl1pPr marL="0" indent="0" algn="ctr">
              <a:buNone/>
              <a:defRPr/>
            </a:lvl1pPr>
          </a:lstStyle>
          <a:p>
            <a:r>
              <a:rPr lang="de-DE" smtClean="0"/>
              <a:t>Bild durch Klicken auf Symbol hinzufügen</a:t>
            </a:r>
            <a:endParaRPr lang="de-DE"/>
          </a:p>
        </p:txBody>
      </p:sp>
      <p:sp>
        <p:nvSpPr>
          <p:cNvPr id="14" name="Textplatzhalter 6">
            <a:extLst>
              <a:ext uri="{FF2B5EF4-FFF2-40B4-BE49-F238E27FC236}">
                <a16:creationId xmlns:a16="http://schemas.microsoft.com/office/drawing/2014/main" xmlns="" id="{1930E164-C9BB-4A82-9524-60B17ADA31BF}"/>
              </a:ext>
            </a:extLst>
          </p:cNvPr>
          <p:cNvSpPr>
            <a:spLocks noGrp="1"/>
          </p:cNvSpPr>
          <p:nvPr>
            <p:ph type="body" sz="quarter" idx="18"/>
          </p:nvPr>
        </p:nvSpPr>
        <p:spPr>
          <a:xfrm>
            <a:off x="5556623" y="3609020"/>
            <a:ext cx="2303573" cy="2628268"/>
          </a:xfrm>
        </p:spPr>
        <p:txBody>
          <a:bodyPr/>
          <a:lstStyle>
            <a:lvl1pPr marL="92075" indent="-92075">
              <a:defRPr sz="900"/>
            </a:lvl1pPr>
            <a:lvl2pPr marL="182563" indent="-90488">
              <a:defRPr sz="900"/>
            </a:lvl2pPr>
            <a:lvl3pPr marL="266700" indent="-84138">
              <a:defRPr sz="900"/>
            </a:lvl3pPr>
            <a:lvl4pPr marL="358775" indent="-92075">
              <a:defRPr sz="900"/>
            </a:lvl4pPr>
            <a:lvl5pPr marL="449263" indent="-90488">
              <a:defRPr sz="9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5" name="Bildplatzhalter 9">
            <a:extLst>
              <a:ext uri="{FF2B5EF4-FFF2-40B4-BE49-F238E27FC236}">
                <a16:creationId xmlns:a16="http://schemas.microsoft.com/office/drawing/2014/main" xmlns="" id="{C4B605E8-1358-46B0-9403-42BC0A5E76AD}"/>
              </a:ext>
            </a:extLst>
          </p:cNvPr>
          <p:cNvSpPr>
            <a:spLocks noGrp="1"/>
          </p:cNvSpPr>
          <p:nvPr>
            <p:ph type="pic" sz="quarter" idx="19"/>
          </p:nvPr>
        </p:nvSpPr>
        <p:spPr>
          <a:xfrm>
            <a:off x="5556623" y="1268413"/>
            <a:ext cx="2303573" cy="2232596"/>
          </a:xfrm>
          <a:solidFill>
            <a:schemeClr val="accent4"/>
          </a:solidFill>
        </p:spPr>
        <p:txBody>
          <a:bodyPr anchor="ctr"/>
          <a:lstStyle>
            <a:lvl1pPr marL="0" indent="0" algn="ctr">
              <a:buNone/>
              <a:defRPr/>
            </a:lvl1pPr>
          </a:lstStyle>
          <a:p>
            <a:r>
              <a:rPr lang="de-DE" smtClean="0"/>
              <a:t>Bild durch Klicken auf Symbol hinzufügen</a:t>
            </a:r>
            <a:endParaRPr lang="de-DE"/>
          </a:p>
        </p:txBody>
      </p:sp>
      <p:sp>
        <p:nvSpPr>
          <p:cNvPr id="16" name="Textplatzhalter 6">
            <a:extLst>
              <a:ext uri="{FF2B5EF4-FFF2-40B4-BE49-F238E27FC236}">
                <a16:creationId xmlns:a16="http://schemas.microsoft.com/office/drawing/2014/main" xmlns="" id="{9F1A9615-15C9-4659-8463-5A13E8C34802}"/>
              </a:ext>
            </a:extLst>
          </p:cNvPr>
          <p:cNvSpPr>
            <a:spLocks noGrp="1"/>
          </p:cNvSpPr>
          <p:nvPr>
            <p:ph type="body" sz="quarter" idx="20"/>
          </p:nvPr>
        </p:nvSpPr>
        <p:spPr>
          <a:xfrm>
            <a:off x="8184915" y="3609020"/>
            <a:ext cx="2303573" cy="2628268"/>
          </a:xfrm>
        </p:spPr>
        <p:txBody>
          <a:bodyPr/>
          <a:lstStyle>
            <a:lvl1pPr marL="92075" indent="-92075">
              <a:defRPr sz="900"/>
            </a:lvl1pPr>
            <a:lvl2pPr marL="182563" indent="-90488">
              <a:defRPr sz="900"/>
            </a:lvl2pPr>
            <a:lvl3pPr marL="266700" indent="-84138">
              <a:defRPr sz="900"/>
            </a:lvl3pPr>
            <a:lvl4pPr marL="358775" indent="-92075">
              <a:defRPr sz="900"/>
            </a:lvl4pPr>
            <a:lvl5pPr marL="449263" indent="-90488">
              <a:defRPr sz="9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7" name="Bildplatzhalter 9">
            <a:extLst>
              <a:ext uri="{FF2B5EF4-FFF2-40B4-BE49-F238E27FC236}">
                <a16:creationId xmlns:a16="http://schemas.microsoft.com/office/drawing/2014/main" xmlns="" id="{4C8D2B3B-711C-45A3-A866-73C14337CBB7}"/>
              </a:ext>
            </a:extLst>
          </p:cNvPr>
          <p:cNvSpPr>
            <a:spLocks noGrp="1"/>
          </p:cNvSpPr>
          <p:nvPr>
            <p:ph type="pic" sz="quarter" idx="21"/>
          </p:nvPr>
        </p:nvSpPr>
        <p:spPr>
          <a:xfrm>
            <a:off x="8184915" y="1268413"/>
            <a:ext cx="2303573" cy="2232596"/>
          </a:xfrm>
          <a:solidFill>
            <a:schemeClr val="accent4"/>
          </a:solidFill>
        </p:spPr>
        <p:txBody>
          <a:bodyPr anchor="ctr"/>
          <a:lstStyle>
            <a:lvl1pPr marL="0" indent="0" algn="ctr">
              <a:buNone/>
              <a:defRPr/>
            </a:lvl1pPr>
          </a:lstStyle>
          <a:p>
            <a:r>
              <a:rPr lang="de-DE" smtClean="0"/>
              <a:t>Bild durch Klicken auf Symbol hinzufügen</a:t>
            </a:r>
            <a:endParaRPr lang="de-DE"/>
          </a:p>
        </p:txBody>
      </p:sp>
    </p:spTree>
    <p:extLst>
      <p:ext uri="{BB962C8B-B14F-4D97-AF65-F5344CB8AC3E}">
        <p14:creationId xmlns:p14="http://schemas.microsoft.com/office/powerpoint/2010/main" val="1834391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ur Bild (schmal)">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xmlns="" id="{9CC3A946-E7EC-4D51-87A3-19E575867BA7}"/>
              </a:ext>
            </a:extLst>
          </p:cNvPr>
          <p:cNvSpPr>
            <a:spLocks noGrp="1"/>
          </p:cNvSpPr>
          <p:nvPr>
            <p:ph type="dt" sz="half" idx="10"/>
          </p:nvPr>
        </p:nvSpPr>
        <p:spPr/>
        <p:txBody>
          <a:bodyPr/>
          <a:lstStyle/>
          <a:p>
            <a:r>
              <a:rPr lang="de-DE" smtClean="0"/>
              <a:t>Name des Kapitels (optional)</a:t>
            </a:r>
            <a:endParaRPr lang="de-DE"/>
          </a:p>
        </p:txBody>
      </p:sp>
      <p:sp>
        <p:nvSpPr>
          <p:cNvPr id="4" name="Fußzeilenplatzhalter 3">
            <a:extLst>
              <a:ext uri="{FF2B5EF4-FFF2-40B4-BE49-F238E27FC236}">
                <a16:creationId xmlns:a16="http://schemas.microsoft.com/office/drawing/2014/main" xmlns="" id="{44808FC6-327C-4182-897F-6FF17A4025D8}"/>
              </a:ext>
            </a:extLst>
          </p:cNvPr>
          <p:cNvSpPr>
            <a:spLocks noGrp="1"/>
          </p:cNvSpPr>
          <p:nvPr>
            <p:ph type="ftr" sz="quarter" idx="11"/>
          </p:nvPr>
        </p:nvSpPr>
        <p:spPr/>
        <p:txBody>
          <a:bodyPr/>
          <a:lstStyle/>
          <a:p>
            <a:r>
              <a:rPr lang="de-DE" smtClean="0"/>
              <a:t>Dr. Susan Holtfreter - Textkompetenz für alle</a:t>
            </a:r>
            <a:endParaRPr lang="de-DE"/>
          </a:p>
        </p:txBody>
      </p:sp>
      <p:sp>
        <p:nvSpPr>
          <p:cNvPr id="5" name="Foliennummernplatzhalter 4">
            <a:extLst>
              <a:ext uri="{FF2B5EF4-FFF2-40B4-BE49-F238E27FC236}">
                <a16:creationId xmlns:a16="http://schemas.microsoft.com/office/drawing/2014/main" xmlns=""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9" name="Bildplatzhalter 9">
            <a:extLst>
              <a:ext uri="{FF2B5EF4-FFF2-40B4-BE49-F238E27FC236}">
                <a16:creationId xmlns:a16="http://schemas.microsoft.com/office/drawing/2014/main" xmlns="" id="{02B1BBEC-2C7A-44FF-9604-43F3B9CC2EF9}"/>
              </a:ext>
            </a:extLst>
          </p:cNvPr>
          <p:cNvSpPr>
            <a:spLocks noGrp="1"/>
          </p:cNvSpPr>
          <p:nvPr>
            <p:ph type="pic" sz="quarter" idx="15"/>
          </p:nvPr>
        </p:nvSpPr>
        <p:spPr>
          <a:xfrm>
            <a:off x="300039" y="1268412"/>
            <a:ext cx="7380138" cy="4968875"/>
          </a:xfrm>
          <a:solidFill>
            <a:schemeClr val="accent4"/>
          </a:solidFill>
        </p:spPr>
        <p:txBody>
          <a:bodyPr anchor="ctr"/>
          <a:lstStyle>
            <a:lvl1pPr marL="0" indent="0" algn="ctr">
              <a:buNone/>
              <a:defRPr/>
            </a:lvl1pPr>
          </a:lstStyle>
          <a:p>
            <a:r>
              <a:rPr lang="de-DE" smtClean="0"/>
              <a:t>Bild durch Klicken auf Symbol hinzufügen</a:t>
            </a:r>
            <a:endParaRPr lang="de-DE"/>
          </a:p>
        </p:txBody>
      </p:sp>
    </p:spTree>
    <p:extLst>
      <p:ext uri="{BB962C8B-B14F-4D97-AF65-F5344CB8AC3E}">
        <p14:creationId xmlns:p14="http://schemas.microsoft.com/office/powerpoint/2010/main" val="156649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ur Bild (breit)">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xmlns="" id="{9CC3A946-E7EC-4D51-87A3-19E575867BA7}"/>
              </a:ext>
            </a:extLst>
          </p:cNvPr>
          <p:cNvSpPr>
            <a:spLocks noGrp="1"/>
          </p:cNvSpPr>
          <p:nvPr>
            <p:ph type="dt" sz="half" idx="10"/>
          </p:nvPr>
        </p:nvSpPr>
        <p:spPr/>
        <p:txBody>
          <a:bodyPr/>
          <a:lstStyle/>
          <a:p>
            <a:r>
              <a:rPr lang="de-DE" smtClean="0"/>
              <a:t>Name des Kapitels (optional)</a:t>
            </a:r>
            <a:endParaRPr lang="de-DE"/>
          </a:p>
        </p:txBody>
      </p:sp>
      <p:sp>
        <p:nvSpPr>
          <p:cNvPr id="4" name="Fußzeilenplatzhalter 3">
            <a:extLst>
              <a:ext uri="{FF2B5EF4-FFF2-40B4-BE49-F238E27FC236}">
                <a16:creationId xmlns:a16="http://schemas.microsoft.com/office/drawing/2014/main" xmlns="" id="{44808FC6-327C-4182-897F-6FF17A4025D8}"/>
              </a:ext>
            </a:extLst>
          </p:cNvPr>
          <p:cNvSpPr>
            <a:spLocks noGrp="1"/>
          </p:cNvSpPr>
          <p:nvPr>
            <p:ph type="ftr" sz="quarter" idx="11"/>
          </p:nvPr>
        </p:nvSpPr>
        <p:spPr/>
        <p:txBody>
          <a:bodyPr/>
          <a:lstStyle/>
          <a:p>
            <a:r>
              <a:rPr lang="de-DE" smtClean="0"/>
              <a:t>Dr. Susan Holtfreter - Textkompetenz für alle</a:t>
            </a:r>
            <a:endParaRPr lang="de-DE"/>
          </a:p>
        </p:txBody>
      </p:sp>
      <p:sp>
        <p:nvSpPr>
          <p:cNvPr id="5" name="Foliennummernplatzhalter 4">
            <a:extLst>
              <a:ext uri="{FF2B5EF4-FFF2-40B4-BE49-F238E27FC236}">
                <a16:creationId xmlns:a16="http://schemas.microsoft.com/office/drawing/2014/main" xmlns=""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9" name="Bildplatzhalter 9">
            <a:extLst>
              <a:ext uri="{FF2B5EF4-FFF2-40B4-BE49-F238E27FC236}">
                <a16:creationId xmlns:a16="http://schemas.microsoft.com/office/drawing/2014/main" xmlns="" id="{02B1BBEC-2C7A-44FF-9604-43F3B9CC2EF9}"/>
              </a:ext>
            </a:extLst>
          </p:cNvPr>
          <p:cNvSpPr>
            <a:spLocks noGrp="1"/>
          </p:cNvSpPr>
          <p:nvPr>
            <p:ph type="pic" sz="quarter" idx="15"/>
          </p:nvPr>
        </p:nvSpPr>
        <p:spPr>
          <a:xfrm>
            <a:off x="300038" y="1268412"/>
            <a:ext cx="11591923" cy="4968875"/>
          </a:xfrm>
          <a:solidFill>
            <a:schemeClr val="accent4"/>
          </a:solidFill>
        </p:spPr>
        <p:txBody>
          <a:bodyPr anchor="ctr"/>
          <a:lstStyle>
            <a:lvl1pPr marL="0" indent="0" algn="ctr">
              <a:buNone/>
              <a:defRPr/>
            </a:lvl1pPr>
          </a:lstStyle>
          <a:p>
            <a:r>
              <a:rPr lang="de-DE" smtClean="0"/>
              <a:t>Bild durch Klicken auf Symbol hinzufügen</a:t>
            </a:r>
            <a:endParaRPr lang="de-DE"/>
          </a:p>
        </p:txBody>
      </p:sp>
    </p:spTree>
    <p:extLst>
      <p:ext uri="{BB962C8B-B14F-4D97-AF65-F5344CB8AC3E}">
        <p14:creationId xmlns:p14="http://schemas.microsoft.com/office/powerpoint/2010/main" val="736975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ollbild">
    <p:spTree>
      <p:nvGrpSpPr>
        <p:cNvPr id="1" name=""/>
        <p:cNvGrpSpPr/>
        <p:nvPr/>
      </p:nvGrpSpPr>
      <p:grpSpPr>
        <a:xfrm>
          <a:off x="0" y="0"/>
          <a:ext cx="0" cy="0"/>
          <a:chOff x="0" y="0"/>
          <a:chExt cx="0" cy="0"/>
        </a:xfrm>
      </p:grpSpPr>
      <p:sp>
        <p:nvSpPr>
          <p:cNvPr id="9" name="Bildplatzhalter 9">
            <a:extLst>
              <a:ext uri="{FF2B5EF4-FFF2-40B4-BE49-F238E27FC236}">
                <a16:creationId xmlns:a16="http://schemas.microsoft.com/office/drawing/2014/main" xmlns="" id="{02B1BBEC-2C7A-44FF-9604-43F3B9CC2EF9}"/>
              </a:ext>
            </a:extLst>
          </p:cNvPr>
          <p:cNvSpPr>
            <a:spLocks noGrp="1"/>
          </p:cNvSpPr>
          <p:nvPr>
            <p:ph type="pic" sz="quarter" idx="15"/>
          </p:nvPr>
        </p:nvSpPr>
        <p:spPr>
          <a:xfrm>
            <a:off x="0" y="0"/>
            <a:ext cx="12192000" cy="6858000"/>
          </a:xfrm>
          <a:solidFill>
            <a:schemeClr val="accent4"/>
          </a:solidFill>
        </p:spPr>
        <p:txBody>
          <a:bodyPr anchor="ctr"/>
          <a:lstStyle>
            <a:lvl1pPr marL="0" indent="0" algn="ctr">
              <a:buNone/>
              <a:defRPr/>
            </a:lvl1pPr>
          </a:lstStyle>
          <a:p>
            <a:r>
              <a:rPr lang="de-DE" smtClean="0"/>
              <a:t>Bild durch Klicken auf Symbol hinzufügen</a:t>
            </a:r>
            <a:endParaRPr lang="de-DE"/>
          </a:p>
        </p:txBody>
      </p:sp>
    </p:spTree>
    <p:extLst>
      <p:ext uri="{BB962C8B-B14F-4D97-AF65-F5344CB8AC3E}">
        <p14:creationId xmlns:p14="http://schemas.microsoft.com/office/powerpoint/2010/main" val="773067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8D349F72-06D0-43C4-95DD-BC6F63771CD1}"/>
              </a:ext>
            </a:extLst>
          </p:cNvPr>
          <p:cNvSpPr>
            <a:spLocks noGrp="1"/>
          </p:cNvSpPr>
          <p:nvPr>
            <p:ph type="title" hasCustomPrompt="1"/>
          </p:nvPr>
        </p:nvSpPr>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xmlns="" id="{9CC3A946-E7EC-4D51-87A3-19E575867BA7}"/>
              </a:ext>
            </a:extLst>
          </p:cNvPr>
          <p:cNvSpPr>
            <a:spLocks noGrp="1"/>
          </p:cNvSpPr>
          <p:nvPr>
            <p:ph type="dt" sz="half" idx="10"/>
          </p:nvPr>
        </p:nvSpPr>
        <p:spPr/>
        <p:txBody>
          <a:bodyPr/>
          <a:lstStyle/>
          <a:p>
            <a:r>
              <a:rPr lang="de-DE" smtClean="0"/>
              <a:t>Name des Kapitels (optional)</a:t>
            </a:r>
            <a:endParaRPr lang="de-DE"/>
          </a:p>
        </p:txBody>
      </p:sp>
      <p:sp>
        <p:nvSpPr>
          <p:cNvPr id="4" name="Fußzeilenplatzhalter 3">
            <a:extLst>
              <a:ext uri="{FF2B5EF4-FFF2-40B4-BE49-F238E27FC236}">
                <a16:creationId xmlns:a16="http://schemas.microsoft.com/office/drawing/2014/main" xmlns="" id="{44808FC6-327C-4182-897F-6FF17A4025D8}"/>
              </a:ext>
            </a:extLst>
          </p:cNvPr>
          <p:cNvSpPr>
            <a:spLocks noGrp="1"/>
          </p:cNvSpPr>
          <p:nvPr>
            <p:ph type="ftr" sz="quarter" idx="11"/>
          </p:nvPr>
        </p:nvSpPr>
        <p:spPr/>
        <p:txBody>
          <a:bodyPr/>
          <a:lstStyle/>
          <a:p>
            <a:r>
              <a:rPr lang="de-DE" smtClean="0"/>
              <a:t>Dr. Susan Holtfreter - Textkompetenz für alle</a:t>
            </a:r>
            <a:endParaRPr lang="de-DE"/>
          </a:p>
        </p:txBody>
      </p:sp>
      <p:sp>
        <p:nvSpPr>
          <p:cNvPr id="5" name="Foliennummernplatzhalter 4">
            <a:extLst>
              <a:ext uri="{FF2B5EF4-FFF2-40B4-BE49-F238E27FC236}">
                <a16:creationId xmlns:a16="http://schemas.microsoft.com/office/drawing/2014/main" xmlns=""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Tree>
    <p:extLst>
      <p:ext uri="{BB962C8B-B14F-4D97-AF65-F5344CB8AC3E}">
        <p14:creationId xmlns:p14="http://schemas.microsoft.com/office/powerpoint/2010/main" val="2755822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xmlns="" id="{A5D2A20E-A742-4D97-A6EE-053013FE5DAC}"/>
              </a:ext>
            </a:extLst>
          </p:cNvPr>
          <p:cNvSpPr>
            <a:spLocks noGrp="1"/>
          </p:cNvSpPr>
          <p:nvPr>
            <p:ph type="dt" sz="half" idx="10"/>
          </p:nvPr>
        </p:nvSpPr>
        <p:spPr/>
        <p:txBody>
          <a:bodyPr/>
          <a:lstStyle/>
          <a:p>
            <a:r>
              <a:rPr lang="de-DE" smtClean="0"/>
              <a:t>Name des Kapitels (optional)</a:t>
            </a:r>
            <a:endParaRPr lang="de-DE"/>
          </a:p>
        </p:txBody>
      </p:sp>
      <p:sp>
        <p:nvSpPr>
          <p:cNvPr id="3" name="Fußzeilenplatzhalter 2">
            <a:extLst>
              <a:ext uri="{FF2B5EF4-FFF2-40B4-BE49-F238E27FC236}">
                <a16:creationId xmlns:a16="http://schemas.microsoft.com/office/drawing/2014/main" xmlns="" id="{503D3AE9-F8AA-426F-A679-BB57EC884EE1}"/>
              </a:ext>
            </a:extLst>
          </p:cNvPr>
          <p:cNvSpPr>
            <a:spLocks noGrp="1"/>
          </p:cNvSpPr>
          <p:nvPr>
            <p:ph type="ftr" sz="quarter" idx="11"/>
          </p:nvPr>
        </p:nvSpPr>
        <p:spPr/>
        <p:txBody>
          <a:bodyPr/>
          <a:lstStyle/>
          <a:p>
            <a:r>
              <a:rPr lang="de-DE" smtClean="0"/>
              <a:t>Dr. Susan Holtfreter - Textkompetenz für alle</a:t>
            </a:r>
            <a:endParaRPr lang="de-DE"/>
          </a:p>
        </p:txBody>
      </p:sp>
      <p:sp>
        <p:nvSpPr>
          <p:cNvPr id="4" name="Foliennummernplatzhalter 3">
            <a:extLst>
              <a:ext uri="{FF2B5EF4-FFF2-40B4-BE49-F238E27FC236}">
                <a16:creationId xmlns:a16="http://schemas.microsoft.com/office/drawing/2014/main" xmlns="" id="{1930ADF6-A91F-4CC3-A7AC-E55FF446D183}"/>
              </a:ext>
            </a:extLst>
          </p:cNvPr>
          <p:cNvSpPr>
            <a:spLocks noGrp="1"/>
          </p:cNvSpPr>
          <p:nvPr>
            <p:ph type="sldNum" sz="quarter" idx="12"/>
          </p:nvPr>
        </p:nvSpPr>
        <p:spPr/>
        <p:txBody>
          <a:bodyPr/>
          <a:lstStyle/>
          <a:p>
            <a:fld id="{968FC3C1-8B2E-4CF4-97FE-57A4E19AC873}" type="slidenum">
              <a:rPr lang="de-DE" smtClean="0"/>
              <a:t>‹Nr.›</a:t>
            </a:fld>
            <a:endParaRPr lang="de-DE"/>
          </a:p>
        </p:txBody>
      </p:sp>
    </p:spTree>
    <p:extLst>
      <p:ext uri="{BB962C8B-B14F-4D97-AF65-F5344CB8AC3E}">
        <p14:creationId xmlns:p14="http://schemas.microsoft.com/office/powerpoint/2010/main" val="27942636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n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892E4DB1-9E18-419C-AB3D-BD869B99274F}"/>
              </a:ext>
            </a:extLst>
          </p:cNvPr>
          <p:cNvSpPr>
            <a:spLocks noGrp="1"/>
          </p:cNvSpPr>
          <p:nvPr>
            <p:ph type="ctrTitle"/>
          </p:nvPr>
        </p:nvSpPr>
        <p:spPr>
          <a:xfrm>
            <a:off x="300037" y="1306513"/>
            <a:ext cx="11593185" cy="1690439"/>
          </a:xfrm>
        </p:spPr>
        <p:txBody>
          <a:bodyPr anchor="t"/>
          <a:lstStyle>
            <a:lvl1pPr algn="l">
              <a:defRPr sz="4000"/>
            </a:lvl1pPr>
          </a:lstStyle>
          <a:p>
            <a:r>
              <a:rPr lang="de-DE" smtClean="0"/>
              <a:t>Titelmasterformat durch Klicken bearbeiten</a:t>
            </a:r>
            <a:endParaRPr lang="de-DE" dirty="0"/>
          </a:p>
        </p:txBody>
      </p:sp>
      <p:sp>
        <p:nvSpPr>
          <p:cNvPr id="3" name="Untertitel 2">
            <a:extLst>
              <a:ext uri="{FF2B5EF4-FFF2-40B4-BE49-F238E27FC236}">
                <a16:creationId xmlns:a16="http://schemas.microsoft.com/office/drawing/2014/main" xmlns="" id="{0F49FBC8-B96B-455F-85D7-9A804472D1CC}"/>
              </a:ext>
            </a:extLst>
          </p:cNvPr>
          <p:cNvSpPr>
            <a:spLocks noGrp="1"/>
          </p:cNvSpPr>
          <p:nvPr>
            <p:ph type="subTitle" idx="1"/>
          </p:nvPr>
        </p:nvSpPr>
        <p:spPr>
          <a:xfrm>
            <a:off x="300037" y="3248980"/>
            <a:ext cx="11591926" cy="3355992"/>
          </a:xfrm>
        </p:spPr>
        <p:txBody>
          <a:bodyPr anchor="b"/>
          <a:lstStyle>
            <a:lvl1pPr marL="0" indent="0" algn="l">
              <a:buNone/>
              <a:defRPr sz="1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Tree>
    <p:extLst>
      <p:ext uri="{BB962C8B-B14F-4D97-AF65-F5344CB8AC3E}">
        <p14:creationId xmlns:p14="http://schemas.microsoft.com/office/powerpoint/2010/main" val="2794930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xmlns="" id="{DD51B7A0-2349-4EDA-A63A-B7A717CFB1D7}"/>
              </a:ext>
            </a:extLst>
          </p:cNvPr>
          <p:cNvSpPr>
            <a:spLocks noGrp="1"/>
          </p:cNvSpPr>
          <p:nvPr>
            <p:ph type="title"/>
          </p:nvPr>
        </p:nvSpPr>
        <p:spPr>
          <a:xfrm>
            <a:off x="300038" y="1324895"/>
            <a:ext cx="11591924" cy="688899"/>
          </a:xfrm>
          <a:prstGeom prst="rect">
            <a:avLst/>
          </a:prstGeom>
        </p:spPr>
        <p:txBody>
          <a:bodyPr vert="horz" lIns="0" tIns="0" rIns="0" bIns="0" rtlCol="0" anchor="t" anchorCtr="0">
            <a:noAutofit/>
          </a:bodyPr>
          <a:lstStyle/>
          <a:p>
            <a:r>
              <a:rPr lang="de-DE" dirty="0"/>
              <a:t>Titel</a:t>
            </a:r>
          </a:p>
        </p:txBody>
      </p:sp>
      <p:sp>
        <p:nvSpPr>
          <p:cNvPr id="3" name="Textplatzhalter 2">
            <a:extLst>
              <a:ext uri="{FF2B5EF4-FFF2-40B4-BE49-F238E27FC236}">
                <a16:creationId xmlns:a16="http://schemas.microsoft.com/office/drawing/2014/main" xmlns="" id="{E80BA506-857B-4D18-850B-BD7765473AE7}"/>
              </a:ext>
            </a:extLst>
          </p:cNvPr>
          <p:cNvSpPr>
            <a:spLocks noGrp="1"/>
          </p:cNvSpPr>
          <p:nvPr>
            <p:ph type="body" idx="1"/>
          </p:nvPr>
        </p:nvSpPr>
        <p:spPr>
          <a:xfrm>
            <a:off x="300037" y="2241550"/>
            <a:ext cx="11591925" cy="3995738"/>
          </a:xfrm>
          <a:prstGeom prst="rect">
            <a:avLst/>
          </a:prstGeom>
        </p:spPr>
        <p:txBody>
          <a:bodyPr vert="horz" lIns="0" tIns="0" rIns="0" bIns="0" rtlCol="0" anchor="t" anchorCtr="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xmlns="" id="{86C1221F-2C01-43BF-A95C-DD43389C7FD4}"/>
              </a:ext>
            </a:extLst>
          </p:cNvPr>
          <p:cNvSpPr>
            <a:spLocks noGrp="1"/>
          </p:cNvSpPr>
          <p:nvPr>
            <p:ph type="dt" sz="half" idx="2"/>
          </p:nvPr>
        </p:nvSpPr>
        <p:spPr>
          <a:xfrm>
            <a:off x="10680514" y="6471135"/>
            <a:ext cx="780082" cy="204998"/>
          </a:xfrm>
          <a:prstGeom prst="rect">
            <a:avLst/>
          </a:prstGeom>
        </p:spPr>
        <p:txBody>
          <a:bodyPr vert="horz" wrap="none" lIns="0" tIns="0" rIns="0" bIns="0" rtlCol="0" anchor="t" anchorCtr="0">
            <a:noAutofit/>
          </a:bodyPr>
          <a:lstStyle>
            <a:lvl1pPr algn="r">
              <a:defRPr sz="900">
                <a:solidFill>
                  <a:schemeClr val="tx1"/>
                </a:solidFill>
              </a:defRPr>
            </a:lvl1pPr>
          </a:lstStyle>
          <a:p>
            <a:r>
              <a:rPr lang="de-DE" smtClean="0"/>
              <a:t>Name des Kapitels (optional)</a:t>
            </a:r>
            <a:endParaRPr lang="de-DE" dirty="0"/>
          </a:p>
        </p:txBody>
      </p:sp>
      <p:sp>
        <p:nvSpPr>
          <p:cNvPr id="5" name="Fußzeilenplatzhalter 4">
            <a:extLst>
              <a:ext uri="{FF2B5EF4-FFF2-40B4-BE49-F238E27FC236}">
                <a16:creationId xmlns:a16="http://schemas.microsoft.com/office/drawing/2014/main" xmlns="" id="{625A9539-B132-412C-9661-DED3B820CED5}"/>
              </a:ext>
            </a:extLst>
          </p:cNvPr>
          <p:cNvSpPr>
            <a:spLocks noGrp="1"/>
          </p:cNvSpPr>
          <p:nvPr>
            <p:ph type="ftr" sz="quarter" idx="3"/>
          </p:nvPr>
        </p:nvSpPr>
        <p:spPr>
          <a:xfrm>
            <a:off x="300038" y="6471135"/>
            <a:ext cx="10308468" cy="204998"/>
          </a:xfrm>
          <a:prstGeom prst="rect">
            <a:avLst/>
          </a:prstGeom>
        </p:spPr>
        <p:txBody>
          <a:bodyPr vert="horz" lIns="0" tIns="0" rIns="0" bIns="0" rtlCol="0" anchor="t" anchorCtr="0">
            <a:noAutofit/>
          </a:bodyPr>
          <a:lstStyle>
            <a:lvl1pPr algn="l">
              <a:defRPr sz="900">
                <a:solidFill>
                  <a:schemeClr val="tx1"/>
                </a:solidFill>
              </a:defRPr>
            </a:lvl1pPr>
          </a:lstStyle>
          <a:p>
            <a:r>
              <a:rPr lang="de-DE" smtClean="0"/>
              <a:t>Dr. Susan Holtfreter - Textkompetenz für alle</a:t>
            </a:r>
            <a:endParaRPr lang="de-DE" dirty="0"/>
          </a:p>
        </p:txBody>
      </p:sp>
      <p:sp>
        <p:nvSpPr>
          <p:cNvPr id="6" name="Foliennummernplatzhalter 5">
            <a:extLst>
              <a:ext uri="{FF2B5EF4-FFF2-40B4-BE49-F238E27FC236}">
                <a16:creationId xmlns:a16="http://schemas.microsoft.com/office/drawing/2014/main" xmlns="" id="{9C13D3EB-E170-4754-9007-33BFBA56E6AD}"/>
              </a:ext>
            </a:extLst>
          </p:cNvPr>
          <p:cNvSpPr>
            <a:spLocks noGrp="1"/>
          </p:cNvSpPr>
          <p:nvPr>
            <p:ph type="sldNum" sz="quarter" idx="4"/>
          </p:nvPr>
        </p:nvSpPr>
        <p:spPr>
          <a:xfrm>
            <a:off x="11532604" y="6471135"/>
            <a:ext cx="359358" cy="204998"/>
          </a:xfrm>
          <a:prstGeom prst="rect">
            <a:avLst/>
          </a:prstGeom>
        </p:spPr>
        <p:txBody>
          <a:bodyPr vert="horz" wrap="none" lIns="0" tIns="0" rIns="0" bIns="0" rtlCol="0" anchor="t" anchorCtr="0">
            <a:noAutofit/>
          </a:bodyPr>
          <a:lstStyle>
            <a:lvl1pPr algn="r">
              <a:defRPr sz="900">
                <a:solidFill>
                  <a:schemeClr val="tx1"/>
                </a:solidFill>
              </a:defRPr>
            </a:lvl1pPr>
          </a:lstStyle>
          <a:p>
            <a:fld id="{968FC3C1-8B2E-4CF4-97FE-57A4E19AC873}" type="slidenum">
              <a:rPr lang="de-DE" smtClean="0"/>
              <a:pPr/>
              <a:t>‹Nr.›</a:t>
            </a:fld>
            <a:endParaRPr lang="de-DE" dirty="0"/>
          </a:p>
        </p:txBody>
      </p:sp>
      <p:pic>
        <p:nvPicPr>
          <p:cNvPr id="10" name="Grafik 9">
            <a:extLst>
              <a:ext uri="{FF2B5EF4-FFF2-40B4-BE49-F238E27FC236}">
                <a16:creationId xmlns:a16="http://schemas.microsoft.com/office/drawing/2014/main" xmlns="" id="{D1E2579D-6D86-478F-A14A-E7114ADEE606}"/>
              </a:ext>
            </a:extLst>
          </p:cNvPr>
          <p:cNvPicPr>
            <a:picLocks noChangeAspect="1"/>
          </p:cNvPicPr>
          <p:nvPr userDrawn="1"/>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xmlns="" r:embed="rId17"/>
              </a:ext>
            </a:extLst>
          </a:blip>
          <a:stretch>
            <a:fillRect/>
          </a:stretch>
        </p:blipFill>
        <p:spPr>
          <a:xfrm>
            <a:off x="258590" y="126208"/>
            <a:ext cx="1867867" cy="1077186"/>
          </a:xfrm>
          <a:prstGeom prst="rect">
            <a:avLst/>
          </a:prstGeom>
        </p:spPr>
      </p:pic>
    </p:spTree>
    <p:extLst>
      <p:ext uri="{BB962C8B-B14F-4D97-AF65-F5344CB8AC3E}">
        <p14:creationId xmlns:p14="http://schemas.microsoft.com/office/powerpoint/2010/main" val="641702453"/>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50" r:id="rId3"/>
    <p:sldLayoutId id="2147483656" r:id="rId4"/>
    <p:sldLayoutId id="2147483657" r:id="rId5"/>
    <p:sldLayoutId id="2147483658" r:id="rId6"/>
    <p:sldLayoutId id="2147483659" r:id="rId7"/>
    <p:sldLayoutId id="2147483664" r:id="rId8"/>
    <p:sldLayoutId id="2147483660" r:id="rId9"/>
    <p:sldLayoutId id="2147483661" r:id="rId10"/>
    <p:sldLayoutId id="2147483662" r:id="rId11"/>
    <p:sldLayoutId id="2147483654" r:id="rId12"/>
    <p:sldLayoutId id="2147483655" r:id="rId13"/>
    <p:sldLayoutId id="2147483665" r:id="rId14"/>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176213" indent="-176213" algn="l" defTabSz="914400" rtl="0" eaLnBrk="1" latinLnBrk="0" hangingPunct="1">
        <a:lnSpc>
          <a:spcPct val="120000"/>
        </a:lnSpc>
        <a:spcBef>
          <a:spcPts val="0"/>
        </a:spcBef>
        <a:buFont typeface="Arial" panose="020B0604020202020204" pitchFamily="34" charset="0"/>
        <a:buChar char="•"/>
        <a:defRPr sz="1500" kern="1200">
          <a:solidFill>
            <a:schemeClr val="tx1"/>
          </a:solidFill>
          <a:latin typeface="+mn-lt"/>
          <a:ea typeface="+mn-ea"/>
          <a:cs typeface="+mn-cs"/>
        </a:defRPr>
      </a:lvl1pPr>
      <a:lvl2pPr marL="358775" indent="-182563" algn="l" defTabSz="914400" rtl="0" eaLnBrk="1" latinLnBrk="0" hangingPunct="1">
        <a:lnSpc>
          <a:spcPct val="120000"/>
        </a:lnSpc>
        <a:spcBef>
          <a:spcPts val="0"/>
        </a:spcBef>
        <a:buFont typeface="Arial" panose="020B0604020202020204" pitchFamily="34" charset="0"/>
        <a:buChar char="•"/>
        <a:defRPr sz="1500" kern="1200">
          <a:solidFill>
            <a:schemeClr val="tx1"/>
          </a:solidFill>
          <a:latin typeface="+mn-lt"/>
          <a:ea typeface="+mn-ea"/>
          <a:cs typeface="+mn-cs"/>
        </a:defRPr>
      </a:lvl2pPr>
      <a:lvl3pPr marL="534988" indent="-176213" algn="l" defTabSz="914400" rtl="0" eaLnBrk="1" latinLnBrk="0" hangingPunct="1">
        <a:lnSpc>
          <a:spcPct val="120000"/>
        </a:lnSpc>
        <a:spcBef>
          <a:spcPts val="0"/>
        </a:spcBef>
        <a:buFont typeface="Arial" panose="020B0604020202020204" pitchFamily="34" charset="0"/>
        <a:buChar char="•"/>
        <a:defRPr sz="1500" kern="1200">
          <a:solidFill>
            <a:schemeClr val="tx1"/>
          </a:solidFill>
          <a:latin typeface="+mn-lt"/>
          <a:ea typeface="+mn-ea"/>
          <a:cs typeface="+mn-cs"/>
        </a:defRPr>
      </a:lvl3pPr>
      <a:lvl4pPr marL="717550" indent="-182563" algn="l" defTabSz="914400" rtl="0" eaLnBrk="1" latinLnBrk="0" hangingPunct="1">
        <a:lnSpc>
          <a:spcPct val="120000"/>
        </a:lnSpc>
        <a:spcBef>
          <a:spcPts val="0"/>
        </a:spcBef>
        <a:buFont typeface="Arial" panose="020B0604020202020204" pitchFamily="34" charset="0"/>
        <a:buChar char="•"/>
        <a:defRPr sz="1500" kern="1200">
          <a:solidFill>
            <a:schemeClr val="tx1"/>
          </a:solidFill>
          <a:latin typeface="+mn-lt"/>
          <a:ea typeface="+mn-ea"/>
          <a:cs typeface="+mn-cs"/>
        </a:defRPr>
      </a:lvl4pPr>
      <a:lvl5pPr marL="893763" indent="-176213" algn="l" defTabSz="914400" rtl="0" eaLnBrk="1" latinLnBrk="0" hangingPunct="1">
        <a:lnSpc>
          <a:spcPct val="120000"/>
        </a:lnSpc>
        <a:spcBef>
          <a:spcPts val="0"/>
        </a:spcBef>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799" userDrawn="1">
          <p15:clr>
            <a:srgbClr val="F26B43"/>
          </p15:clr>
        </p15:guide>
        <p15:guide id="2" pos="189" userDrawn="1">
          <p15:clr>
            <a:srgbClr val="F26B43"/>
          </p15:clr>
        </p15:guide>
        <p15:guide id="3" pos="7491" userDrawn="1">
          <p15:clr>
            <a:srgbClr val="F26B43"/>
          </p15:clr>
        </p15:guide>
        <p15:guide id="4" orient="horz" pos="3929" userDrawn="1">
          <p15:clr>
            <a:srgbClr val="F26B43"/>
          </p15:clr>
        </p15:guide>
        <p15:guide id="5" orient="horz" pos="141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vroniplag.wikia.org/de/wiki/Csc/Fragment_131_03"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hyperlink" Target="https://www.welt.de/kultur/literarischewelt/article13849280/Ist-die-Mona-Lisa-im-Louvre-nur-eine-Kopie.html"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hyperlink" Target="http://lccn.loc.gov/50041709"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hyperlink" Target="https://vroniplag.wikia.org/de/wiki/Vpr/007"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hyperlink" Target="https://vroniplag.wikia.org/de/wiki/VroniPlag_Wiki:Statistik" TargetMode="Externa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vroniplag.wikia.org/de/wiki/Csc/Fragment_131_03" TargetMode="External"/><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vroniplag.wikia.org/de/wiki/Xg/032"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hyperlink" Target="https://www.uni-bielefeld.de/soz/studium/pdf/Plagiate-Voraussetzungen-und-Sanktionen-14052012-(2).pdf" TargetMode="Externa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hyperlink" Target="https://www.uni-bielefeld.de/soz/studium/pdf/Plagiate-Voraussetzungen-und-Sanktionen-14052012-(2).pdf"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www.uni-bielefeld.de/soz/studium/pdf/Plagiate-Voraussetzungen-und-Sanktionen-14052012-(2).pdf"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www.uni-bielefeld.de/fstudien/Eigenstandigkeitserklarung.pdf"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hyperlink" Target="https://www.uni-bielefeld.de/themen/peerlearning/studierende/#comp:00005cbd2013:0000000055:138b" TargetMode="Externa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hyperlink" Target="https://www.bmartin.cc/pubs/09-4apcei/4apcei-Fishman.pdf" TargetMode="Externa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s://www.uni-bielefeld.de/soz/studium/pdf/Plagiate-Voraussetzungen-und-Sanktionen-14052012-(2).pdf" TargetMode="External"/><Relationship Id="rId2" Type="http://schemas.openxmlformats.org/officeDocument/2006/relationships/hyperlink" Target="https://www.uni-bielefeld.de/forschung/gute-wiss-praxis/120112-Papier-GWP.pdf" TargetMode="External"/><Relationship Id="rId1" Type="http://schemas.openxmlformats.org/officeDocument/2006/relationships/slideLayout" Target="../slideLayouts/slideLayout4.xml"/><Relationship Id="rId5" Type="http://schemas.openxmlformats.org/officeDocument/2006/relationships/hyperlink" Target="http://www.textundtext.de/wp-content/uploads/Zum_erfolgreichen_Plagiat....pdf" TargetMode="External"/><Relationship Id="rId4" Type="http://schemas.openxmlformats.org/officeDocument/2006/relationships/hyperlink" Target="https://www.uni-bielefeld.de/philosophie/handwerk/material/handreichung_zitieren-und-paraphrasieren.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27A3449F-B031-430C-9BBA-D2F16C9138BA}"/>
              </a:ext>
            </a:extLst>
          </p:cNvPr>
          <p:cNvSpPr>
            <a:spLocks noGrp="1"/>
          </p:cNvSpPr>
          <p:nvPr>
            <p:ph type="ctrTitle"/>
          </p:nvPr>
        </p:nvSpPr>
        <p:spPr>
          <a:xfrm>
            <a:off x="300037" y="1772816"/>
            <a:ext cx="5976000" cy="3656515"/>
          </a:xfrm>
        </p:spPr>
        <p:txBody>
          <a:bodyPr/>
          <a:lstStyle/>
          <a:p>
            <a:r>
              <a:rPr lang="de-DE" dirty="0" smtClean="0"/>
              <a:t>Plagiate - vermeiden</a:t>
            </a:r>
            <a:endParaRPr lang="de-DE" dirty="0"/>
          </a:p>
        </p:txBody>
      </p:sp>
      <p:sp>
        <p:nvSpPr>
          <p:cNvPr id="3" name="Untertitel 2">
            <a:extLst>
              <a:ext uri="{FF2B5EF4-FFF2-40B4-BE49-F238E27FC236}">
                <a16:creationId xmlns:a16="http://schemas.microsoft.com/office/drawing/2014/main" xmlns="" id="{CC3CE45C-DC2B-49D2-A5FD-6DE89E61580B}"/>
              </a:ext>
            </a:extLst>
          </p:cNvPr>
          <p:cNvSpPr>
            <a:spLocks noGrp="1"/>
          </p:cNvSpPr>
          <p:nvPr>
            <p:ph type="subTitle" idx="1"/>
          </p:nvPr>
        </p:nvSpPr>
        <p:spPr>
          <a:xfrm>
            <a:off x="300037" y="5208436"/>
            <a:ext cx="5975351" cy="1396536"/>
          </a:xfrm>
        </p:spPr>
        <p:txBody>
          <a:bodyPr/>
          <a:lstStyle/>
          <a:p>
            <a:r>
              <a:rPr lang="de-DE" dirty="0" smtClean="0"/>
              <a:t>Zur Verfügung gestellt von:  </a:t>
            </a:r>
            <a:endParaRPr lang="de-DE" dirty="0"/>
          </a:p>
          <a:p>
            <a:r>
              <a:rPr lang="de-DE" dirty="0" smtClean="0"/>
              <a:t>Dr. Susan Holtfreter</a:t>
            </a:r>
            <a:endParaRPr lang="de-DE" dirty="0"/>
          </a:p>
          <a:p>
            <a:r>
              <a:rPr lang="de-DE" dirty="0" smtClean="0"/>
              <a:t>PunktUm / richtig einsteigen</a:t>
            </a:r>
            <a:endParaRPr lang="de-DE" dirty="0"/>
          </a:p>
        </p:txBody>
      </p:sp>
      <p:pic>
        <p:nvPicPr>
          <p:cNvPr id="5" name="Grafik 4"/>
          <p:cNvPicPr>
            <a:picLocks noChangeAspect="1"/>
          </p:cNvPicPr>
          <p:nvPr/>
        </p:nvPicPr>
        <p:blipFill rotWithShape="1">
          <a:blip r:embed="rId2">
            <a:duotone>
              <a:prstClr val="black"/>
              <a:schemeClr val="accent1">
                <a:tint val="45000"/>
                <a:satMod val="400000"/>
              </a:schemeClr>
            </a:duotone>
          </a:blip>
          <a:srcRect l="18668" t="25090" r="36911" b="41435"/>
          <a:stretch/>
        </p:blipFill>
        <p:spPr>
          <a:xfrm>
            <a:off x="5206820" y="3012325"/>
            <a:ext cx="6120680" cy="2894379"/>
          </a:xfrm>
          <a:prstGeom prst="rect">
            <a:avLst/>
          </a:prstGeom>
          <a:effectLst>
            <a:softEdge rad="31750"/>
          </a:effectLst>
        </p:spPr>
      </p:pic>
      <p:sp>
        <p:nvSpPr>
          <p:cNvPr id="6" name="Textfeld 5"/>
          <p:cNvSpPr txBox="1"/>
          <p:nvPr/>
        </p:nvSpPr>
        <p:spPr>
          <a:xfrm>
            <a:off x="5231904" y="5917573"/>
            <a:ext cx="5904656" cy="253916"/>
          </a:xfrm>
          <a:prstGeom prst="rect">
            <a:avLst/>
          </a:prstGeom>
          <a:noFill/>
        </p:spPr>
        <p:txBody>
          <a:bodyPr wrap="square" rtlCol="0">
            <a:spAutoFit/>
          </a:bodyPr>
          <a:lstStyle/>
          <a:p>
            <a:r>
              <a:rPr lang="de-DE" sz="1050" dirty="0">
                <a:hlinkClick r:id="rId3"/>
              </a:rPr>
              <a:t>https://vroniplag.wikia.org/de/wiki/Csc/Fragment_131_03</a:t>
            </a:r>
            <a:endParaRPr lang="de-DE" sz="1050" dirty="0"/>
          </a:p>
        </p:txBody>
      </p:sp>
    </p:spTree>
    <p:extLst>
      <p:ext uri="{BB962C8B-B14F-4D97-AF65-F5344CB8AC3E}">
        <p14:creationId xmlns:p14="http://schemas.microsoft.com/office/powerpoint/2010/main" val="29116392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3DF54287-FAE4-46BF-898C-11403B8F606A}"/>
              </a:ext>
            </a:extLst>
          </p:cNvPr>
          <p:cNvSpPr>
            <a:spLocks noGrp="1"/>
          </p:cNvSpPr>
          <p:nvPr>
            <p:ph type="title"/>
          </p:nvPr>
        </p:nvSpPr>
        <p:spPr/>
        <p:txBody>
          <a:bodyPr/>
          <a:lstStyle/>
          <a:p>
            <a:r>
              <a:rPr lang="de-DE" dirty="0" smtClean="0"/>
              <a:t>Inhalt</a:t>
            </a:r>
            <a:endParaRPr lang="de-DE" dirty="0"/>
          </a:p>
        </p:txBody>
      </p:sp>
      <p:sp>
        <p:nvSpPr>
          <p:cNvPr id="6" name="Foliennummernplatzhalter 5">
            <a:extLst>
              <a:ext uri="{FF2B5EF4-FFF2-40B4-BE49-F238E27FC236}">
                <a16:creationId xmlns:a16="http://schemas.microsoft.com/office/drawing/2014/main" xmlns="" id="{9AD46286-72BA-4438-9B4B-BA4F8F396403}"/>
              </a:ext>
            </a:extLst>
          </p:cNvPr>
          <p:cNvSpPr>
            <a:spLocks noGrp="1"/>
          </p:cNvSpPr>
          <p:nvPr>
            <p:ph type="sldNum" sz="quarter" idx="12"/>
          </p:nvPr>
        </p:nvSpPr>
        <p:spPr/>
        <p:txBody>
          <a:bodyPr/>
          <a:lstStyle/>
          <a:p>
            <a:fld id="{968FC3C1-8B2E-4CF4-97FE-57A4E19AC873}" type="slidenum">
              <a:rPr lang="de-DE" smtClean="0"/>
              <a:t>2</a:t>
            </a:fld>
            <a:endParaRPr lang="de-DE"/>
          </a:p>
        </p:txBody>
      </p:sp>
      <p:sp>
        <p:nvSpPr>
          <p:cNvPr id="3" name="Textplatzhalter 2">
            <a:extLst>
              <a:ext uri="{FF2B5EF4-FFF2-40B4-BE49-F238E27FC236}">
                <a16:creationId xmlns:a16="http://schemas.microsoft.com/office/drawing/2014/main" xmlns="" id="{5A1B566B-FF5A-44F1-BAB1-D5780C63CAC8}"/>
              </a:ext>
            </a:extLst>
          </p:cNvPr>
          <p:cNvSpPr>
            <a:spLocks noGrp="1"/>
          </p:cNvSpPr>
          <p:nvPr>
            <p:ph type="body" sz="quarter" idx="13"/>
          </p:nvPr>
        </p:nvSpPr>
        <p:spPr/>
        <p:txBody>
          <a:bodyPr/>
          <a:lstStyle/>
          <a:p>
            <a:pPr marL="342900" indent="-342900">
              <a:buFont typeface="+mj-lt"/>
              <a:buAutoNum type="arabicPeriod"/>
            </a:pPr>
            <a:r>
              <a:rPr lang="de-DE" dirty="0" smtClean="0"/>
              <a:t>Was ist ein Plagiat?</a:t>
            </a:r>
          </a:p>
          <a:p>
            <a:pPr marL="342900" indent="-342900">
              <a:buFont typeface="+mj-lt"/>
              <a:buAutoNum type="arabicPeriod"/>
            </a:pPr>
            <a:r>
              <a:rPr lang="de-DE" dirty="0" smtClean="0"/>
              <a:t>Zwei Definitionen im Vergleich</a:t>
            </a:r>
          </a:p>
          <a:p>
            <a:pPr marL="342900" indent="-342900">
              <a:buFont typeface="+mj-lt"/>
              <a:buAutoNum type="arabicPeriod"/>
            </a:pPr>
            <a:r>
              <a:rPr lang="de-DE" dirty="0" smtClean="0"/>
              <a:t>Wissenschaften auf den Schultern von Riesen</a:t>
            </a:r>
          </a:p>
          <a:p>
            <a:pPr marL="342900" indent="-342900">
              <a:buFont typeface="+mj-lt"/>
              <a:buAutoNum type="arabicPeriod"/>
            </a:pPr>
            <a:r>
              <a:rPr lang="de-DE" dirty="0" smtClean="0"/>
              <a:t>Geistiges Eigentum – eine angloamerikanische Prägung?</a:t>
            </a:r>
          </a:p>
          <a:p>
            <a:pPr marL="342900" indent="-342900">
              <a:buFont typeface="+mj-lt"/>
              <a:buAutoNum type="arabicPeriod"/>
            </a:pPr>
            <a:r>
              <a:rPr lang="de-DE" dirty="0" smtClean="0"/>
              <a:t>Diskussion</a:t>
            </a:r>
          </a:p>
          <a:p>
            <a:pPr marL="342900" indent="-342900">
              <a:buFont typeface="+mj-lt"/>
              <a:buAutoNum type="arabicPeriod"/>
            </a:pPr>
            <a:r>
              <a:rPr lang="de-DE" dirty="0" smtClean="0"/>
              <a:t>Viele Formen von Textplagiaten 1-2</a:t>
            </a:r>
          </a:p>
          <a:p>
            <a:pPr marL="342900" indent="-342900">
              <a:buFont typeface="+mj-lt"/>
              <a:buAutoNum type="arabicPeriod"/>
            </a:pPr>
            <a:r>
              <a:rPr lang="de-DE" dirty="0" smtClean="0"/>
              <a:t>Und was ist mit Grafik-Plagiaten?</a:t>
            </a:r>
          </a:p>
          <a:p>
            <a:pPr marL="342900" indent="-342900">
              <a:buFont typeface="+mj-lt"/>
              <a:buAutoNum type="arabicPeriod"/>
            </a:pPr>
            <a:r>
              <a:rPr lang="de-DE" dirty="0" smtClean="0"/>
              <a:t>Einige Beispiele aus </a:t>
            </a:r>
            <a:r>
              <a:rPr lang="de-DE" i="1" dirty="0" err="1" smtClean="0"/>
              <a:t>Vroniplag</a:t>
            </a:r>
            <a:endParaRPr lang="de-DE" i="1" dirty="0" smtClean="0"/>
          </a:p>
          <a:p>
            <a:pPr marL="342900" indent="-342900">
              <a:buFont typeface="+mj-lt"/>
              <a:buAutoNum type="arabicPeriod"/>
            </a:pPr>
            <a:r>
              <a:rPr lang="de-DE" dirty="0" smtClean="0"/>
              <a:t>Was sind die Folgen des Plagiierens?</a:t>
            </a:r>
          </a:p>
          <a:p>
            <a:pPr marL="342900" indent="-342900">
              <a:buFont typeface="+mj-lt"/>
              <a:buAutoNum type="arabicPeriod"/>
            </a:pPr>
            <a:r>
              <a:rPr lang="de-DE" dirty="0" smtClean="0"/>
              <a:t>Wie können Plagiate vermieden werden?</a:t>
            </a:r>
            <a:endParaRPr lang="de-DE" dirty="0"/>
          </a:p>
          <a:p>
            <a:pPr marL="0" indent="0">
              <a:buNone/>
            </a:pPr>
            <a:endParaRPr lang="de-DE" dirty="0"/>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4072" y="1412776"/>
            <a:ext cx="4514850" cy="4410075"/>
          </a:xfrm>
          <a:prstGeom prst="rect">
            <a:avLst/>
          </a:prstGeom>
        </p:spPr>
      </p:pic>
      <p:pic>
        <p:nvPicPr>
          <p:cNvPr id="9" name="Grafik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60129" y="1579277"/>
            <a:ext cx="4082735" cy="4077072"/>
          </a:xfrm>
          <a:prstGeom prst="rect">
            <a:avLst/>
          </a:prstGeom>
        </p:spPr>
      </p:pic>
      <p:sp>
        <p:nvSpPr>
          <p:cNvPr id="10" name="Textfeld 9"/>
          <p:cNvSpPr txBox="1"/>
          <p:nvPr/>
        </p:nvSpPr>
        <p:spPr>
          <a:xfrm>
            <a:off x="6744072" y="5949280"/>
            <a:ext cx="4680520" cy="830997"/>
          </a:xfrm>
          <a:prstGeom prst="rect">
            <a:avLst/>
          </a:prstGeom>
          <a:noFill/>
        </p:spPr>
        <p:txBody>
          <a:bodyPr wrap="square" rtlCol="0">
            <a:spAutoFit/>
          </a:bodyPr>
          <a:lstStyle/>
          <a:p>
            <a:pPr algn="l"/>
            <a:r>
              <a:rPr lang="de-DE" sz="1100" dirty="0" smtClean="0"/>
              <a:t>Quelle: </a:t>
            </a:r>
            <a:r>
              <a:rPr lang="de-DE" sz="1100" dirty="0" err="1" smtClean="0"/>
              <a:t>picture-alliance</a:t>
            </a:r>
            <a:r>
              <a:rPr lang="de-DE" sz="1100" dirty="0" smtClean="0"/>
              <a:t>/dpa/ANSA/EPA-</a:t>
            </a:r>
          </a:p>
          <a:p>
            <a:r>
              <a:rPr lang="de-DE" sz="1100" dirty="0">
                <a:hlinkClick r:id="rId5"/>
              </a:rPr>
              <a:t>https://</a:t>
            </a:r>
            <a:r>
              <a:rPr lang="de-DE" sz="1100" dirty="0" smtClean="0">
                <a:hlinkClick r:id="rId5"/>
              </a:rPr>
              <a:t>www.welt.de/kultur/literarischewelt/article13849280/Ist-die-Mona-Lisa-im-Louvre-nur-eine-Kopie.html</a:t>
            </a:r>
            <a:endParaRPr lang="de-DE" sz="1100" dirty="0" smtClean="0"/>
          </a:p>
          <a:p>
            <a:endParaRPr lang="de-DE" sz="1500" dirty="0" smtClean="0"/>
          </a:p>
        </p:txBody>
      </p:sp>
    </p:spTree>
    <p:extLst>
      <p:ext uri="{BB962C8B-B14F-4D97-AF65-F5344CB8AC3E}">
        <p14:creationId xmlns:p14="http://schemas.microsoft.com/office/powerpoint/2010/main" val="4715812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m 8"/>
          <p:cNvGraphicFramePr/>
          <p:nvPr>
            <p:extLst>
              <p:ext uri="{D42A27DB-BD31-4B8C-83A1-F6EECF244321}">
                <p14:modId xmlns:p14="http://schemas.microsoft.com/office/powerpoint/2010/main" val="3220721104"/>
              </p:ext>
            </p:extLst>
          </p:nvPr>
        </p:nvGraphicFramePr>
        <p:xfrm>
          <a:off x="7464152" y="1827025"/>
          <a:ext cx="5369763" cy="37255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el 1">
            <a:extLst>
              <a:ext uri="{FF2B5EF4-FFF2-40B4-BE49-F238E27FC236}">
                <a16:creationId xmlns:a16="http://schemas.microsoft.com/office/drawing/2014/main" xmlns="" id="{3DF54287-FAE4-46BF-898C-11403B8F606A}"/>
              </a:ext>
            </a:extLst>
          </p:cNvPr>
          <p:cNvSpPr>
            <a:spLocks noGrp="1"/>
          </p:cNvSpPr>
          <p:nvPr>
            <p:ph type="title"/>
          </p:nvPr>
        </p:nvSpPr>
        <p:spPr>
          <a:xfrm>
            <a:off x="300038" y="1124744"/>
            <a:ext cx="11591924" cy="688899"/>
          </a:xfrm>
        </p:spPr>
        <p:txBody>
          <a:bodyPr/>
          <a:lstStyle/>
          <a:p>
            <a:r>
              <a:rPr lang="de-DE" dirty="0" smtClean="0"/>
              <a:t>Was ist ein Plagiat?</a:t>
            </a:r>
            <a:endParaRPr lang="de-DE" dirty="0"/>
          </a:p>
        </p:txBody>
      </p:sp>
      <p:sp>
        <p:nvSpPr>
          <p:cNvPr id="6" name="Foliennummernplatzhalter 5">
            <a:extLst>
              <a:ext uri="{FF2B5EF4-FFF2-40B4-BE49-F238E27FC236}">
                <a16:creationId xmlns:a16="http://schemas.microsoft.com/office/drawing/2014/main" xmlns="" id="{9AD46286-72BA-4438-9B4B-BA4F8F396403}"/>
              </a:ext>
            </a:extLst>
          </p:cNvPr>
          <p:cNvSpPr>
            <a:spLocks noGrp="1"/>
          </p:cNvSpPr>
          <p:nvPr>
            <p:ph type="sldNum" sz="quarter" idx="12"/>
          </p:nvPr>
        </p:nvSpPr>
        <p:spPr/>
        <p:txBody>
          <a:bodyPr/>
          <a:lstStyle/>
          <a:p>
            <a:fld id="{968FC3C1-8B2E-4CF4-97FE-57A4E19AC873}" type="slidenum">
              <a:rPr lang="de-DE" smtClean="0"/>
              <a:t>3</a:t>
            </a:fld>
            <a:endParaRPr lang="de-DE"/>
          </a:p>
        </p:txBody>
      </p:sp>
      <p:sp>
        <p:nvSpPr>
          <p:cNvPr id="3" name="Textplatzhalter 2">
            <a:extLst>
              <a:ext uri="{FF2B5EF4-FFF2-40B4-BE49-F238E27FC236}">
                <a16:creationId xmlns:a16="http://schemas.microsoft.com/office/drawing/2014/main" xmlns="" id="{5A1B566B-FF5A-44F1-BAB1-D5780C63CAC8}"/>
              </a:ext>
            </a:extLst>
          </p:cNvPr>
          <p:cNvSpPr>
            <a:spLocks noGrp="1"/>
          </p:cNvSpPr>
          <p:nvPr>
            <p:ph type="body" sz="quarter" idx="13"/>
          </p:nvPr>
        </p:nvSpPr>
        <p:spPr>
          <a:xfrm>
            <a:off x="300037" y="1988840"/>
            <a:ext cx="7956203" cy="4320480"/>
          </a:xfrm>
        </p:spPr>
        <p:txBody>
          <a:bodyPr/>
          <a:lstStyle/>
          <a:p>
            <a:pPr marL="0" indent="0">
              <a:spcAft>
                <a:spcPts val="600"/>
              </a:spcAft>
              <a:buNone/>
            </a:pPr>
            <a:r>
              <a:rPr lang="de-DE" sz="1800" b="1" dirty="0" smtClean="0"/>
              <a:t>Als Plagiat gilt die Aneignung fremden geistigen Eigentums ohne angemessene Kennzeichnung dessen Ursprungs</a:t>
            </a:r>
          </a:p>
          <a:p>
            <a:pPr lvl="2">
              <a:spcAft>
                <a:spcPts val="600"/>
              </a:spcAft>
            </a:pPr>
            <a:r>
              <a:rPr lang="de-DE" sz="1600" dirty="0" smtClean="0"/>
              <a:t>Dem unterliegt die Annahme, dass Ideen, Gedanken und Erkenntnisse eigenständige Leistungen sind, </a:t>
            </a:r>
            <a:r>
              <a:rPr lang="de-DE" sz="1600" dirty="0" smtClean="0">
                <a:solidFill>
                  <a:srgbClr val="DCAA41"/>
                </a:solidFill>
              </a:rPr>
              <a:t>die auf Urheber zurückgeführt werden können.</a:t>
            </a:r>
          </a:p>
          <a:p>
            <a:pPr lvl="2">
              <a:spcAft>
                <a:spcPts val="600"/>
              </a:spcAft>
            </a:pPr>
            <a:r>
              <a:rPr lang="de-DE" sz="1600" dirty="0" smtClean="0"/>
              <a:t>Ein Plagiat liegt vor, wenn aus </a:t>
            </a:r>
            <a:r>
              <a:rPr lang="de-DE" sz="1600" dirty="0"/>
              <a:t>anderen </a:t>
            </a:r>
            <a:r>
              <a:rPr lang="de-DE" sz="1600" dirty="0" smtClean="0"/>
              <a:t>Texten Inhalte ohne richtige Kennzeichnung übernommen werden. </a:t>
            </a:r>
            <a:r>
              <a:rPr lang="de-DE" sz="1600" dirty="0"/>
              <a:t>Dabei muss die Übernahme nicht wörtlich erfolgen, auch sinngemäße </a:t>
            </a:r>
            <a:r>
              <a:rPr lang="de-DE" sz="1600" dirty="0" smtClean="0"/>
              <a:t>Wiedergaben </a:t>
            </a:r>
            <a:r>
              <a:rPr lang="de-DE" sz="1600" dirty="0"/>
              <a:t>oder Übersetzungen gelten als Plagiate, wenn sie nicht </a:t>
            </a:r>
            <a:r>
              <a:rPr lang="de-DE" sz="1600" dirty="0" smtClean="0"/>
              <a:t>der Konvention entsprechend </a:t>
            </a:r>
            <a:r>
              <a:rPr lang="de-DE" sz="1600" dirty="0"/>
              <a:t>gekennzeichnet sind.</a:t>
            </a:r>
          </a:p>
          <a:p>
            <a:pPr lvl="2">
              <a:spcAft>
                <a:spcPts val="600"/>
              </a:spcAft>
            </a:pPr>
            <a:r>
              <a:rPr lang="de-DE" sz="1600" dirty="0" smtClean="0"/>
              <a:t>Plagiate verstoßen gegen den Anspruch auf </a:t>
            </a:r>
            <a:r>
              <a:rPr lang="de-DE" sz="1600" i="1" dirty="0" smtClean="0">
                <a:solidFill>
                  <a:srgbClr val="92B168"/>
                </a:solidFill>
              </a:rPr>
              <a:t>Transparenz</a:t>
            </a:r>
            <a:r>
              <a:rPr lang="de-DE" sz="1600" i="1" dirty="0" smtClean="0"/>
              <a:t> </a:t>
            </a:r>
            <a:r>
              <a:rPr lang="de-DE" sz="1600" dirty="0" smtClean="0"/>
              <a:t>und </a:t>
            </a:r>
            <a:r>
              <a:rPr lang="de-DE" sz="1600" i="1" dirty="0" smtClean="0">
                <a:solidFill>
                  <a:srgbClr val="92B168"/>
                </a:solidFill>
              </a:rPr>
              <a:t>Nachprüfbarkeit</a:t>
            </a:r>
            <a:r>
              <a:rPr lang="de-DE" sz="1600" dirty="0" smtClean="0">
                <a:solidFill>
                  <a:srgbClr val="92B168"/>
                </a:solidFill>
              </a:rPr>
              <a:t> </a:t>
            </a:r>
            <a:r>
              <a:rPr lang="de-DE" sz="1600" dirty="0" smtClean="0"/>
              <a:t>wissenschaftlicher Erkenntnisse. Denn beim Plagiieren wird die Urheberschaft von anderen Autorinnen oder Autoren (bewusst) verschleiert. </a:t>
            </a:r>
          </a:p>
          <a:p>
            <a:pPr lvl="2">
              <a:spcAft>
                <a:spcPts val="600"/>
              </a:spcAft>
            </a:pPr>
            <a:r>
              <a:rPr lang="de-DE" sz="1600" dirty="0" smtClean="0"/>
              <a:t>Das Auszeichnen fremder Gedanken als eigene gilt außerdem als </a:t>
            </a:r>
            <a:r>
              <a:rPr lang="de-DE" sz="1600" dirty="0" smtClean="0">
                <a:solidFill>
                  <a:srgbClr val="145F7D"/>
                </a:solidFill>
              </a:rPr>
              <a:t>Täuschung in Prüfungsleistungen</a:t>
            </a:r>
            <a:r>
              <a:rPr lang="de-DE" sz="1600" dirty="0" smtClean="0"/>
              <a:t>.</a:t>
            </a:r>
          </a:p>
          <a:p>
            <a:pPr marL="0" indent="0">
              <a:buNone/>
            </a:pPr>
            <a:endParaRPr lang="de-DE" dirty="0"/>
          </a:p>
        </p:txBody>
      </p:sp>
    </p:spTree>
    <p:extLst>
      <p:ext uri="{BB962C8B-B14F-4D97-AF65-F5344CB8AC3E}">
        <p14:creationId xmlns:p14="http://schemas.microsoft.com/office/powerpoint/2010/main" val="262543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Zwei Definitionen im Vergleich</a:t>
            </a:r>
            <a:endParaRPr lang="de-DE" dirty="0"/>
          </a:p>
        </p:txBody>
      </p:sp>
      <p:sp>
        <p:nvSpPr>
          <p:cNvPr id="4" name="Foliennummernplatzhalter 3"/>
          <p:cNvSpPr>
            <a:spLocks noGrp="1"/>
          </p:cNvSpPr>
          <p:nvPr>
            <p:ph type="sldNum" sz="quarter" idx="12"/>
          </p:nvPr>
        </p:nvSpPr>
        <p:spPr/>
        <p:txBody>
          <a:bodyPr/>
          <a:lstStyle/>
          <a:p>
            <a:fld id="{968FC3C1-8B2E-4CF4-97FE-57A4E19AC873}" type="slidenum">
              <a:rPr lang="de-DE" smtClean="0"/>
              <a:t>4</a:t>
            </a:fld>
            <a:endParaRPr lang="de-DE"/>
          </a:p>
        </p:txBody>
      </p:sp>
      <p:sp>
        <p:nvSpPr>
          <p:cNvPr id="6" name="Textplatzhalter 5"/>
          <p:cNvSpPr txBox="1">
            <a:spLocks noGrp="1"/>
          </p:cNvSpPr>
          <p:nvPr>
            <p:ph type="body" sz="quarter" idx="13"/>
          </p:nvPr>
        </p:nvSpPr>
        <p:spPr>
          <a:xfrm>
            <a:off x="335360" y="2996952"/>
            <a:ext cx="4715843" cy="3090077"/>
          </a:xfrm>
          <a:prstGeom prst="rect">
            <a:avLst/>
          </a:prstGeom>
          <a:noFill/>
          <a:ln>
            <a:solidFill>
              <a:srgbClr val="F08C50"/>
            </a:solidFill>
          </a:ln>
        </p:spPr>
        <p:txBody>
          <a:bodyPr wrap="square" rtlCol="0">
            <a:spAutoFit/>
          </a:bodyPr>
          <a:lstStyle/>
          <a:p>
            <a:pPr marL="358775" lvl="2" indent="0">
              <a:spcAft>
                <a:spcPts val="1200"/>
              </a:spcAft>
              <a:buNone/>
            </a:pPr>
            <a:r>
              <a:rPr lang="de-DE" sz="1600" b="1" dirty="0"/>
              <a:t>Paul Englisch (1933) definierte Plagiat so…</a:t>
            </a:r>
          </a:p>
          <a:p>
            <a:pPr marL="358775" lvl="2" indent="0">
              <a:buNone/>
            </a:pPr>
            <a:r>
              <a:rPr lang="de-DE" sz="1600" i="1" dirty="0" smtClean="0"/>
              <a:t>Plagiat </a:t>
            </a:r>
            <a:r>
              <a:rPr lang="de-DE" sz="1600" i="1" dirty="0"/>
              <a:t>ist also die aus freier Entschließung eines Autors oder Künstlers betätigte Entnahme eines nicht unbeträchtlichen Gedankeninhalts eines anderen für sein Werk in der Absicht, solche Zwangsanleihe nach ihrer Herkunft durch entsprechende Umgestaltung zu verwischen und den Anschein eigenen Schaffens damit beim Leser oder Beschauer zu erwecken</a:t>
            </a:r>
            <a:r>
              <a:rPr lang="de-DE" sz="1600" i="1" dirty="0" smtClean="0"/>
              <a:t>.</a:t>
            </a:r>
            <a:endParaRPr lang="de-DE" sz="1600" i="1" dirty="0"/>
          </a:p>
          <a:p>
            <a:pPr algn="l"/>
            <a:endParaRPr lang="de-DE" sz="1500" dirty="0" err="1" smtClean="0"/>
          </a:p>
        </p:txBody>
      </p:sp>
      <p:sp>
        <p:nvSpPr>
          <p:cNvPr id="7" name="Textfeld 6"/>
          <p:cNvSpPr txBox="1"/>
          <p:nvPr/>
        </p:nvSpPr>
        <p:spPr>
          <a:xfrm>
            <a:off x="5375920" y="2969364"/>
            <a:ext cx="6156684" cy="3123932"/>
          </a:xfrm>
          <a:prstGeom prst="rect">
            <a:avLst/>
          </a:prstGeom>
          <a:noFill/>
          <a:ln>
            <a:solidFill>
              <a:srgbClr val="92B168"/>
            </a:solidFill>
          </a:ln>
        </p:spPr>
        <p:txBody>
          <a:bodyPr wrap="square" rtlCol="0">
            <a:spAutoFit/>
          </a:bodyPr>
          <a:lstStyle/>
          <a:p>
            <a:pPr marL="358775" lvl="2" indent="0">
              <a:spcAft>
                <a:spcPts val="600"/>
              </a:spcAft>
              <a:buNone/>
            </a:pPr>
            <a:r>
              <a:rPr lang="de-DE" sz="1600" b="1" dirty="0"/>
              <a:t>Laut </a:t>
            </a:r>
            <a:r>
              <a:rPr lang="de-DE" sz="1600" b="1" dirty="0" err="1"/>
              <a:t>Teddi</a:t>
            </a:r>
            <a:r>
              <a:rPr lang="de-DE" sz="1600" b="1" dirty="0"/>
              <a:t> Fishman (2009) liegt Plagiieren vor, wenn jemand</a:t>
            </a:r>
          </a:p>
          <a:p>
            <a:pPr marL="285750" indent="-285750">
              <a:buFont typeface="Arial" panose="020B0604020202020204" pitchFamily="34" charset="0"/>
              <a:buChar char="•"/>
            </a:pPr>
            <a:r>
              <a:rPr lang="de-DE" sz="1600" i="1" dirty="0"/>
              <a:t>Wörter, Ideen oder Arbeitsergebnisse verwendet, </a:t>
            </a:r>
            <a:endParaRPr lang="de-DE" sz="1600" dirty="0"/>
          </a:p>
          <a:p>
            <a:pPr marL="285750" indent="-285750">
              <a:buFont typeface="Arial" panose="020B0604020202020204" pitchFamily="34" charset="0"/>
              <a:buChar char="•"/>
            </a:pPr>
            <a:r>
              <a:rPr lang="de-DE" sz="1600" i="1" dirty="0"/>
              <a:t>die einer identifizierbaren Person oder Quelle zugeordnet werden können, </a:t>
            </a:r>
            <a:endParaRPr lang="de-DE" sz="1600" dirty="0"/>
          </a:p>
          <a:p>
            <a:pPr marL="285750" indent="-285750">
              <a:buFont typeface="Arial" panose="020B0604020202020204" pitchFamily="34" charset="0"/>
              <a:buChar char="•"/>
            </a:pPr>
            <a:r>
              <a:rPr lang="de-DE" sz="1600" i="1" dirty="0"/>
              <a:t>ohne die Übernahme sowie die Quelle in geeigneter Form auszuweisen, </a:t>
            </a:r>
            <a:endParaRPr lang="de-DE" sz="1600" dirty="0"/>
          </a:p>
          <a:p>
            <a:pPr marL="285750" indent="-285750">
              <a:buFont typeface="Arial" panose="020B0604020202020204" pitchFamily="34" charset="0"/>
              <a:buChar char="•"/>
            </a:pPr>
            <a:r>
              <a:rPr lang="de-DE" sz="1600" i="1" dirty="0"/>
              <a:t>in einem Zusammenhang, in dem zu erwarten ist, dass eine originäre Autorschaft vorliegt, </a:t>
            </a:r>
            <a:endParaRPr lang="de-DE" sz="1600" dirty="0"/>
          </a:p>
          <a:p>
            <a:pPr marL="285750" indent="-285750">
              <a:buFont typeface="Arial" panose="020B0604020202020204" pitchFamily="34" charset="0"/>
              <a:buChar char="•"/>
            </a:pPr>
            <a:r>
              <a:rPr lang="de-DE" sz="1600" i="1" dirty="0"/>
              <a:t>um einen Nutzen, eine Note oder einen sonstigen Vorteil zu erlangen, der nicht notwendigerweise ein </a:t>
            </a:r>
            <a:r>
              <a:rPr lang="de-DE" sz="1600" i="1" dirty="0" smtClean="0"/>
              <a:t>geldwerter </a:t>
            </a:r>
            <a:r>
              <a:rPr lang="de-DE" sz="1600" i="1" dirty="0"/>
              <a:t>sein </a:t>
            </a:r>
            <a:r>
              <a:rPr lang="de-DE" sz="1600" i="1" dirty="0" smtClean="0"/>
              <a:t>muss.</a:t>
            </a:r>
            <a:endParaRPr lang="de-DE" sz="1500" dirty="0"/>
          </a:p>
        </p:txBody>
      </p:sp>
      <p:sp>
        <p:nvSpPr>
          <p:cNvPr id="8" name="Textfeld 7"/>
          <p:cNvSpPr txBox="1"/>
          <p:nvPr/>
        </p:nvSpPr>
        <p:spPr>
          <a:xfrm>
            <a:off x="335360" y="2181344"/>
            <a:ext cx="11305256" cy="815608"/>
          </a:xfrm>
          <a:prstGeom prst="rect">
            <a:avLst/>
          </a:prstGeom>
          <a:noFill/>
        </p:spPr>
        <p:txBody>
          <a:bodyPr wrap="square" rtlCol="0">
            <a:spAutoFit/>
          </a:bodyPr>
          <a:lstStyle/>
          <a:p>
            <a:pPr marL="285750" indent="-285750">
              <a:buFont typeface="Arial" panose="020B0604020202020204" pitchFamily="34" charset="0"/>
              <a:buChar char="•"/>
            </a:pPr>
            <a:r>
              <a:rPr lang="de-DE" sz="1600" dirty="0"/>
              <a:t>Eine allgemein anerkannte Definition von „Plagiat“ gibt es nicht. </a:t>
            </a:r>
            <a:endParaRPr lang="de-DE" sz="1600" dirty="0" smtClean="0"/>
          </a:p>
          <a:p>
            <a:pPr marL="285750" indent="-285750">
              <a:buFont typeface="Arial" panose="020B0604020202020204" pitchFamily="34" charset="0"/>
              <a:buChar char="•"/>
            </a:pPr>
            <a:r>
              <a:rPr lang="de-DE" sz="1600" dirty="0" smtClean="0"/>
              <a:t>Worin bestehen Unterschiede in den beiden Definitionen?</a:t>
            </a:r>
            <a:endParaRPr lang="de-DE" sz="1600" dirty="0"/>
          </a:p>
          <a:p>
            <a:pPr algn="l"/>
            <a:endParaRPr lang="de-DE" sz="1500" dirty="0" err="1" smtClean="0"/>
          </a:p>
        </p:txBody>
      </p:sp>
    </p:spTree>
    <p:extLst>
      <p:ext uri="{BB962C8B-B14F-4D97-AF65-F5344CB8AC3E}">
        <p14:creationId xmlns:p14="http://schemas.microsoft.com/office/powerpoint/2010/main" val="31036148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800" dirty="0" smtClean="0"/>
              <a:t>Geistiges Eigentum – eine angloamerikanische Perspektive?</a:t>
            </a:r>
            <a:endParaRPr lang="de-DE" sz="2800" dirty="0"/>
          </a:p>
        </p:txBody>
      </p:sp>
      <p:sp>
        <p:nvSpPr>
          <p:cNvPr id="4" name="Foliennummernplatzhalter 3"/>
          <p:cNvSpPr>
            <a:spLocks noGrp="1"/>
          </p:cNvSpPr>
          <p:nvPr>
            <p:ph type="sldNum" sz="quarter" idx="12"/>
          </p:nvPr>
        </p:nvSpPr>
        <p:spPr/>
        <p:txBody>
          <a:bodyPr/>
          <a:lstStyle/>
          <a:p>
            <a:fld id="{968FC3C1-8B2E-4CF4-97FE-57A4E19AC873}" type="slidenum">
              <a:rPr lang="de-DE" smtClean="0"/>
              <a:t>5</a:t>
            </a:fld>
            <a:endParaRPr lang="de-DE"/>
          </a:p>
        </p:txBody>
      </p:sp>
      <p:sp>
        <p:nvSpPr>
          <p:cNvPr id="5" name="Textplatzhalter 4"/>
          <p:cNvSpPr>
            <a:spLocks noGrp="1"/>
          </p:cNvSpPr>
          <p:nvPr>
            <p:ph type="body" sz="quarter" idx="13"/>
          </p:nvPr>
        </p:nvSpPr>
        <p:spPr>
          <a:xfrm>
            <a:off x="300037" y="2241550"/>
            <a:ext cx="8172227" cy="3995738"/>
          </a:xfrm>
        </p:spPr>
        <p:txBody>
          <a:bodyPr/>
          <a:lstStyle/>
          <a:p>
            <a:pPr marL="0" indent="0">
              <a:buNone/>
            </a:pPr>
            <a:r>
              <a:rPr lang="de-DE" dirty="0" smtClean="0"/>
              <a:t>Mit wachsender internationaler Vernetzung der Wissenschaften weitet sich das Thema „Plagiat“ zu einer internationalen Debatte aus. In den </a:t>
            </a:r>
            <a:r>
              <a:rPr lang="de-DE" dirty="0"/>
              <a:t>verschiedenen Nationen </a:t>
            </a:r>
            <a:r>
              <a:rPr lang="de-DE" dirty="0" smtClean="0"/>
              <a:t>wird dem (geistigen) Eigentum allerdings unterschiedliches Gewicht beigemessen.</a:t>
            </a:r>
            <a:endParaRPr lang="de-DE" dirty="0"/>
          </a:p>
          <a:p>
            <a:pPr marL="0" indent="0">
              <a:buNone/>
            </a:pPr>
            <a:endParaRPr lang="de-DE" dirty="0" smtClean="0"/>
          </a:p>
          <a:p>
            <a:r>
              <a:rPr lang="de-DE" dirty="0" smtClean="0"/>
              <a:t>In der angloamerikanischen Diskussion zum Plagiat steht geistiges Gut als Eigentum/Besitz stärker im Fokus.</a:t>
            </a:r>
          </a:p>
          <a:p>
            <a:r>
              <a:rPr lang="de-DE" dirty="0" smtClean="0"/>
              <a:t>Da der Staat weniger Geld in die Forschung investiert, sind wiss. Erkenntnisse und Ideen tendenziell an wirtschaftlichen Geldwert gebunden, der eingeworben werden muss. </a:t>
            </a:r>
          </a:p>
          <a:p>
            <a:r>
              <a:rPr lang="de-DE" dirty="0" smtClean="0"/>
              <a:t>In diesem Zusammenhang müssen Erkenntnisse einem Eigentümer zugeordnet werden können.</a:t>
            </a:r>
          </a:p>
          <a:p>
            <a:r>
              <a:rPr lang="de-DE" dirty="0" smtClean="0"/>
              <a:t>Eigentum ist dementsprechend stark geschützt – </a:t>
            </a:r>
            <a:r>
              <a:rPr lang="de-DE" dirty="0"/>
              <a:t>U</a:t>
            </a:r>
            <a:r>
              <a:rPr lang="de-DE" dirty="0" smtClean="0"/>
              <a:t>rheberrecht.</a:t>
            </a:r>
          </a:p>
          <a:p>
            <a:r>
              <a:rPr lang="de-DE" dirty="0" smtClean="0"/>
              <a:t>Die angloamerikanische Tradition hat einen großen Einfluss auf das deutsche </a:t>
            </a:r>
            <a:r>
              <a:rPr lang="de-DE" dirty="0" err="1" smtClean="0"/>
              <a:t>Plagiatverständnis</a:t>
            </a:r>
            <a:r>
              <a:rPr lang="de-DE" dirty="0" smtClean="0"/>
              <a:t>.</a:t>
            </a:r>
          </a:p>
          <a:p>
            <a:endParaRPr lang="de-DE" dirty="0"/>
          </a:p>
          <a:p>
            <a:pPr marL="0" indent="0">
              <a:buNone/>
            </a:pPr>
            <a:endParaRPr lang="de-DE" dirty="0"/>
          </a:p>
        </p:txBody>
      </p:sp>
      <p:pic>
        <p:nvPicPr>
          <p:cNvPr id="6" name="Grafi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7805" y="3861048"/>
            <a:ext cx="2041401" cy="2041401"/>
          </a:xfrm>
          <a:prstGeom prst="rect">
            <a:avLst/>
          </a:prstGeom>
        </p:spPr>
      </p:pic>
      <p:sp>
        <p:nvSpPr>
          <p:cNvPr id="7" name="Textfeld 6"/>
          <p:cNvSpPr txBox="1"/>
          <p:nvPr/>
        </p:nvSpPr>
        <p:spPr>
          <a:xfrm>
            <a:off x="9480376" y="3308239"/>
            <a:ext cx="2581461" cy="323165"/>
          </a:xfrm>
          <a:prstGeom prst="rect">
            <a:avLst/>
          </a:prstGeom>
          <a:noFill/>
        </p:spPr>
        <p:txBody>
          <a:bodyPr wrap="square" rtlCol="0">
            <a:spAutoFit/>
          </a:bodyPr>
          <a:lstStyle/>
          <a:p>
            <a:pPr algn="l"/>
            <a:r>
              <a:rPr lang="de-DE" sz="1500" dirty="0" smtClean="0">
                <a:solidFill>
                  <a:srgbClr val="AF4B50"/>
                </a:solidFill>
              </a:rPr>
              <a:t>Kopie oder Anspielung?</a:t>
            </a:r>
          </a:p>
        </p:txBody>
      </p:sp>
    </p:spTree>
    <p:extLst>
      <p:ext uri="{BB962C8B-B14F-4D97-AF65-F5344CB8AC3E}">
        <p14:creationId xmlns:p14="http://schemas.microsoft.com/office/powerpoint/2010/main" val="21188470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0038" y="1324895"/>
            <a:ext cx="5219898" cy="1150178"/>
          </a:xfrm>
        </p:spPr>
        <p:txBody>
          <a:bodyPr/>
          <a:lstStyle/>
          <a:p>
            <a:r>
              <a:rPr lang="de-DE" sz="3200" dirty="0" smtClean="0"/>
              <a:t>Wem ist die Erkenntnis zu verdanken?</a:t>
            </a:r>
            <a:endParaRPr lang="de-DE" sz="3200" dirty="0"/>
          </a:p>
        </p:txBody>
      </p:sp>
      <p:sp>
        <p:nvSpPr>
          <p:cNvPr id="4" name="Foliennummernplatzhalter 3"/>
          <p:cNvSpPr>
            <a:spLocks noGrp="1"/>
          </p:cNvSpPr>
          <p:nvPr>
            <p:ph type="sldNum" sz="quarter" idx="12"/>
          </p:nvPr>
        </p:nvSpPr>
        <p:spPr/>
        <p:txBody>
          <a:bodyPr/>
          <a:lstStyle/>
          <a:p>
            <a:fld id="{968FC3C1-8B2E-4CF4-97FE-57A4E19AC873}" type="slidenum">
              <a:rPr lang="de-DE" smtClean="0"/>
              <a:t>6</a:t>
            </a:fld>
            <a:endParaRPr lang="de-DE"/>
          </a:p>
        </p:txBody>
      </p:sp>
      <p:sp>
        <p:nvSpPr>
          <p:cNvPr id="5" name="Textplatzhalter 4"/>
          <p:cNvSpPr>
            <a:spLocks noGrp="1"/>
          </p:cNvSpPr>
          <p:nvPr>
            <p:ph type="body" sz="quarter" idx="13"/>
          </p:nvPr>
        </p:nvSpPr>
        <p:spPr>
          <a:xfrm>
            <a:off x="300037" y="2708920"/>
            <a:ext cx="5219899" cy="3528368"/>
          </a:xfrm>
        </p:spPr>
        <p:txBody>
          <a:bodyPr/>
          <a:lstStyle/>
          <a:p>
            <a:pPr marL="0" indent="0">
              <a:buNone/>
            </a:pPr>
            <a:r>
              <a:rPr lang="de-DE" sz="1800" b="1" dirty="0" smtClean="0"/>
              <a:t>Das </a:t>
            </a:r>
            <a:r>
              <a:rPr lang="de-DE" sz="1800" b="1" dirty="0"/>
              <a:t>G</a:t>
            </a:r>
            <a:r>
              <a:rPr lang="de-DE" sz="1800" b="1" dirty="0" smtClean="0"/>
              <a:t>leichnis vom Zwerg, der auf der Schulter eines Riesen sitzt</a:t>
            </a:r>
          </a:p>
          <a:p>
            <a:pPr marL="0" indent="0">
              <a:buNone/>
            </a:pPr>
            <a:r>
              <a:rPr lang="de-DE" sz="1800" dirty="0" smtClean="0"/>
              <a:t>Auf der Schulter vom Riesen sitzend kann der Zwerg weiter sehen als der Riese und auch als er es selbst ohne Riese könnte:</a:t>
            </a:r>
          </a:p>
          <a:p>
            <a:r>
              <a:rPr lang="de-DE" sz="1800" dirty="0" smtClean="0"/>
              <a:t>Was ist Fortschritt im Sinne dieses </a:t>
            </a:r>
            <a:r>
              <a:rPr lang="de-DE" sz="1800" dirty="0"/>
              <a:t>G</a:t>
            </a:r>
            <a:r>
              <a:rPr lang="de-DE" sz="1800" dirty="0" smtClean="0"/>
              <a:t>leichnisses?</a:t>
            </a:r>
          </a:p>
          <a:p>
            <a:r>
              <a:rPr lang="de-DE" sz="1800" dirty="0" smtClean="0"/>
              <a:t>Wer ist Urheber von neuen Erkenntnissen?</a:t>
            </a:r>
          </a:p>
          <a:p>
            <a:r>
              <a:rPr lang="de-DE" sz="1800" dirty="0" smtClean="0"/>
              <a:t>Sind neue Erkenntnisse ohne vorangegangene Erkenntnisse, d.h. ohne einen Riesen, möglich?</a:t>
            </a:r>
          </a:p>
        </p:txBody>
      </p:sp>
      <p:pic>
        <p:nvPicPr>
          <p:cNvPr id="6" name="Grafik 5"/>
          <p:cNvPicPr>
            <a:picLocks noChangeAspect="1"/>
          </p:cNvPicPr>
          <p:nvPr/>
        </p:nvPicPr>
        <p:blipFill rotWithShape="1">
          <a:blip r:embed="rId3" cstate="print">
            <a:extLst>
              <a:ext uri="{28A0092B-C50C-407E-A947-70E740481C1C}">
                <a14:useLocalDpi xmlns:a14="http://schemas.microsoft.com/office/drawing/2010/main" val="0"/>
              </a:ext>
            </a:extLst>
          </a:blip>
          <a:srcRect l="3355" t="2300" r="1464" b="2295"/>
          <a:stretch/>
        </p:blipFill>
        <p:spPr>
          <a:xfrm>
            <a:off x="6528048" y="195322"/>
            <a:ext cx="4896544" cy="6252510"/>
          </a:xfrm>
          <a:prstGeom prst="rect">
            <a:avLst/>
          </a:prstGeom>
        </p:spPr>
      </p:pic>
      <p:sp>
        <p:nvSpPr>
          <p:cNvPr id="7" name="Textfeld 6"/>
          <p:cNvSpPr txBox="1"/>
          <p:nvPr/>
        </p:nvSpPr>
        <p:spPr>
          <a:xfrm>
            <a:off x="6456040" y="6435134"/>
            <a:ext cx="4968552" cy="430887"/>
          </a:xfrm>
          <a:prstGeom prst="rect">
            <a:avLst/>
          </a:prstGeom>
          <a:noFill/>
        </p:spPr>
        <p:txBody>
          <a:bodyPr wrap="square" rtlCol="0">
            <a:spAutoFit/>
          </a:bodyPr>
          <a:lstStyle/>
          <a:p>
            <a:r>
              <a:rPr lang="de-DE" sz="1100" dirty="0" err="1" smtClean="0">
                <a:hlinkClick r:id="rId4"/>
              </a:rPr>
              <a:t>Makrokosmusschema</a:t>
            </a:r>
            <a:r>
              <a:rPr lang="de-DE" sz="1100" dirty="0" smtClean="0">
                <a:hlinkClick r:id="rId4"/>
              </a:rPr>
              <a:t> aus der Tafelsammlung </a:t>
            </a:r>
            <a:r>
              <a:rPr lang="de-DE" sz="1100" dirty="0" err="1" smtClean="0">
                <a:hlinkClick r:id="rId4"/>
              </a:rPr>
              <a:t>ms.</a:t>
            </a:r>
            <a:r>
              <a:rPr lang="de-DE" sz="1100" dirty="0" smtClean="0">
                <a:hlinkClick r:id="rId4"/>
              </a:rPr>
              <a:t> no4, Library </a:t>
            </a:r>
            <a:r>
              <a:rPr lang="de-DE" sz="1100" dirty="0" err="1" smtClean="0">
                <a:hlinkClick r:id="rId4"/>
              </a:rPr>
              <a:t>of</a:t>
            </a:r>
            <a:r>
              <a:rPr lang="de-DE" sz="1100" dirty="0" smtClean="0">
                <a:hlinkClick r:id="rId4"/>
              </a:rPr>
              <a:t> </a:t>
            </a:r>
            <a:r>
              <a:rPr lang="de-DE" sz="1100" dirty="0" err="1" smtClean="0">
                <a:hlinkClick r:id="rId4"/>
              </a:rPr>
              <a:t>Congress</a:t>
            </a:r>
            <a:r>
              <a:rPr lang="de-DE" sz="1100" dirty="0" smtClean="0">
                <a:hlinkClick r:id="rId4"/>
              </a:rPr>
              <a:t> Rosenwald Collection 4, </a:t>
            </a:r>
            <a:r>
              <a:rPr lang="de-DE" sz="1100" dirty="0" err="1" smtClean="0">
                <a:hlinkClick r:id="rId4"/>
              </a:rPr>
              <a:t>Bl</a:t>
            </a:r>
            <a:r>
              <a:rPr lang="de-DE" sz="1100" dirty="0" smtClean="0">
                <a:hlinkClick r:id="rId4"/>
              </a:rPr>
              <a:t> 5r  http</a:t>
            </a:r>
            <a:r>
              <a:rPr lang="de-DE" sz="1100" dirty="0">
                <a:hlinkClick r:id="rId4"/>
              </a:rPr>
              <a:t>://lccn.loc.gov/50041709</a:t>
            </a:r>
            <a:endParaRPr lang="de-DE" sz="1100" dirty="0" smtClean="0"/>
          </a:p>
        </p:txBody>
      </p:sp>
    </p:spTree>
    <p:extLst>
      <p:ext uri="{BB962C8B-B14F-4D97-AF65-F5344CB8AC3E}">
        <p14:creationId xmlns:p14="http://schemas.microsoft.com/office/powerpoint/2010/main" val="11355052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0090" y="1062528"/>
            <a:ext cx="11591924" cy="688899"/>
          </a:xfrm>
        </p:spPr>
        <p:txBody>
          <a:bodyPr/>
          <a:lstStyle/>
          <a:p>
            <a:r>
              <a:rPr lang="de-DE" dirty="0" smtClean="0"/>
              <a:t>Diskussion</a:t>
            </a:r>
            <a:endParaRPr lang="de-DE" dirty="0"/>
          </a:p>
        </p:txBody>
      </p:sp>
      <p:sp>
        <p:nvSpPr>
          <p:cNvPr id="4" name="Foliennummernplatzhalter 3"/>
          <p:cNvSpPr>
            <a:spLocks noGrp="1"/>
          </p:cNvSpPr>
          <p:nvPr>
            <p:ph type="sldNum" sz="quarter" idx="12"/>
          </p:nvPr>
        </p:nvSpPr>
        <p:spPr/>
        <p:txBody>
          <a:bodyPr/>
          <a:lstStyle/>
          <a:p>
            <a:fld id="{968FC3C1-8B2E-4CF4-97FE-57A4E19AC873}" type="slidenum">
              <a:rPr lang="de-DE" smtClean="0"/>
              <a:t>7</a:t>
            </a:fld>
            <a:endParaRPr lang="de-DE"/>
          </a:p>
        </p:txBody>
      </p:sp>
      <p:sp>
        <p:nvSpPr>
          <p:cNvPr id="5" name="Textplatzhalter 4"/>
          <p:cNvSpPr>
            <a:spLocks noGrp="1"/>
          </p:cNvSpPr>
          <p:nvPr>
            <p:ph type="body" sz="quarter" idx="13"/>
          </p:nvPr>
        </p:nvSpPr>
        <p:spPr>
          <a:xfrm>
            <a:off x="290237" y="1844823"/>
            <a:ext cx="11242367" cy="1073017"/>
          </a:xfrm>
        </p:spPr>
        <p:txBody>
          <a:bodyPr/>
          <a:lstStyle/>
          <a:p>
            <a:r>
              <a:rPr lang="de-DE" sz="1600" dirty="0" smtClean="0"/>
              <a:t>Wo liegt die Grenze zwischen allgemein anerkanntem Wissen, das nicht zitiert werden muss, und Wissen, das zitiert werden muss? </a:t>
            </a:r>
          </a:p>
          <a:p>
            <a:r>
              <a:rPr lang="de-DE" sz="1600" dirty="0" smtClean="0"/>
              <a:t>Anhänger des Allmende (Gemeingut) gehen davon aus, dass das Entwickeln von </a:t>
            </a:r>
            <a:r>
              <a:rPr lang="de-DE" sz="1600" dirty="0"/>
              <a:t>I</a:t>
            </a:r>
            <a:r>
              <a:rPr lang="de-DE" sz="1600" dirty="0" smtClean="0"/>
              <a:t>deen und Erkenntnissen generell eine kollektive Leistung ist: Erkenntnisse basieren auf Erkenntnissen Anderer usw. und sollten demnach auch allen gehören.</a:t>
            </a:r>
          </a:p>
          <a:p>
            <a:endParaRPr lang="de-DE" dirty="0" smtClean="0"/>
          </a:p>
          <a:p>
            <a:endParaRPr lang="de-DE" dirty="0" smtClean="0"/>
          </a:p>
          <a:p>
            <a:pPr marL="0" indent="0">
              <a:buNone/>
            </a:pPr>
            <a:endParaRPr lang="de-DE" dirty="0"/>
          </a:p>
          <a:p>
            <a:pPr marL="358775" lvl="2" indent="0">
              <a:buNone/>
            </a:pPr>
            <a:endParaRPr lang="de-DE" i="1" dirty="0"/>
          </a:p>
          <a:p>
            <a:pPr marL="0" indent="0">
              <a:buNone/>
            </a:pPr>
            <a:endParaRPr lang="de-DE" i="1" dirty="0" smtClean="0"/>
          </a:p>
          <a:p>
            <a:pPr marL="0" indent="0">
              <a:buNone/>
            </a:pPr>
            <a:endParaRPr lang="de-DE" i="1" dirty="0"/>
          </a:p>
          <a:p>
            <a:pPr marL="0" indent="0">
              <a:buNone/>
            </a:pPr>
            <a:endParaRPr lang="de-DE" i="1" dirty="0" smtClean="0"/>
          </a:p>
          <a:p>
            <a:pPr marL="0" indent="0">
              <a:buNone/>
            </a:pPr>
            <a:endParaRPr lang="de-DE" dirty="0"/>
          </a:p>
          <a:p>
            <a:pPr marL="0" indent="0">
              <a:buNone/>
            </a:pPr>
            <a:endParaRPr lang="de-DE" dirty="0"/>
          </a:p>
        </p:txBody>
      </p:sp>
      <p:sp>
        <p:nvSpPr>
          <p:cNvPr id="12" name="Textfeld 11"/>
          <p:cNvSpPr txBox="1"/>
          <p:nvPr/>
        </p:nvSpPr>
        <p:spPr>
          <a:xfrm>
            <a:off x="3258265" y="3301763"/>
            <a:ext cx="5040560" cy="584775"/>
          </a:xfrm>
          <a:prstGeom prst="rect">
            <a:avLst/>
          </a:prstGeom>
          <a:noFill/>
        </p:spPr>
        <p:txBody>
          <a:bodyPr wrap="square" rtlCol="0">
            <a:spAutoFit/>
          </a:bodyPr>
          <a:lstStyle/>
          <a:p>
            <a:pPr algn="ctr"/>
            <a:r>
              <a:rPr lang="de-DE" sz="1600" b="1" dirty="0">
                <a:solidFill>
                  <a:srgbClr val="AF4B50"/>
                </a:solidFill>
              </a:rPr>
              <a:t>Das Thema </a:t>
            </a:r>
            <a:r>
              <a:rPr lang="de-DE" sz="1600" b="1" dirty="0" smtClean="0">
                <a:solidFill>
                  <a:srgbClr val="AF4B50"/>
                </a:solidFill>
              </a:rPr>
              <a:t>„Plagiieren“ berührt verschiedene Motive:</a:t>
            </a:r>
            <a:endParaRPr lang="de-DE" sz="1600" b="1" dirty="0">
              <a:solidFill>
                <a:srgbClr val="AF4B50"/>
              </a:solidFill>
            </a:endParaRPr>
          </a:p>
        </p:txBody>
      </p:sp>
      <p:sp>
        <p:nvSpPr>
          <p:cNvPr id="7" name="Ellipse 6"/>
          <p:cNvSpPr/>
          <p:nvPr/>
        </p:nvSpPr>
        <p:spPr>
          <a:xfrm>
            <a:off x="574868" y="3279305"/>
            <a:ext cx="1793939" cy="1637966"/>
          </a:xfrm>
          <a:prstGeom prst="ellipse">
            <a:avLst/>
          </a:prstGeom>
          <a:solidFill>
            <a:srgbClr val="F08C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500" dirty="0" smtClean="0"/>
              <a:t>Schutz des  geistigen Eigentums</a:t>
            </a:r>
            <a:endParaRPr lang="de-DE" sz="1500" dirty="0"/>
          </a:p>
        </p:txBody>
      </p:sp>
      <p:sp>
        <p:nvSpPr>
          <p:cNvPr id="15" name="Ellipse 14"/>
          <p:cNvSpPr/>
          <p:nvPr/>
        </p:nvSpPr>
        <p:spPr>
          <a:xfrm>
            <a:off x="4099910" y="4437893"/>
            <a:ext cx="2321939" cy="2192644"/>
          </a:xfrm>
          <a:prstGeom prst="ellipse">
            <a:avLst/>
          </a:prstGeom>
          <a:solidFill>
            <a:srgbClr val="F08C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500" dirty="0" smtClean="0"/>
              <a:t>Täuschung –  Prüfungen müssen eigene Leistungen abbilden. </a:t>
            </a:r>
            <a:endParaRPr lang="de-DE" sz="1500" dirty="0"/>
          </a:p>
        </p:txBody>
      </p:sp>
      <p:sp>
        <p:nvSpPr>
          <p:cNvPr id="16" name="Ellipse 15"/>
          <p:cNvSpPr/>
          <p:nvPr/>
        </p:nvSpPr>
        <p:spPr>
          <a:xfrm>
            <a:off x="7563985" y="3772732"/>
            <a:ext cx="2657696" cy="2472390"/>
          </a:xfrm>
          <a:prstGeom prst="ellipse">
            <a:avLst/>
          </a:prstGeom>
          <a:solidFill>
            <a:srgbClr val="F08C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500" dirty="0" smtClean="0"/>
              <a:t>Wissenschaftliche Erkenntnisse müssen </a:t>
            </a:r>
            <a:r>
              <a:rPr lang="de-DE" sz="1500" dirty="0"/>
              <a:t>transparent und nachvollziehbar sein.</a:t>
            </a:r>
          </a:p>
        </p:txBody>
      </p:sp>
      <p:sp>
        <p:nvSpPr>
          <p:cNvPr id="17" name="Ellipse 16"/>
          <p:cNvSpPr/>
          <p:nvPr/>
        </p:nvSpPr>
        <p:spPr>
          <a:xfrm>
            <a:off x="1603341" y="4223938"/>
            <a:ext cx="1972379" cy="1725342"/>
          </a:xfrm>
          <a:prstGeom prst="ellipse">
            <a:avLst/>
          </a:prstGeom>
          <a:solidFill>
            <a:srgbClr val="558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500" dirty="0" smtClean="0"/>
              <a:t>Eigentum? Neues </a:t>
            </a:r>
            <a:r>
              <a:rPr lang="de-DE" sz="1500" dirty="0"/>
              <a:t>Wissen </a:t>
            </a:r>
            <a:r>
              <a:rPr lang="de-DE" sz="1500" dirty="0" smtClean="0"/>
              <a:t>ist </a:t>
            </a:r>
            <a:r>
              <a:rPr lang="de-DE" sz="1500" dirty="0"/>
              <a:t>eine kollektive </a:t>
            </a:r>
            <a:r>
              <a:rPr lang="de-DE" sz="1500" dirty="0" smtClean="0"/>
              <a:t>Leistung</a:t>
            </a:r>
            <a:r>
              <a:rPr lang="de-DE" sz="1500" dirty="0"/>
              <a:t>.</a:t>
            </a:r>
          </a:p>
        </p:txBody>
      </p:sp>
      <p:sp>
        <p:nvSpPr>
          <p:cNvPr id="14" name="Ellipse 13"/>
          <p:cNvSpPr/>
          <p:nvPr/>
        </p:nvSpPr>
        <p:spPr>
          <a:xfrm>
            <a:off x="9627632" y="4804257"/>
            <a:ext cx="2056514" cy="1950989"/>
          </a:xfrm>
          <a:prstGeom prst="ellipse">
            <a:avLst/>
          </a:prstGeom>
          <a:solidFill>
            <a:srgbClr val="558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500" dirty="0"/>
              <a:t>Muss ich auch noch den Erfinder des Rads angeben?</a:t>
            </a:r>
          </a:p>
        </p:txBody>
      </p:sp>
    </p:spTree>
    <p:extLst>
      <p:ext uri="{BB962C8B-B14F-4D97-AF65-F5344CB8AC3E}">
        <p14:creationId xmlns:p14="http://schemas.microsoft.com/office/powerpoint/2010/main" val="28194656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3DF54287-FAE4-46BF-898C-11403B8F606A}"/>
              </a:ext>
            </a:extLst>
          </p:cNvPr>
          <p:cNvSpPr>
            <a:spLocks noGrp="1"/>
          </p:cNvSpPr>
          <p:nvPr>
            <p:ph type="title"/>
          </p:nvPr>
        </p:nvSpPr>
        <p:spPr>
          <a:xfrm>
            <a:off x="300038" y="1144193"/>
            <a:ext cx="11591924" cy="916655"/>
          </a:xfrm>
        </p:spPr>
        <p:txBody>
          <a:bodyPr/>
          <a:lstStyle/>
          <a:p>
            <a:r>
              <a:rPr lang="de-DE" sz="3200" dirty="0" smtClean="0"/>
              <a:t>Formen von Text-Plagiaten 1</a:t>
            </a:r>
            <a:endParaRPr lang="de-DE" dirty="0"/>
          </a:p>
        </p:txBody>
      </p:sp>
      <p:sp>
        <p:nvSpPr>
          <p:cNvPr id="6" name="Foliennummernplatzhalter 5">
            <a:extLst>
              <a:ext uri="{FF2B5EF4-FFF2-40B4-BE49-F238E27FC236}">
                <a16:creationId xmlns:a16="http://schemas.microsoft.com/office/drawing/2014/main" xmlns="" id="{9AD46286-72BA-4438-9B4B-BA4F8F396403}"/>
              </a:ext>
            </a:extLst>
          </p:cNvPr>
          <p:cNvSpPr>
            <a:spLocks noGrp="1"/>
          </p:cNvSpPr>
          <p:nvPr>
            <p:ph type="sldNum" sz="quarter" idx="12"/>
          </p:nvPr>
        </p:nvSpPr>
        <p:spPr/>
        <p:txBody>
          <a:bodyPr/>
          <a:lstStyle/>
          <a:p>
            <a:fld id="{968FC3C1-8B2E-4CF4-97FE-57A4E19AC873}" type="slidenum">
              <a:rPr lang="de-DE" smtClean="0"/>
              <a:t>8</a:t>
            </a:fld>
            <a:endParaRPr lang="de-DE"/>
          </a:p>
        </p:txBody>
      </p:sp>
      <p:sp>
        <p:nvSpPr>
          <p:cNvPr id="3" name="Textplatzhalter 2">
            <a:extLst>
              <a:ext uri="{FF2B5EF4-FFF2-40B4-BE49-F238E27FC236}">
                <a16:creationId xmlns:a16="http://schemas.microsoft.com/office/drawing/2014/main" xmlns="" id="{5A1B566B-FF5A-44F1-BAB1-D5780C63CAC8}"/>
              </a:ext>
            </a:extLst>
          </p:cNvPr>
          <p:cNvSpPr>
            <a:spLocks noGrp="1"/>
          </p:cNvSpPr>
          <p:nvPr>
            <p:ph type="body" sz="quarter" idx="13"/>
          </p:nvPr>
        </p:nvSpPr>
        <p:spPr>
          <a:xfrm>
            <a:off x="2423592" y="2060848"/>
            <a:ext cx="9434654" cy="4176440"/>
          </a:xfrm>
        </p:spPr>
        <p:txBody>
          <a:bodyPr/>
          <a:lstStyle/>
          <a:p>
            <a:pPr marL="0" indent="0">
              <a:buNone/>
            </a:pPr>
            <a:r>
              <a:rPr lang="de-DE" sz="1600" b="1" dirty="0" smtClean="0"/>
              <a:t>Vollplagiat</a:t>
            </a:r>
          </a:p>
          <a:p>
            <a:pPr marL="0" indent="0">
              <a:buNone/>
            </a:pPr>
            <a:r>
              <a:rPr lang="de-DE" sz="1600" dirty="0" smtClean="0"/>
              <a:t>Ein fremder Text wird vollständig übernommen und als eigener Text ausgegeben.</a:t>
            </a:r>
          </a:p>
          <a:p>
            <a:pPr marL="0" indent="0">
              <a:buNone/>
            </a:pPr>
            <a:r>
              <a:rPr lang="de-DE" sz="1600" b="1" dirty="0" smtClean="0"/>
              <a:t>Selbstplagiat</a:t>
            </a:r>
          </a:p>
          <a:p>
            <a:pPr marL="0" indent="0">
              <a:buNone/>
            </a:pPr>
            <a:r>
              <a:rPr lang="de-DE" sz="1600" dirty="0" smtClean="0"/>
              <a:t>Die komplette eigene Arbeit oder Teile davon werden erneut verwendet und in einer Prüfung eingereicht.</a:t>
            </a:r>
          </a:p>
          <a:p>
            <a:pPr marL="0" indent="0">
              <a:buNone/>
            </a:pPr>
            <a:r>
              <a:rPr lang="de-DE" sz="1600" b="1" dirty="0" err="1" smtClean="0"/>
              <a:t>Copy</a:t>
            </a:r>
            <a:r>
              <a:rPr lang="de-DE" sz="1600" b="1" dirty="0" smtClean="0"/>
              <a:t> &amp; Paste Plagiat auch Shake &amp; Paste Plagiat</a:t>
            </a:r>
          </a:p>
          <a:p>
            <a:pPr marL="0" indent="0">
              <a:buNone/>
            </a:pPr>
            <a:r>
              <a:rPr lang="de-DE" sz="1600" dirty="0" smtClean="0"/>
              <a:t>Teile aus mehreren fremden Arbeiten werden wörtlich übernommen und ohne Kennzeichnung als eigene Arbeit eingereicht.</a:t>
            </a:r>
          </a:p>
          <a:p>
            <a:pPr marL="0" indent="0">
              <a:buNone/>
            </a:pPr>
            <a:r>
              <a:rPr lang="de-DE" sz="1600" b="1" dirty="0" smtClean="0"/>
              <a:t>Paraphrasieren</a:t>
            </a:r>
          </a:p>
          <a:p>
            <a:pPr marL="0" indent="0">
              <a:buNone/>
            </a:pPr>
            <a:r>
              <a:rPr lang="de-DE" sz="1600" dirty="0" smtClean="0"/>
              <a:t>Textteile aus anderen Arbeiten werden übernommen und leicht verfremdet z.B. durch das Ersetzen einzelner Wörter ohne, dass eine Quellenangabe erfolgt.</a:t>
            </a:r>
          </a:p>
          <a:p>
            <a:pPr marL="0" indent="0">
              <a:buNone/>
            </a:pPr>
            <a:r>
              <a:rPr lang="de-DE" sz="1600" b="1" dirty="0" smtClean="0"/>
              <a:t>Plagiierende Paraphrase*</a:t>
            </a:r>
          </a:p>
          <a:p>
            <a:pPr marL="0" indent="0">
              <a:buNone/>
            </a:pPr>
            <a:r>
              <a:rPr lang="de-DE" sz="1600" dirty="0"/>
              <a:t>Übernahme eines fremden </a:t>
            </a:r>
            <a:r>
              <a:rPr lang="de-DE" sz="1600" dirty="0" smtClean="0"/>
              <a:t>Textes, </a:t>
            </a:r>
            <a:r>
              <a:rPr lang="de-DE" sz="1600" dirty="0"/>
              <a:t>bei der </a:t>
            </a:r>
            <a:r>
              <a:rPr lang="de-DE" sz="1600" dirty="0" smtClean="0"/>
              <a:t>ein </a:t>
            </a:r>
            <a:r>
              <a:rPr lang="de-DE" sz="1600" dirty="0"/>
              <a:t>Großteil</a:t>
            </a:r>
            <a:r>
              <a:rPr lang="de-DE" sz="1600" i="1" dirty="0"/>
              <a:t> </a:t>
            </a:r>
            <a:r>
              <a:rPr lang="de-DE" sz="1600" dirty="0"/>
              <a:t>des Textes wortgleich übernommen </a:t>
            </a:r>
            <a:r>
              <a:rPr lang="de-DE" sz="1600" dirty="0" smtClean="0"/>
              <a:t>und </a:t>
            </a:r>
            <a:r>
              <a:rPr lang="de-DE" sz="1600" dirty="0"/>
              <a:t>neu arrangiert </a:t>
            </a:r>
            <a:r>
              <a:rPr lang="de-DE" sz="1600" dirty="0" smtClean="0"/>
              <a:t>wird. </a:t>
            </a:r>
            <a:r>
              <a:rPr lang="de-DE" sz="1600" dirty="0"/>
              <a:t>E</a:t>
            </a:r>
            <a:r>
              <a:rPr lang="de-DE" sz="1600" dirty="0" smtClean="0"/>
              <a:t>s wird zwar eine Kennzeichnung als sinngemäße Übernahme vorgenommen, es wäre aber eine Kennzeichnung der wörtlichen Übernahme notwendig</a:t>
            </a:r>
            <a:r>
              <a:rPr lang="de-DE" sz="1600" i="1" dirty="0" smtClean="0"/>
              <a:t>.</a:t>
            </a:r>
            <a:r>
              <a:rPr lang="de-DE" sz="1600" dirty="0" smtClean="0"/>
              <a:t> </a:t>
            </a:r>
            <a:endParaRPr lang="de-DE" sz="1600" b="1" dirty="0" smtClean="0"/>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038" y="2060848"/>
            <a:ext cx="1787593" cy="1004400"/>
          </a:xfrm>
          <a:prstGeom prst="rect">
            <a:avLst/>
          </a:prstGeom>
        </p:spPr>
      </p:pic>
    </p:spTree>
    <p:extLst>
      <p:ext uri="{BB962C8B-B14F-4D97-AF65-F5344CB8AC3E}">
        <p14:creationId xmlns:p14="http://schemas.microsoft.com/office/powerpoint/2010/main" val="41009144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0038" y="1155925"/>
            <a:ext cx="11591924" cy="688899"/>
          </a:xfrm>
        </p:spPr>
        <p:txBody>
          <a:bodyPr/>
          <a:lstStyle/>
          <a:p>
            <a:r>
              <a:rPr lang="de-DE" sz="3200" dirty="0" smtClean="0"/>
              <a:t>Formen </a:t>
            </a:r>
            <a:r>
              <a:rPr lang="de-DE" sz="3200" dirty="0"/>
              <a:t>von </a:t>
            </a:r>
            <a:r>
              <a:rPr lang="de-DE" sz="3200" dirty="0" smtClean="0"/>
              <a:t>Text-Plagiaten 2</a:t>
            </a:r>
            <a:endParaRPr lang="de-DE" sz="3200" dirty="0"/>
          </a:p>
        </p:txBody>
      </p:sp>
      <p:sp>
        <p:nvSpPr>
          <p:cNvPr id="4" name="Foliennummernplatzhalter 3">
            <a:extLst>
              <a:ext uri="{FF2B5EF4-FFF2-40B4-BE49-F238E27FC236}">
                <a16:creationId xmlns:a16="http://schemas.microsoft.com/office/drawing/2014/main" xmlns="" id="{89EAC0F5-79D2-41D1-9339-FE381BAF43AD}"/>
              </a:ext>
            </a:extLst>
          </p:cNvPr>
          <p:cNvSpPr>
            <a:spLocks noGrp="1"/>
          </p:cNvSpPr>
          <p:nvPr>
            <p:ph type="sldNum" sz="quarter" idx="12"/>
          </p:nvPr>
        </p:nvSpPr>
        <p:spPr/>
        <p:txBody>
          <a:bodyPr/>
          <a:lstStyle/>
          <a:p>
            <a:fld id="{968FC3C1-8B2E-4CF4-97FE-57A4E19AC873}" type="slidenum">
              <a:rPr lang="de-DE" smtClean="0"/>
              <a:t>9</a:t>
            </a:fld>
            <a:endParaRPr lang="de-DE"/>
          </a:p>
        </p:txBody>
      </p:sp>
      <p:sp>
        <p:nvSpPr>
          <p:cNvPr id="5" name="Textplatzhalter 4"/>
          <p:cNvSpPr>
            <a:spLocks noGrp="1"/>
          </p:cNvSpPr>
          <p:nvPr>
            <p:ph type="body" sz="quarter" idx="13"/>
          </p:nvPr>
        </p:nvSpPr>
        <p:spPr>
          <a:xfrm>
            <a:off x="2207568" y="2126731"/>
            <a:ext cx="9612385" cy="4295526"/>
          </a:xfrm>
        </p:spPr>
        <p:txBody>
          <a:bodyPr/>
          <a:lstStyle/>
          <a:p>
            <a:pPr marL="0" indent="0">
              <a:buNone/>
            </a:pPr>
            <a:r>
              <a:rPr lang="de-DE" b="1" dirty="0"/>
              <a:t>Übersetzungsplagiat</a:t>
            </a:r>
          </a:p>
          <a:p>
            <a:pPr marL="0" indent="0">
              <a:buNone/>
            </a:pPr>
            <a:r>
              <a:rPr lang="de-DE" dirty="0"/>
              <a:t>Die teilweise oder vollständige Übersetzung eines fremdsprachlichen Textes wird als eigener Text eingereicht.</a:t>
            </a:r>
          </a:p>
          <a:p>
            <a:pPr marL="0" indent="0">
              <a:buNone/>
            </a:pPr>
            <a:r>
              <a:rPr lang="de-DE" b="1" dirty="0" smtClean="0"/>
              <a:t>Ghostwriter- Plagiat</a:t>
            </a:r>
          </a:p>
          <a:p>
            <a:pPr marL="0" indent="0">
              <a:buNone/>
            </a:pPr>
            <a:r>
              <a:rPr lang="de-DE" dirty="0" smtClean="0"/>
              <a:t>Der Text wird von einer eigens dafür beauftragten dritten Person verfasst, aber unter einem anderen Namen, dem eigenen Namen, eingereicht.</a:t>
            </a:r>
            <a:endParaRPr lang="de-DE" dirty="0"/>
          </a:p>
          <a:p>
            <a:pPr marL="0" indent="0">
              <a:buNone/>
            </a:pPr>
            <a:r>
              <a:rPr lang="de-DE" b="1" dirty="0" smtClean="0"/>
              <a:t>Ideenplagiat</a:t>
            </a:r>
          </a:p>
          <a:p>
            <a:pPr marL="0" indent="0">
              <a:buNone/>
            </a:pPr>
            <a:r>
              <a:rPr lang="de-DE" dirty="0" smtClean="0"/>
              <a:t>Ideen oder Gedanken eines/r anderen Autor/in/s werden übernommen und nicht in ihrer Herkunft gekennzeichnet.</a:t>
            </a:r>
            <a:endParaRPr lang="de-DE" dirty="0"/>
          </a:p>
          <a:p>
            <a:pPr marL="0" indent="0">
              <a:buNone/>
            </a:pPr>
            <a:r>
              <a:rPr lang="de-DE" b="1" dirty="0" smtClean="0"/>
              <a:t>Strukturplagiat (Weber Wulff 2007)</a:t>
            </a:r>
          </a:p>
          <a:p>
            <a:pPr marL="0" indent="0">
              <a:buNone/>
            </a:pPr>
            <a:r>
              <a:rPr lang="de-DE" dirty="0" smtClean="0"/>
              <a:t>Der Aufbau eines anderen Textes, d.h. die Reihenfolge von Gedanken oder Argumenten, wird übernommen, ohne die Herkunft zu kennzeichnen.</a:t>
            </a:r>
            <a:endParaRPr lang="de-DE" dirty="0"/>
          </a:p>
          <a:p>
            <a:pPr marL="0" indent="0">
              <a:buNone/>
            </a:pPr>
            <a:r>
              <a:rPr lang="de-DE" b="1" dirty="0" smtClean="0"/>
              <a:t>Patchwork-Plagiat</a:t>
            </a:r>
          </a:p>
          <a:p>
            <a:pPr marL="0" indent="0">
              <a:buNone/>
            </a:pPr>
            <a:r>
              <a:rPr lang="de-DE" dirty="0" smtClean="0"/>
              <a:t>Auszüge mehrerer verschiedener Texte werden mit Quellenangaben zu einem neuen Text verarbeitet, ohne dass eine Eigenleistung erkennbar wird.</a:t>
            </a:r>
          </a:p>
          <a:p>
            <a:pPr marL="0" indent="0">
              <a:buNone/>
            </a:pPr>
            <a:r>
              <a:rPr lang="de-DE" b="1" dirty="0" smtClean="0"/>
              <a:t>Mangelhaftes </a:t>
            </a:r>
            <a:r>
              <a:rPr lang="de-DE" b="1" dirty="0"/>
              <a:t>Zitieren</a:t>
            </a:r>
          </a:p>
          <a:p>
            <a:pPr marL="0" indent="0">
              <a:buNone/>
            </a:pPr>
            <a:r>
              <a:rPr lang="de-DE" dirty="0" smtClean="0"/>
              <a:t>Die Angaben zu den verwendeten Quellen sind unvollständig und nicht nachvollziehbar.</a:t>
            </a:r>
            <a:endParaRPr lang="de-DE"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0038" y="2126731"/>
            <a:ext cx="1642500" cy="1175258"/>
          </a:xfrm>
          <a:prstGeom prst="rect">
            <a:avLst/>
          </a:prstGeom>
        </p:spPr>
      </p:pic>
    </p:spTree>
    <p:extLst>
      <p:ext uri="{BB962C8B-B14F-4D97-AF65-F5344CB8AC3E}">
        <p14:creationId xmlns:p14="http://schemas.microsoft.com/office/powerpoint/2010/main" val="40278179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0038" y="1124744"/>
            <a:ext cx="11591924" cy="688899"/>
          </a:xfrm>
        </p:spPr>
        <p:txBody>
          <a:bodyPr/>
          <a:lstStyle/>
          <a:p>
            <a:r>
              <a:rPr lang="de-DE" sz="3600" dirty="0" smtClean="0"/>
              <a:t>Und was ist mit Grafik-Plagiaten?</a:t>
            </a:r>
            <a:endParaRPr lang="de-DE" sz="3600" dirty="0"/>
          </a:p>
        </p:txBody>
      </p:sp>
      <p:sp>
        <p:nvSpPr>
          <p:cNvPr id="4" name="Foliennummernplatzhalter 3"/>
          <p:cNvSpPr>
            <a:spLocks noGrp="1"/>
          </p:cNvSpPr>
          <p:nvPr>
            <p:ph type="sldNum" sz="quarter" idx="12"/>
          </p:nvPr>
        </p:nvSpPr>
        <p:spPr/>
        <p:txBody>
          <a:bodyPr/>
          <a:lstStyle/>
          <a:p>
            <a:fld id="{968FC3C1-8B2E-4CF4-97FE-57A4E19AC873}" type="slidenum">
              <a:rPr lang="de-DE" smtClean="0"/>
              <a:t>10</a:t>
            </a:fld>
            <a:endParaRPr lang="de-DE"/>
          </a:p>
        </p:txBody>
      </p:sp>
      <p:sp>
        <p:nvSpPr>
          <p:cNvPr id="5" name="Textplatzhalter 4"/>
          <p:cNvSpPr>
            <a:spLocks noGrp="1"/>
          </p:cNvSpPr>
          <p:nvPr>
            <p:ph type="body" sz="quarter" idx="13"/>
          </p:nvPr>
        </p:nvSpPr>
        <p:spPr>
          <a:xfrm>
            <a:off x="300037" y="2060848"/>
            <a:ext cx="8100219" cy="3995738"/>
          </a:xfrm>
        </p:spPr>
        <p:txBody>
          <a:bodyPr/>
          <a:lstStyle/>
          <a:p>
            <a:r>
              <a:rPr lang="de-DE" sz="1600" dirty="0" smtClean="0"/>
              <a:t>Die meisten Plagiatsbestimmungen beziehen sich auf den Umgang mit Texten. Plagiiert werden können jedoch auch Grafiken und Abbildungen.</a:t>
            </a:r>
          </a:p>
          <a:p>
            <a:r>
              <a:rPr lang="de-DE" sz="1600" dirty="0" smtClean="0"/>
              <a:t>Auch hier gilt, dass die Herkunft von Grafiken angemessen zu kennzeichnen ist</a:t>
            </a:r>
            <a:r>
              <a:rPr lang="de-DE" sz="1600" dirty="0"/>
              <a:t>. </a:t>
            </a:r>
            <a:r>
              <a:rPr lang="de-DE" sz="1600" dirty="0" smtClean="0"/>
              <a:t>Unvollständige </a:t>
            </a:r>
            <a:r>
              <a:rPr lang="de-DE" sz="1600" dirty="0"/>
              <a:t>und fehlerhafte </a:t>
            </a:r>
            <a:r>
              <a:rPr lang="de-DE" sz="1600" dirty="0" smtClean="0"/>
              <a:t>Quellenangaben können zu einem Plagiat führen.</a:t>
            </a:r>
          </a:p>
          <a:p>
            <a:r>
              <a:rPr lang="de-DE" sz="1600" dirty="0" smtClean="0"/>
              <a:t>Als Richtwert kann die Frage helfen, inwiefern die Inhalte der Grafik das geistige Eigentum eines/r Autor/in betreffen.</a:t>
            </a:r>
          </a:p>
          <a:p>
            <a:endParaRPr lang="de-DE" sz="1600" dirty="0"/>
          </a:p>
          <a:p>
            <a:pPr marL="0" indent="0">
              <a:buNone/>
            </a:pPr>
            <a:r>
              <a:rPr lang="de-DE" sz="1800" b="1" dirty="0" smtClean="0"/>
              <a:t>Diskussion</a:t>
            </a:r>
          </a:p>
          <a:p>
            <a:r>
              <a:rPr lang="de-DE" sz="1600" dirty="0" smtClean="0"/>
              <a:t>Wie ist eine Grafik zu beurteilen, bei der „nur“ die Form der Grafik übernommen wird, aber nicht die Inhalte/Daten. Ist das Erstellen und Entwickeln einer angemessenen grafischen Darstellung bereits geistiges Eigentum? </a:t>
            </a:r>
            <a:endParaRPr lang="de-DE" dirty="0" smtClean="0"/>
          </a:p>
          <a:p>
            <a:r>
              <a:rPr lang="de-DE" sz="1600" dirty="0"/>
              <a:t>Grafiken zu erzeugen, kann mitunter sehr </a:t>
            </a:r>
            <a:r>
              <a:rPr lang="de-DE" sz="1600" dirty="0" smtClean="0"/>
              <a:t>aufwendig </a:t>
            </a:r>
            <a:r>
              <a:rPr lang="de-DE" sz="1600" dirty="0"/>
              <a:t>sein und Fertigkeiten im Umgang mit Programmen erfordern</a:t>
            </a:r>
            <a:r>
              <a:rPr lang="de-DE" sz="1600" dirty="0" smtClean="0"/>
              <a:t>. Ist das eine prüfungsrelevante Eigenleistung?</a:t>
            </a:r>
            <a:endParaRPr lang="de-DE" sz="1600" dirty="0"/>
          </a:p>
          <a:p>
            <a:endParaRPr lang="de-DE" dirty="0"/>
          </a:p>
          <a:p>
            <a:endParaRPr lang="de-DE" dirty="0"/>
          </a:p>
        </p:txBody>
      </p:sp>
      <p:sp>
        <p:nvSpPr>
          <p:cNvPr id="3" name="Textfeld 2"/>
          <p:cNvSpPr txBox="1"/>
          <p:nvPr/>
        </p:nvSpPr>
        <p:spPr>
          <a:xfrm>
            <a:off x="9022810" y="2241550"/>
            <a:ext cx="2689473" cy="3123932"/>
          </a:xfrm>
          <a:prstGeom prst="rect">
            <a:avLst/>
          </a:prstGeom>
          <a:solidFill>
            <a:schemeClr val="bg1">
              <a:lumMod val="95000"/>
            </a:schemeClr>
          </a:solidFill>
          <a:ln w="28575">
            <a:solidFill>
              <a:srgbClr val="F08C50"/>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l">
              <a:spcAft>
                <a:spcPts val="600"/>
              </a:spcAft>
            </a:pPr>
            <a:r>
              <a:rPr lang="de-DE" sz="1500" b="1" dirty="0" smtClean="0">
                <a:solidFill>
                  <a:srgbClr val="145F7D"/>
                </a:solidFill>
              </a:rPr>
              <a:t>Beispiel auf </a:t>
            </a:r>
            <a:r>
              <a:rPr lang="de-DE" sz="1500" b="1" dirty="0" err="1" smtClean="0">
                <a:solidFill>
                  <a:srgbClr val="145F7D"/>
                </a:solidFill>
              </a:rPr>
              <a:t>VroniPlag</a:t>
            </a:r>
            <a:r>
              <a:rPr lang="de-DE" sz="1500" b="1" dirty="0" smtClean="0">
                <a:solidFill>
                  <a:srgbClr val="145F7D"/>
                </a:solidFill>
              </a:rPr>
              <a:t>:</a:t>
            </a:r>
          </a:p>
          <a:p>
            <a:r>
              <a:rPr lang="de-DE" sz="1500" dirty="0">
                <a:hlinkClick r:id="rId2"/>
              </a:rPr>
              <a:t>https://</a:t>
            </a:r>
            <a:r>
              <a:rPr lang="de-DE" sz="1500" dirty="0" smtClean="0">
                <a:hlinkClick r:id="rId2"/>
              </a:rPr>
              <a:t>vroniplag.wikia.org/de/wiki/Vpr/007</a:t>
            </a:r>
            <a:endParaRPr lang="de-DE" sz="1500" dirty="0" smtClean="0"/>
          </a:p>
          <a:p>
            <a:endParaRPr lang="de-DE" sz="1500" dirty="0" smtClean="0"/>
          </a:p>
          <a:p>
            <a:r>
              <a:rPr lang="de-DE" sz="1500" dirty="0" smtClean="0"/>
              <a:t>Die verwendete Abbildung wird zitiert als „</a:t>
            </a:r>
            <a:r>
              <a:rPr lang="de-DE" sz="1500" dirty="0" err="1" smtClean="0"/>
              <a:t>adapted</a:t>
            </a:r>
            <a:r>
              <a:rPr lang="de-DE" sz="1500" dirty="0" smtClean="0"/>
              <a:t>“, sie ist jedoch kopiert und nicht angepasst. </a:t>
            </a:r>
          </a:p>
          <a:p>
            <a:endParaRPr lang="de-DE" sz="1500" dirty="0" smtClean="0"/>
          </a:p>
          <a:p>
            <a:r>
              <a:rPr lang="de-DE" sz="1400" b="1" dirty="0">
                <a:solidFill>
                  <a:srgbClr val="145F7D"/>
                </a:solidFill>
              </a:rPr>
              <a:t>Wie müsste die Grafik in dem Beispiel richtig zitiert werden?</a:t>
            </a:r>
          </a:p>
          <a:p>
            <a:endParaRPr lang="de-DE" sz="1500" dirty="0" smtClean="0"/>
          </a:p>
        </p:txBody>
      </p:sp>
    </p:spTree>
    <p:extLst>
      <p:ext uri="{BB962C8B-B14F-4D97-AF65-F5344CB8AC3E}">
        <p14:creationId xmlns:p14="http://schemas.microsoft.com/office/powerpoint/2010/main" val="25209254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Beispiel</a:t>
            </a:r>
            <a:endParaRPr lang="de-DE" dirty="0"/>
          </a:p>
        </p:txBody>
      </p:sp>
      <p:sp>
        <p:nvSpPr>
          <p:cNvPr id="4" name="Foliennummernplatzhalter 3"/>
          <p:cNvSpPr>
            <a:spLocks noGrp="1"/>
          </p:cNvSpPr>
          <p:nvPr>
            <p:ph type="sldNum" sz="quarter" idx="12"/>
          </p:nvPr>
        </p:nvSpPr>
        <p:spPr/>
        <p:txBody>
          <a:bodyPr/>
          <a:lstStyle/>
          <a:p>
            <a:fld id="{968FC3C1-8B2E-4CF4-97FE-57A4E19AC873}" type="slidenum">
              <a:rPr lang="de-DE" smtClean="0"/>
              <a:t>11</a:t>
            </a:fld>
            <a:endParaRPr lang="de-DE"/>
          </a:p>
        </p:txBody>
      </p:sp>
      <p:sp>
        <p:nvSpPr>
          <p:cNvPr id="5" name="Textplatzhalter 4"/>
          <p:cNvSpPr>
            <a:spLocks noGrp="1"/>
          </p:cNvSpPr>
          <p:nvPr>
            <p:ph type="body" sz="quarter" idx="13"/>
          </p:nvPr>
        </p:nvSpPr>
        <p:spPr/>
        <p:txBody>
          <a:bodyPr/>
          <a:lstStyle/>
          <a:p>
            <a:r>
              <a:rPr lang="de-DE" dirty="0" smtClean="0"/>
              <a:t>Unter dem folgenden Link können Sie auf </a:t>
            </a:r>
            <a:r>
              <a:rPr lang="de-DE" dirty="0" err="1" smtClean="0"/>
              <a:t>VroniPlag</a:t>
            </a:r>
            <a:r>
              <a:rPr lang="de-DE" dirty="0" smtClean="0"/>
              <a:t> nach geeigneten </a:t>
            </a:r>
            <a:r>
              <a:rPr lang="de-DE" dirty="0"/>
              <a:t>B</a:t>
            </a:r>
            <a:r>
              <a:rPr lang="de-DE" dirty="0" smtClean="0"/>
              <a:t>eispielen recherchieren.</a:t>
            </a:r>
          </a:p>
          <a:p>
            <a:r>
              <a:rPr lang="de-DE" dirty="0">
                <a:hlinkClick r:id="rId2"/>
              </a:rPr>
              <a:t>https://</a:t>
            </a:r>
            <a:r>
              <a:rPr lang="de-DE" dirty="0" smtClean="0">
                <a:hlinkClick r:id="rId2"/>
              </a:rPr>
              <a:t>vroniplag.wikia.org/de/wiki/VroniPlag_Wiki:Statistik</a:t>
            </a:r>
            <a:endParaRPr lang="de-DE" dirty="0" smtClean="0"/>
          </a:p>
          <a:p>
            <a:endParaRPr lang="de-DE" dirty="0"/>
          </a:p>
        </p:txBody>
      </p:sp>
    </p:spTree>
    <p:extLst>
      <p:ext uri="{BB962C8B-B14F-4D97-AF65-F5344CB8AC3E}">
        <p14:creationId xmlns:p14="http://schemas.microsoft.com/office/powerpoint/2010/main" val="22963850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Beispiel aus der Rechtswissenschaft </a:t>
            </a:r>
            <a:endParaRPr lang="de-DE" dirty="0"/>
          </a:p>
        </p:txBody>
      </p:sp>
      <p:sp>
        <p:nvSpPr>
          <p:cNvPr id="4" name="Foliennummernplatzhalter 3"/>
          <p:cNvSpPr>
            <a:spLocks noGrp="1"/>
          </p:cNvSpPr>
          <p:nvPr>
            <p:ph type="sldNum" sz="quarter" idx="12"/>
          </p:nvPr>
        </p:nvSpPr>
        <p:spPr/>
        <p:txBody>
          <a:bodyPr/>
          <a:lstStyle/>
          <a:p>
            <a:fld id="{968FC3C1-8B2E-4CF4-97FE-57A4E19AC873}" type="slidenum">
              <a:rPr lang="de-DE" smtClean="0"/>
              <a:t>12</a:t>
            </a:fld>
            <a:endParaRPr lang="de-DE"/>
          </a:p>
        </p:txBody>
      </p:sp>
      <p:pic>
        <p:nvPicPr>
          <p:cNvPr id="6" name="Grafik 5"/>
          <p:cNvPicPr>
            <a:picLocks noChangeAspect="1"/>
          </p:cNvPicPr>
          <p:nvPr/>
        </p:nvPicPr>
        <p:blipFill rotWithShape="1">
          <a:blip r:embed="rId2"/>
          <a:srcRect l="18651" t="24688" r="36928" b="41435"/>
          <a:stretch/>
        </p:blipFill>
        <p:spPr>
          <a:xfrm>
            <a:off x="300038" y="2636912"/>
            <a:ext cx="6771062" cy="3240360"/>
          </a:xfrm>
          <a:prstGeom prst="rect">
            <a:avLst/>
          </a:prstGeom>
        </p:spPr>
      </p:pic>
      <p:sp>
        <p:nvSpPr>
          <p:cNvPr id="5" name="Textplatzhalter 4"/>
          <p:cNvSpPr>
            <a:spLocks noGrp="1"/>
          </p:cNvSpPr>
          <p:nvPr>
            <p:ph type="body" sz="quarter" idx="13"/>
          </p:nvPr>
        </p:nvSpPr>
        <p:spPr>
          <a:xfrm>
            <a:off x="7392144" y="2607657"/>
            <a:ext cx="4499818" cy="3995738"/>
          </a:xfrm>
        </p:spPr>
        <p:txBody>
          <a:bodyPr/>
          <a:lstStyle/>
          <a:p>
            <a:pPr marL="0" indent="0">
              <a:buNone/>
            </a:pPr>
            <a:r>
              <a:rPr lang="de-DE" dirty="0" smtClean="0"/>
              <a:t>Laut </a:t>
            </a:r>
            <a:r>
              <a:rPr lang="de-DE" dirty="0" err="1" smtClean="0"/>
              <a:t>VroniPlag</a:t>
            </a:r>
            <a:r>
              <a:rPr lang="de-DE" dirty="0" smtClean="0"/>
              <a:t> handelt es sich um </a:t>
            </a:r>
            <a:r>
              <a:rPr lang="de-DE" dirty="0"/>
              <a:t>eine Verschleierung: </a:t>
            </a:r>
            <a:endParaRPr lang="de-DE" dirty="0" smtClean="0"/>
          </a:p>
          <a:p>
            <a:pPr marL="0" indent="0">
              <a:buNone/>
            </a:pPr>
            <a:r>
              <a:rPr lang="de-DE" i="1" dirty="0" smtClean="0"/>
              <a:t>Text</a:t>
            </a:r>
            <a:r>
              <a:rPr lang="de-DE" i="1" dirty="0"/>
              <a:t>, der sich mit Abweichungen sinngemäß und/oder teilweise wörtlich in einer anderen (früher datierten) Quelle findet, ohne dass dies kenntlich gemacht ist</a:t>
            </a:r>
            <a:r>
              <a:rPr lang="de-DE" i="1" dirty="0" smtClean="0"/>
              <a:t>.</a:t>
            </a:r>
          </a:p>
          <a:p>
            <a:pPr marL="0" indent="0">
              <a:buNone/>
            </a:pPr>
            <a:endParaRPr lang="de-DE" dirty="0"/>
          </a:p>
          <a:p>
            <a:pPr marL="0" indent="0">
              <a:buNone/>
            </a:pPr>
            <a:endParaRPr lang="de-DE" dirty="0" smtClean="0"/>
          </a:p>
          <a:p>
            <a:pPr marL="0" indent="0">
              <a:buNone/>
            </a:pPr>
            <a:endParaRPr lang="de-DE" dirty="0"/>
          </a:p>
          <a:p>
            <a:pPr marL="0" indent="0">
              <a:buNone/>
            </a:pPr>
            <a:endParaRPr lang="de-DE" dirty="0" smtClean="0"/>
          </a:p>
          <a:p>
            <a:pPr marL="0" indent="0">
              <a:buNone/>
            </a:pPr>
            <a:endParaRPr lang="de-DE" dirty="0"/>
          </a:p>
          <a:p>
            <a:pPr marL="0" indent="0">
              <a:buNone/>
            </a:pPr>
            <a:r>
              <a:rPr lang="de-DE" sz="1100" dirty="0"/>
              <a:t>Quelle: </a:t>
            </a:r>
            <a:r>
              <a:rPr lang="de-DE" sz="1100" dirty="0">
                <a:hlinkClick r:id="rId3"/>
              </a:rPr>
              <a:t>https://vroniplag.wikia.org/de/wiki/Csc/Fragment_131_03</a:t>
            </a:r>
            <a:endParaRPr lang="de-DE" sz="1100" dirty="0"/>
          </a:p>
          <a:p>
            <a:pPr marL="0" indent="0">
              <a:buNone/>
            </a:pPr>
            <a:endParaRPr lang="de-DE" dirty="0"/>
          </a:p>
          <a:p>
            <a:pPr marL="0" indent="0">
              <a:buNone/>
            </a:pPr>
            <a:endParaRPr lang="de-DE" dirty="0"/>
          </a:p>
        </p:txBody>
      </p:sp>
    </p:spTree>
    <p:extLst>
      <p:ext uri="{BB962C8B-B14F-4D97-AF65-F5344CB8AC3E}">
        <p14:creationId xmlns:p14="http://schemas.microsoft.com/office/powerpoint/2010/main" val="21375612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800" dirty="0" smtClean="0"/>
              <a:t>Beispiel aus Pädagogik, Bildungsforschung, </a:t>
            </a:r>
            <a:r>
              <a:rPr lang="de-DE" sz="2800" dirty="0"/>
              <a:t>S</a:t>
            </a:r>
            <a:r>
              <a:rPr lang="de-DE" sz="2800" dirty="0" smtClean="0"/>
              <a:t>ozialwissenschaft</a:t>
            </a:r>
            <a:endParaRPr lang="de-DE" sz="2800" dirty="0"/>
          </a:p>
        </p:txBody>
      </p:sp>
      <p:sp>
        <p:nvSpPr>
          <p:cNvPr id="4" name="Foliennummernplatzhalter 3"/>
          <p:cNvSpPr>
            <a:spLocks noGrp="1"/>
          </p:cNvSpPr>
          <p:nvPr>
            <p:ph type="sldNum" sz="quarter" idx="12"/>
          </p:nvPr>
        </p:nvSpPr>
        <p:spPr/>
        <p:txBody>
          <a:bodyPr/>
          <a:lstStyle/>
          <a:p>
            <a:fld id="{968FC3C1-8B2E-4CF4-97FE-57A4E19AC873}" type="slidenum">
              <a:rPr lang="de-DE" smtClean="0"/>
              <a:t>13</a:t>
            </a:fld>
            <a:endParaRPr lang="de-DE"/>
          </a:p>
        </p:txBody>
      </p:sp>
      <p:sp>
        <p:nvSpPr>
          <p:cNvPr id="5" name="Textplatzhalter 4"/>
          <p:cNvSpPr>
            <a:spLocks noGrp="1"/>
          </p:cNvSpPr>
          <p:nvPr>
            <p:ph type="body" sz="quarter" idx="13"/>
          </p:nvPr>
        </p:nvSpPr>
        <p:spPr>
          <a:xfrm>
            <a:off x="407368" y="2023060"/>
            <a:ext cx="3275683" cy="4358267"/>
          </a:xfrm>
        </p:spPr>
        <p:txBody>
          <a:bodyPr/>
          <a:lstStyle/>
          <a:p>
            <a:pPr marL="0" indent="0">
              <a:buNone/>
            </a:pPr>
            <a:r>
              <a:rPr lang="de-DE" dirty="0" smtClean="0"/>
              <a:t>Laut </a:t>
            </a:r>
            <a:r>
              <a:rPr lang="de-DE" dirty="0" err="1"/>
              <a:t>VroniPlag</a:t>
            </a:r>
            <a:r>
              <a:rPr lang="de-DE" dirty="0"/>
              <a:t> handelt es sich um eine Verschleierung: </a:t>
            </a:r>
            <a:endParaRPr lang="de-DE" dirty="0" smtClean="0"/>
          </a:p>
          <a:p>
            <a:pPr marL="0" indent="0">
              <a:buNone/>
            </a:pPr>
            <a:r>
              <a:rPr lang="de-DE" i="1" dirty="0" smtClean="0"/>
              <a:t>Text</a:t>
            </a:r>
            <a:r>
              <a:rPr lang="de-DE" i="1" dirty="0"/>
              <a:t>, der sich mit Abweichungen sinngemäß und/oder teilweise wörtlich in einer anderen (früher datierten) Quelle findet, ohne dass dies kenntlich gemacht ist</a:t>
            </a:r>
            <a:r>
              <a:rPr lang="de-DE" i="1" dirty="0" smtClean="0"/>
              <a:t>.</a:t>
            </a:r>
          </a:p>
          <a:p>
            <a:pPr marL="0" indent="0">
              <a:buNone/>
            </a:pPr>
            <a:endParaRPr lang="de-DE" i="1" dirty="0"/>
          </a:p>
          <a:p>
            <a:pPr marL="0" indent="0">
              <a:buNone/>
            </a:pPr>
            <a:endParaRPr lang="de-DE" i="1" dirty="0" smtClean="0"/>
          </a:p>
          <a:p>
            <a:pPr marL="0" indent="0">
              <a:buNone/>
            </a:pPr>
            <a:endParaRPr lang="de-DE" i="1" dirty="0"/>
          </a:p>
          <a:p>
            <a:pPr marL="0" indent="0">
              <a:buNone/>
            </a:pPr>
            <a:endParaRPr lang="de-DE" i="1" dirty="0" smtClean="0"/>
          </a:p>
          <a:p>
            <a:pPr marL="0" indent="0">
              <a:buNone/>
            </a:pPr>
            <a:endParaRPr lang="de-DE" i="1" dirty="0"/>
          </a:p>
          <a:p>
            <a:pPr marL="0" indent="0">
              <a:buNone/>
            </a:pPr>
            <a:endParaRPr lang="de-DE" i="1" dirty="0" smtClean="0"/>
          </a:p>
          <a:p>
            <a:pPr marL="0" indent="0">
              <a:buNone/>
            </a:pPr>
            <a:endParaRPr lang="de-DE" i="1" dirty="0"/>
          </a:p>
          <a:p>
            <a:pPr marL="0" indent="0">
              <a:buNone/>
            </a:pPr>
            <a:endParaRPr lang="de-DE" i="1" dirty="0"/>
          </a:p>
          <a:p>
            <a:pPr marL="0" indent="0">
              <a:buNone/>
            </a:pPr>
            <a:r>
              <a:rPr lang="de-DE" sz="1100" dirty="0"/>
              <a:t>Quelle: </a:t>
            </a:r>
            <a:r>
              <a:rPr lang="de-DE" sz="1100" dirty="0">
                <a:hlinkClick r:id="rId2"/>
              </a:rPr>
              <a:t>https://vroniplag.wikia.org/de/wiki/Xg/032</a:t>
            </a:r>
            <a:endParaRPr lang="de-DE" sz="1100" dirty="0"/>
          </a:p>
          <a:p>
            <a:pPr marL="0" indent="0">
              <a:buNone/>
            </a:pPr>
            <a:endParaRPr lang="de-DE" i="1" dirty="0"/>
          </a:p>
          <a:p>
            <a:endParaRPr lang="de-DE" dirty="0"/>
          </a:p>
        </p:txBody>
      </p:sp>
      <p:pic>
        <p:nvPicPr>
          <p:cNvPr id="6" name="Grafik 5"/>
          <p:cNvPicPr>
            <a:picLocks noChangeAspect="1"/>
          </p:cNvPicPr>
          <p:nvPr/>
        </p:nvPicPr>
        <p:blipFill rotWithShape="1">
          <a:blip r:embed="rId3"/>
          <a:srcRect l="12594" t="42650" r="36219" b="11150"/>
          <a:stretch/>
        </p:blipFill>
        <p:spPr>
          <a:xfrm>
            <a:off x="4178978" y="2002184"/>
            <a:ext cx="7507682" cy="4235103"/>
          </a:xfrm>
          <a:prstGeom prst="rect">
            <a:avLst/>
          </a:prstGeom>
        </p:spPr>
      </p:pic>
    </p:spTree>
    <p:extLst>
      <p:ext uri="{BB962C8B-B14F-4D97-AF65-F5344CB8AC3E}">
        <p14:creationId xmlns:p14="http://schemas.microsoft.com/office/powerpoint/2010/main" val="16233543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sz="3600" dirty="0" smtClean="0"/>
              <a:t>Folgen eines Plagiats</a:t>
            </a:r>
            <a:endParaRPr lang="de-DE" sz="3600" dirty="0"/>
          </a:p>
        </p:txBody>
      </p:sp>
      <p:sp>
        <p:nvSpPr>
          <p:cNvPr id="6" name="Textplatzhalter 5"/>
          <p:cNvSpPr>
            <a:spLocks noGrp="1"/>
          </p:cNvSpPr>
          <p:nvPr>
            <p:ph type="body" sz="quarter" idx="13"/>
          </p:nvPr>
        </p:nvSpPr>
        <p:spPr>
          <a:xfrm>
            <a:off x="263352" y="2241550"/>
            <a:ext cx="11591925" cy="4139778"/>
          </a:xfrm>
        </p:spPr>
        <p:txBody>
          <a:bodyPr/>
          <a:lstStyle/>
          <a:p>
            <a:pPr marL="0" indent="0">
              <a:buNone/>
            </a:pPr>
            <a:r>
              <a:rPr lang="de-DE" sz="1800" b="1" dirty="0" smtClean="0"/>
              <a:t>„Im </a:t>
            </a:r>
            <a:r>
              <a:rPr lang="de-DE" sz="1800" b="1" dirty="0"/>
              <a:t>Kontext von schriftlichen Arbeiten von Studierenden ist </a:t>
            </a:r>
            <a:r>
              <a:rPr lang="de-DE" sz="1800" b="1" dirty="0" smtClean="0"/>
              <a:t>[…] </a:t>
            </a:r>
            <a:r>
              <a:rPr lang="de-DE" sz="1800" b="1" dirty="0"/>
              <a:t>mit einem Plagiat eine vorsätzliche und erhebliche Täuschung darüber gemeint, dass die Arbeit selbständig verfasst und keine anderen als die genannten Quellen genutzt wurden.</a:t>
            </a:r>
            <a:r>
              <a:rPr lang="de-DE" sz="1800" b="1" dirty="0" smtClean="0"/>
              <a:t>“ (</a:t>
            </a:r>
            <a:r>
              <a:rPr lang="de-DE" sz="1800" dirty="0"/>
              <a:t>Gute wissenschaftliche Praxis bei schriftlichen Arbeiten von Studierenden an der Universität </a:t>
            </a:r>
            <a:r>
              <a:rPr lang="de-DE" sz="1800" dirty="0" smtClean="0"/>
              <a:t>Bielefeld)</a:t>
            </a:r>
            <a:endParaRPr lang="de-DE" sz="1800" b="1" dirty="0"/>
          </a:p>
          <a:p>
            <a:pPr marL="0" indent="0">
              <a:buNone/>
            </a:pPr>
            <a:endParaRPr lang="de-DE" sz="1800" dirty="0" smtClean="0"/>
          </a:p>
          <a:p>
            <a:pPr marL="358775" lvl="2" indent="0">
              <a:buNone/>
            </a:pPr>
            <a:r>
              <a:rPr lang="de-DE" sz="1600" dirty="0" smtClean="0"/>
              <a:t>Die Konsequenzen eines Plagiats unterscheiden sich nach </a:t>
            </a:r>
          </a:p>
          <a:p>
            <a:pPr lvl="3"/>
            <a:r>
              <a:rPr lang="de-DE" sz="1600" dirty="0" smtClean="0"/>
              <a:t>dem Schweregrad: absichtliche Täuschung gilt als „echtes“ Plagiat / Flüchtigkeitsfehler als „handwerklicher“ Fehler;</a:t>
            </a:r>
          </a:p>
          <a:p>
            <a:pPr lvl="3"/>
            <a:r>
              <a:rPr lang="de-DE" sz="1600" dirty="0" smtClean="0"/>
              <a:t>dem Umfang der plagiierten Textteile (in Prozent);</a:t>
            </a:r>
          </a:p>
          <a:p>
            <a:pPr lvl="3"/>
            <a:r>
              <a:rPr lang="de-DE" sz="1600" dirty="0" smtClean="0"/>
              <a:t>der Art der Prüfung (Studienleistung, Prüfungsleistung, Bachelorarbeit, Masterarbeit);</a:t>
            </a:r>
          </a:p>
          <a:p>
            <a:pPr lvl="3"/>
            <a:r>
              <a:rPr lang="de-DE" sz="1600" dirty="0" smtClean="0"/>
              <a:t>der Bedeutung der plagiierten Arbeit für die eigene Arbeit (Hauptaussage, Nebenaussage);</a:t>
            </a:r>
          </a:p>
          <a:p>
            <a:pPr lvl="3"/>
            <a:r>
              <a:rPr lang="de-DE" sz="1600" dirty="0"/>
              <a:t>o</a:t>
            </a:r>
            <a:r>
              <a:rPr lang="de-DE" sz="1600" dirty="0" smtClean="0"/>
              <a:t>b es sich um einen Wiederholungsfall oder Einzelfall handelt.</a:t>
            </a:r>
          </a:p>
          <a:p>
            <a:pPr lvl="3"/>
            <a:endParaRPr lang="de-DE" dirty="0"/>
          </a:p>
          <a:p>
            <a:pPr lvl="3"/>
            <a:endParaRPr lang="de-DE" dirty="0" smtClean="0"/>
          </a:p>
          <a:p>
            <a:pPr lvl="3"/>
            <a:endParaRPr lang="de-DE" dirty="0"/>
          </a:p>
          <a:p>
            <a:pPr lvl="3"/>
            <a:endParaRPr lang="de-DE" dirty="0" smtClean="0"/>
          </a:p>
          <a:p>
            <a:pPr lvl="3"/>
            <a:endParaRPr lang="de-DE" dirty="0"/>
          </a:p>
          <a:p>
            <a:pPr marL="534987" lvl="3" indent="0">
              <a:buNone/>
            </a:pPr>
            <a:endParaRPr lang="de-DE" dirty="0" smtClean="0"/>
          </a:p>
        </p:txBody>
      </p:sp>
      <p:sp>
        <p:nvSpPr>
          <p:cNvPr id="7" name="Textfeld 6"/>
          <p:cNvSpPr txBox="1"/>
          <p:nvPr/>
        </p:nvSpPr>
        <p:spPr>
          <a:xfrm>
            <a:off x="238105" y="6138241"/>
            <a:ext cx="9073008" cy="461665"/>
          </a:xfrm>
          <a:prstGeom prst="rect">
            <a:avLst/>
          </a:prstGeom>
          <a:noFill/>
        </p:spPr>
        <p:txBody>
          <a:bodyPr wrap="square" rtlCol="0">
            <a:spAutoFit/>
          </a:bodyPr>
          <a:lstStyle/>
          <a:p>
            <a:r>
              <a:rPr lang="de-DE" sz="1200" dirty="0">
                <a:hlinkClick r:id="rId2"/>
              </a:rPr>
              <a:t>https://www.uni-bielefeld.de/soz/studium/pdf/Plagiate-Voraussetzungen-und-Sanktionen-14052012-%</a:t>
            </a:r>
            <a:r>
              <a:rPr lang="de-DE" sz="1200" dirty="0" smtClean="0">
                <a:hlinkClick r:id="rId2"/>
              </a:rPr>
              <a:t>282%29.pdf</a:t>
            </a:r>
            <a:endParaRPr lang="de-DE" sz="1200" dirty="0" smtClean="0"/>
          </a:p>
          <a:p>
            <a:endParaRPr lang="de-DE" sz="1200" dirty="0" smtClean="0"/>
          </a:p>
        </p:txBody>
      </p:sp>
      <p:sp>
        <p:nvSpPr>
          <p:cNvPr id="3" name="Foliennummernplatzhalter 2"/>
          <p:cNvSpPr>
            <a:spLocks noGrp="1"/>
          </p:cNvSpPr>
          <p:nvPr>
            <p:ph type="sldNum" sz="quarter" idx="12"/>
          </p:nvPr>
        </p:nvSpPr>
        <p:spPr/>
        <p:txBody>
          <a:bodyPr/>
          <a:lstStyle/>
          <a:p>
            <a:fld id="{968FC3C1-8B2E-4CF4-97FE-57A4E19AC873}" type="slidenum">
              <a:rPr lang="de-DE" smtClean="0"/>
              <a:t>14</a:t>
            </a:fld>
            <a:endParaRPr lang="de-DE"/>
          </a:p>
        </p:txBody>
      </p:sp>
    </p:spTree>
    <p:extLst>
      <p:ext uri="{BB962C8B-B14F-4D97-AF65-F5344CB8AC3E}">
        <p14:creationId xmlns:p14="http://schemas.microsoft.com/office/powerpoint/2010/main" val="16305421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0038" y="1371949"/>
            <a:ext cx="11591924" cy="688899"/>
          </a:xfrm>
        </p:spPr>
        <p:txBody>
          <a:bodyPr/>
          <a:lstStyle/>
          <a:p>
            <a:r>
              <a:rPr lang="de-DE" sz="2800" dirty="0" smtClean="0"/>
              <a:t>Auswirkung eines Plagiats auf die Studien- oder Prüfungsleistung</a:t>
            </a:r>
            <a:endParaRPr lang="de-DE" sz="2800" dirty="0"/>
          </a:p>
        </p:txBody>
      </p:sp>
      <p:sp>
        <p:nvSpPr>
          <p:cNvPr id="4" name="Textplatzhalter 3"/>
          <p:cNvSpPr>
            <a:spLocks noGrp="1"/>
          </p:cNvSpPr>
          <p:nvPr>
            <p:ph type="body" sz="quarter" idx="13"/>
          </p:nvPr>
        </p:nvSpPr>
        <p:spPr>
          <a:xfrm>
            <a:off x="300037" y="2241550"/>
            <a:ext cx="11591925" cy="3714775"/>
          </a:xfrm>
        </p:spPr>
        <p:txBody>
          <a:bodyPr/>
          <a:lstStyle/>
          <a:p>
            <a:r>
              <a:rPr lang="de-DE" sz="1700" dirty="0" smtClean="0"/>
              <a:t>Ein Plagiat bleibt ohne Sanktion, wenn nur ein handwerklicher </a:t>
            </a:r>
            <a:r>
              <a:rPr lang="de-DE" sz="1700" dirty="0"/>
              <a:t>Fehler von geringer Bedeutung </a:t>
            </a:r>
            <a:r>
              <a:rPr lang="de-DE" sz="1700" dirty="0" smtClean="0"/>
              <a:t>–„</a:t>
            </a:r>
            <a:r>
              <a:rPr lang="de-DE" sz="1700" dirty="0"/>
              <a:t>Flüchtigkeitsfehler</a:t>
            </a:r>
            <a:r>
              <a:rPr lang="de-DE" sz="1700" dirty="0" smtClean="0"/>
              <a:t>“ – vorliegt.</a:t>
            </a:r>
            <a:endParaRPr lang="de-DE" sz="1700" dirty="0"/>
          </a:p>
          <a:p>
            <a:r>
              <a:rPr lang="de-DE" sz="1700" dirty="0" smtClean="0"/>
              <a:t>Liegt ein schwerer handwerklicher Fehler vor (gehäufte Flüchtigkeitsfehler), kann die Note herabgesetzt werden (jedoch nicht </a:t>
            </a:r>
            <a:r>
              <a:rPr lang="de-DE" sz="1700" dirty="0"/>
              <a:t>bei „echten“ Plagiaten</a:t>
            </a:r>
            <a:r>
              <a:rPr lang="de-DE" sz="1700" dirty="0" smtClean="0"/>
              <a:t>).</a:t>
            </a:r>
            <a:endParaRPr lang="de-DE" sz="1700" dirty="0"/>
          </a:p>
          <a:p>
            <a:r>
              <a:rPr lang="de-DE" sz="1700" dirty="0" smtClean="0"/>
              <a:t>Bei einem </a:t>
            </a:r>
            <a:r>
              <a:rPr lang="de-DE" sz="1700" dirty="0"/>
              <a:t>„echten“ </a:t>
            </a:r>
            <a:r>
              <a:rPr lang="de-DE" sz="1700" dirty="0" smtClean="0"/>
              <a:t>Plagiat </a:t>
            </a:r>
            <a:r>
              <a:rPr lang="de-DE" sz="1700" dirty="0"/>
              <a:t>in einer Studienleistung </a:t>
            </a:r>
            <a:r>
              <a:rPr lang="de-DE" sz="1700" dirty="0" smtClean="0"/>
              <a:t>kommt es zu einer Ermahnung/Abmahnung. Es gibt keine </a:t>
            </a:r>
            <a:r>
              <a:rPr lang="de-DE" sz="1700" dirty="0"/>
              <a:t>weiteren </a:t>
            </a:r>
            <a:r>
              <a:rPr lang="de-DE" sz="1700" dirty="0" smtClean="0"/>
              <a:t>prüfungsrechtlichen </a:t>
            </a:r>
            <a:r>
              <a:rPr lang="de-DE" sz="1700" dirty="0"/>
              <a:t>Konsequenzen im konkreten </a:t>
            </a:r>
            <a:r>
              <a:rPr lang="de-DE" sz="1700" dirty="0" smtClean="0"/>
              <a:t>Fall</a:t>
            </a:r>
            <a:r>
              <a:rPr lang="de-DE" sz="1700" dirty="0"/>
              <a:t> </a:t>
            </a:r>
            <a:r>
              <a:rPr lang="de-DE" sz="1700" dirty="0" smtClean="0"/>
              <a:t>(der Fall wird aber dokumentiert), d.h. die Leistung gilt trotzdem als erbracht.</a:t>
            </a:r>
            <a:endParaRPr lang="de-DE" sz="1700" dirty="0"/>
          </a:p>
          <a:p>
            <a:r>
              <a:rPr lang="de-DE" sz="1700" dirty="0" smtClean="0"/>
              <a:t>Bei einem wiederholten Plagiat in einer Studienleistung wird diese mit </a:t>
            </a:r>
            <a:r>
              <a:rPr lang="de-DE" sz="1700" dirty="0"/>
              <a:t>„nicht erbracht</a:t>
            </a:r>
            <a:r>
              <a:rPr lang="de-DE" sz="1700" dirty="0" smtClean="0"/>
              <a:t>“ bewertet (je </a:t>
            </a:r>
            <a:r>
              <a:rPr lang="de-DE" sz="1700" dirty="0"/>
              <a:t>nach Umfang des Plagiats kann nicht mehr </a:t>
            </a:r>
            <a:r>
              <a:rPr lang="de-DE" sz="1700" dirty="0" smtClean="0"/>
              <a:t>von </a:t>
            </a:r>
            <a:r>
              <a:rPr lang="de-DE" sz="1700" dirty="0"/>
              <a:t>einem „echten Bemühen“ zur Erbringung der Studienleistung gesprochen werden, vgl. § 15 </a:t>
            </a:r>
            <a:r>
              <a:rPr lang="de-DE" sz="1700" dirty="0" smtClean="0"/>
              <a:t>Abs</a:t>
            </a:r>
            <a:r>
              <a:rPr lang="de-DE" sz="1700" dirty="0"/>
              <a:t>. 4 </a:t>
            </a:r>
            <a:r>
              <a:rPr lang="de-DE" sz="1700" dirty="0" smtClean="0"/>
              <a:t>BPO) </a:t>
            </a:r>
            <a:endParaRPr lang="de-DE" sz="1700" dirty="0"/>
          </a:p>
          <a:p>
            <a:r>
              <a:rPr lang="de-DE" sz="1700" dirty="0" smtClean="0"/>
              <a:t>Eine </a:t>
            </a:r>
            <a:r>
              <a:rPr lang="de-DE" sz="1700" dirty="0"/>
              <a:t>Prüfungsleistung </a:t>
            </a:r>
            <a:r>
              <a:rPr lang="de-DE" sz="1700" dirty="0" smtClean="0"/>
              <a:t>wird bei einem „echten“ Plagiat mit „nicht ausreichend“ bzw</a:t>
            </a:r>
            <a:r>
              <a:rPr lang="de-DE" sz="1700" dirty="0"/>
              <a:t>. „nicht bestanden</a:t>
            </a:r>
            <a:r>
              <a:rPr lang="de-DE" sz="1700" dirty="0" smtClean="0"/>
              <a:t>“ bewertet.(vgl</a:t>
            </a:r>
            <a:r>
              <a:rPr lang="de-DE" sz="1700" dirty="0"/>
              <a:t>. § 31. Abs. 1 </a:t>
            </a:r>
            <a:r>
              <a:rPr lang="de-DE" sz="1700" dirty="0" smtClean="0"/>
              <a:t>S</a:t>
            </a:r>
            <a:r>
              <a:rPr lang="de-DE" sz="1700" dirty="0"/>
              <a:t>. 1 </a:t>
            </a:r>
            <a:r>
              <a:rPr lang="de-DE" sz="1700" dirty="0" smtClean="0"/>
              <a:t>BPO)</a:t>
            </a:r>
          </a:p>
          <a:p>
            <a:endParaRPr lang="de-DE" sz="1700" dirty="0"/>
          </a:p>
          <a:p>
            <a:endParaRPr lang="de-DE" sz="1600" dirty="0" smtClean="0"/>
          </a:p>
          <a:p>
            <a:endParaRPr lang="de-DE" sz="1600" dirty="0"/>
          </a:p>
          <a:p>
            <a:endParaRPr lang="de-DE" sz="1600" dirty="0" smtClean="0"/>
          </a:p>
          <a:p>
            <a:pPr marL="0" indent="0">
              <a:buNone/>
            </a:pPr>
            <a:r>
              <a:rPr lang="de-DE" sz="1100" dirty="0" smtClean="0"/>
              <a:t>Quelle</a:t>
            </a:r>
            <a:r>
              <a:rPr lang="de-DE" sz="1100" dirty="0"/>
              <a:t>: </a:t>
            </a:r>
            <a:r>
              <a:rPr lang="de-DE" sz="1100" dirty="0" smtClean="0">
                <a:hlinkClick r:id="rId2"/>
              </a:rPr>
              <a:t>https</a:t>
            </a:r>
            <a:r>
              <a:rPr lang="de-DE" sz="1100" dirty="0">
                <a:hlinkClick r:id="rId2"/>
              </a:rPr>
              <a:t>://www.uni-bielefeld.de/soz/studium/pdf/Plagiate-Voraussetzungen-und-Sanktionen-14052012-%282%29.pdf</a:t>
            </a:r>
            <a:endParaRPr lang="de-DE" sz="1100" dirty="0"/>
          </a:p>
          <a:p>
            <a:pPr marL="0" indent="0">
              <a:buNone/>
            </a:pPr>
            <a:endParaRPr lang="de-DE" sz="1800" dirty="0"/>
          </a:p>
          <a:p>
            <a:endParaRPr lang="de-DE" sz="1800" dirty="0" smtClean="0"/>
          </a:p>
          <a:p>
            <a:pPr marL="0" indent="0">
              <a:buNone/>
            </a:pPr>
            <a:r>
              <a:rPr lang="de-DE" sz="1400" dirty="0" smtClean="0"/>
              <a:t>	</a:t>
            </a:r>
            <a:endParaRPr lang="de-DE" sz="1800" dirty="0"/>
          </a:p>
          <a:p>
            <a:endParaRPr lang="de-DE" dirty="0"/>
          </a:p>
        </p:txBody>
      </p:sp>
      <p:sp>
        <p:nvSpPr>
          <p:cNvPr id="5" name="Foliennummernplatzhalter 4"/>
          <p:cNvSpPr>
            <a:spLocks noGrp="1"/>
          </p:cNvSpPr>
          <p:nvPr>
            <p:ph type="sldNum" sz="quarter" idx="12"/>
          </p:nvPr>
        </p:nvSpPr>
        <p:spPr/>
        <p:txBody>
          <a:bodyPr/>
          <a:lstStyle/>
          <a:p>
            <a:fld id="{968FC3C1-8B2E-4CF4-97FE-57A4E19AC873}" type="slidenum">
              <a:rPr lang="de-DE" smtClean="0"/>
              <a:t>15</a:t>
            </a:fld>
            <a:endParaRPr lang="de-DE"/>
          </a:p>
        </p:txBody>
      </p:sp>
      <p:sp>
        <p:nvSpPr>
          <p:cNvPr id="6" name="Textfeld 5"/>
          <p:cNvSpPr txBox="1"/>
          <p:nvPr/>
        </p:nvSpPr>
        <p:spPr>
          <a:xfrm>
            <a:off x="191344" y="6009470"/>
            <a:ext cx="9073008" cy="461665"/>
          </a:xfrm>
          <a:prstGeom prst="rect">
            <a:avLst/>
          </a:prstGeom>
          <a:noFill/>
        </p:spPr>
        <p:txBody>
          <a:bodyPr wrap="square" rtlCol="0">
            <a:spAutoFit/>
          </a:bodyPr>
          <a:lstStyle/>
          <a:p>
            <a:r>
              <a:rPr lang="de-DE" sz="1200" dirty="0">
                <a:hlinkClick r:id="rId2"/>
              </a:rPr>
              <a:t>https://www.uni-bielefeld.de/soz/studium/pdf/Plagiate-Voraussetzungen-und-Sanktionen-14052012-%</a:t>
            </a:r>
            <a:r>
              <a:rPr lang="de-DE" sz="1200" dirty="0" smtClean="0">
                <a:hlinkClick r:id="rId2"/>
              </a:rPr>
              <a:t>282%29.pdf</a:t>
            </a:r>
            <a:endParaRPr lang="de-DE" sz="1200" dirty="0" smtClean="0"/>
          </a:p>
          <a:p>
            <a:endParaRPr lang="de-DE" sz="1200" dirty="0" smtClean="0"/>
          </a:p>
        </p:txBody>
      </p:sp>
    </p:spTree>
    <p:extLst>
      <p:ext uri="{BB962C8B-B14F-4D97-AF65-F5344CB8AC3E}">
        <p14:creationId xmlns:p14="http://schemas.microsoft.com/office/powerpoint/2010/main" val="20130070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3600" dirty="0" smtClean="0"/>
              <a:t>Weitergehende Sanktionsmöglichkeiten</a:t>
            </a:r>
            <a:endParaRPr lang="de-DE" sz="3600" dirty="0"/>
          </a:p>
        </p:txBody>
      </p:sp>
      <p:sp>
        <p:nvSpPr>
          <p:cNvPr id="4" name="Foliennummernplatzhalter 3"/>
          <p:cNvSpPr>
            <a:spLocks noGrp="1"/>
          </p:cNvSpPr>
          <p:nvPr>
            <p:ph type="sldNum" sz="quarter" idx="12"/>
          </p:nvPr>
        </p:nvSpPr>
        <p:spPr/>
        <p:txBody>
          <a:bodyPr/>
          <a:lstStyle/>
          <a:p>
            <a:fld id="{968FC3C1-8B2E-4CF4-97FE-57A4E19AC873}" type="slidenum">
              <a:rPr lang="de-DE" smtClean="0"/>
              <a:t>16</a:t>
            </a:fld>
            <a:endParaRPr lang="de-DE"/>
          </a:p>
        </p:txBody>
      </p:sp>
      <p:sp>
        <p:nvSpPr>
          <p:cNvPr id="5" name="Textplatzhalter 4"/>
          <p:cNvSpPr>
            <a:spLocks noGrp="1"/>
          </p:cNvSpPr>
          <p:nvPr>
            <p:ph type="body" sz="quarter" idx="13"/>
          </p:nvPr>
        </p:nvSpPr>
        <p:spPr>
          <a:xfrm>
            <a:off x="300037" y="2241550"/>
            <a:ext cx="11591925" cy="3347690"/>
          </a:xfrm>
        </p:spPr>
        <p:txBody>
          <a:bodyPr/>
          <a:lstStyle/>
          <a:p>
            <a:pPr marL="0" indent="0">
              <a:buNone/>
            </a:pPr>
            <a:r>
              <a:rPr lang="de-DE" sz="2000" dirty="0" smtClean="0"/>
              <a:t>Schwerwiegende Plagiate schaden der Wissenschaft nachhaltig. Auch gelten Täuschungsversuche in Prüfungen als nicht unerhebliches Vergehen. Plagiate können neben den Prüfungsrechtlichen Folgen weitere Sanktionen mit sich führen:</a:t>
            </a:r>
          </a:p>
          <a:p>
            <a:pPr marL="0" indent="0">
              <a:buNone/>
            </a:pPr>
            <a:endParaRPr lang="de-DE" sz="2000" dirty="0" smtClean="0"/>
          </a:p>
          <a:p>
            <a:pPr lvl="2"/>
            <a:r>
              <a:rPr lang="de-DE" sz="1600" dirty="0" smtClean="0"/>
              <a:t>Exmatrikulation </a:t>
            </a:r>
            <a:r>
              <a:rPr lang="de-DE" sz="1600" dirty="0"/>
              <a:t>mit Sperrfrist für eine erneute Einschreibung (bis zu zwei Jahre</a:t>
            </a:r>
            <a:r>
              <a:rPr lang="de-DE" sz="1600" dirty="0" smtClean="0"/>
              <a:t>) (</a:t>
            </a:r>
            <a:r>
              <a:rPr lang="de-DE" sz="1600" dirty="0"/>
              <a:t>vgl. § 31 Abs. 2 </a:t>
            </a:r>
            <a:r>
              <a:rPr lang="de-DE" sz="1600" dirty="0" smtClean="0"/>
              <a:t>S</a:t>
            </a:r>
            <a:r>
              <a:rPr lang="de-DE" sz="1600" dirty="0"/>
              <a:t>. 1 und 2 </a:t>
            </a:r>
            <a:r>
              <a:rPr lang="de-DE" sz="1600" dirty="0" smtClean="0"/>
              <a:t>BPO</a:t>
            </a:r>
            <a:r>
              <a:rPr lang="de-DE" sz="1600" dirty="0"/>
              <a:t>, § 63 Abs. 5 HG)</a:t>
            </a:r>
          </a:p>
          <a:p>
            <a:pPr lvl="2"/>
            <a:r>
              <a:rPr lang="de-DE" sz="1600" dirty="0" smtClean="0"/>
              <a:t>Verlust </a:t>
            </a:r>
            <a:r>
              <a:rPr lang="de-DE" sz="1600" dirty="0"/>
              <a:t>des Prüfungsanspruchs (Feststellung, dass die Prüfung endgültig nicht bestanden ist</a:t>
            </a:r>
            <a:r>
              <a:rPr lang="de-DE" sz="1600" dirty="0" smtClean="0"/>
              <a:t>) (</a:t>
            </a:r>
            <a:r>
              <a:rPr lang="de-DE" sz="1600" dirty="0"/>
              <a:t>vgl. </a:t>
            </a:r>
            <a:r>
              <a:rPr lang="de-DE" sz="1600" dirty="0" smtClean="0"/>
              <a:t>§ </a:t>
            </a:r>
            <a:r>
              <a:rPr lang="de-DE" sz="1600" dirty="0"/>
              <a:t>31 Abs. 2 S. 3 BPO, § 64 Abs. 2 </a:t>
            </a:r>
            <a:r>
              <a:rPr lang="de-DE" sz="1600" dirty="0" smtClean="0"/>
              <a:t>r</a:t>
            </a:r>
            <a:r>
              <a:rPr lang="de-DE" sz="1600" dirty="0"/>
              <a:t>. 9 </a:t>
            </a:r>
            <a:r>
              <a:rPr lang="de-DE" sz="1600" dirty="0" err="1" smtClean="0"/>
              <a:t>i.V.m</a:t>
            </a:r>
            <a:r>
              <a:rPr lang="de-DE" sz="1600" dirty="0"/>
              <a:t>. Nr. 4 HG)</a:t>
            </a:r>
          </a:p>
          <a:p>
            <a:pPr lvl="2"/>
            <a:r>
              <a:rPr lang="de-DE" sz="1600" dirty="0" smtClean="0"/>
              <a:t>Verhängung </a:t>
            </a:r>
            <a:r>
              <a:rPr lang="de-DE" sz="1600" dirty="0"/>
              <a:t>eines </a:t>
            </a:r>
            <a:r>
              <a:rPr lang="de-DE" sz="1600" dirty="0" smtClean="0"/>
              <a:t>Bußgeldes (</a:t>
            </a:r>
            <a:r>
              <a:rPr lang="de-DE" sz="1600" dirty="0"/>
              <a:t>vgl. § 63 Abs. 5 HG)</a:t>
            </a:r>
          </a:p>
          <a:p>
            <a:pPr lvl="2"/>
            <a:r>
              <a:rPr lang="de-DE" sz="1600" dirty="0" smtClean="0"/>
              <a:t>Abnahme </a:t>
            </a:r>
            <a:r>
              <a:rPr lang="de-DE" sz="1600" dirty="0"/>
              <a:t>einer eidesstattlichen </a:t>
            </a:r>
            <a:r>
              <a:rPr lang="de-DE" sz="1600" dirty="0" smtClean="0"/>
              <a:t>Versicherung (</a:t>
            </a:r>
            <a:r>
              <a:rPr lang="de-DE" sz="1600" dirty="0"/>
              <a:t>vgl. § 63 Abs. 5 HG</a:t>
            </a:r>
            <a:r>
              <a:rPr lang="de-DE" sz="1600" dirty="0" smtClean="0"/>
              <a:t>)</a:t>
            </a:r>
          </a:p>
          <a:p>
            <a:pPr marL="0" indent="0">
              <a:buNone/>
            </a:pPr>
            <a:r>
              <a:rPr lang="de-DE" sz="1600" dirty="0" smtClean="0"/>
              <a:t>[HG = Hochschulgesetz; BPO = Prüfungs- und Studienordnung für das Bachelorstudium]</a:t>
            </a:r>
            <a:endParaRPr lang="de-DE" dirty="0"/>
          </a:p>
        </p:txBody>
      </p:sp>
      <p:sp>
        <p:nvSpPr>
          <p:cNvPr id="6" name="Textfeld 5"/>
          <p:cNvSpPr txBox="1"/>
          <p:nvPr/>
        </p:nvSpPr>
        <p:spPr>
          <a:xfrm>
            <a:off x="191344" y="5894667"/>
            <a:ext cx="9073008" cy="461665"/>
          </a:xfrm>
          <a:prstGeom prst="rect">
            <a:avLst/>
          </a:prstGeom>
          <a:noFill/>
        </p:spPr>
        <p:txBody>
          <a:bodyPr wrap="square" rtlCol="0">
            <a:spAutoFit/>
          </a:bodyPr>
          <a:lstStyle/>
          <a:p>
            <a:r>
              <a:rPr lang="de-DE" sz="1200" dirty="0">
                <a:hlinkClick r:id="rId3"/>
              </a:rPr>
              <a:t>https://www.uni-bielefeld.de/soz/studium/pdf/Plagiate-Voraussetzungen-und-Sanktionen-14052012-%</a:t>
            </a:r>
            <a:r>
              <a:rPr lang="de-DE" sz="1200" dirty="0" smtClean="0">
                <a:hlinkClick r:id="rId3"/>
              </a:rPr>
              <a:t>282%29.pdf</a:t>
            </a:r>
            <a:endParaRPr lang="de-DE" sz="1200" dirty="0" smtClean="0"/>
          </a:p>
          <a:p>
            <a:endParaRPr lang="de-DE" sz="1200" dirty="0" smtClean="0"/>
          </a:p>
        </p:txBody>
      </p:sp>
    </p:spTree>
    <p:extLst>
      <p:ext uri="{BB962C8B-B14F-4D97-AF65-F5344CB8AC3E}">
        <p14:creationId xmlns:p14="http://schemas.microsoft.com/office/powerpoint/2010/main" val="9389417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3600" dirty="0" smtClean="0"/>
              <a:t>Plagiate vermeiden 1</a:t>
            </a:r>
            <a:endParaRPr lang="de-DE" sz="3600" dirty="0"/>
          </a:p>
        </p:txBody>
      </p:sp>
      <p:sp>
        <p:nvSpPr>
          <p:cNvPr id="4" name="Foliennummernplatzhalter 3"/>
          <p:cNvSpPr>
            <a:spLocks noGrp="1"/>
          </p:cNvSpPr>
          <p:nvPr>
            <p:ph type="sldNum" sz="quarter" idx="12"/>
          </p:nvPr>
        </p:nvSpPr>
        <p:spPr/>
        <p:txBody>
          <a:bodyPr/>
          <a:lstStyle/>
          <a:p>
            <a:fld id="{968FC3C1-8B2E-4CF4-97FE-57A4E19AC873}" type="slidenum">
              <a:rPr lang="de-DE" smtClean="0"/>
              <a:t>17</a:t>
            </a:fld>
            <a:endParaRPr lang="de-DE"/>
          </a:p>
        </p:txBody>
      </p:sp>
      <p:sp>
        <p:nvSpPr>
          <p:cNvPr id="5" name="Textplatzhalter 4"/>
          <p:cNvSpPr>
            <a:spLocks noGrp="1"/>
          </p:cNvSpPr>
          <p:nvPr>
            <p:ph type="body" sz="quarter" idx="13"/>
          </p:nvPr>
        </p:nvSpPr>
        <p:spPr>
          <a:xfrm>
            <a:off x="300037" y="2241550"/>
            <a:ext cx="10908531" cy="3995738"/>
          </a:xfrm>
        </p:spPr>
        <p:txBody>
          <a:bodyPr/>
          <a:lstStyle/>
          <a:p>
            <a:r>
              <a:rPr lang="de-DE" sz="1800" dirty="0" smtClean="0"/>
              <a:t>Auch ohne explizite Erklärung gilt die Annahme, dass die eingereichte Arbeit selbstständig verfasst wurde.</a:t>
            </a:r>
          </a:p>
          <a:p>
            <a:r>
              <a:rPr lang="de-DE" sz="1800" dirty="0" smtClean="0"/>
              <a:t>Plagiate können ohne Selbstständigkeitserklärung geahndet werden.</a:t>
            </a:r>
          </a:p>
          <a:p>
            <a:pPr>
              <a:spcAft>
                <a:spcPts val="600"/>
              </a:spcAft>
            </a:pPr>
            <a:r>
              <a:rPr lang="de-DE" sz="1800" dirty="0" smtClean="0"/>
              <a:t>Eine zusätzliche explizite Erklärung wie die folgende dient vor allem der Erinnerung an diese Annahme: </a:t>
            </a:r>
          </a:p>
          <a:p>
            <a:pPr marL="541337" lvl="3" indent="0">
              <a:buNone/>
            </a:pPr>
            <a:r>
              <a:rPr lang="de-DE" sz="1600" i="1" dirty="0" smtClean="0"/>
              <a:t>Hiermit </a:t>
            </a:r>
            <a:r>
              <a:rPr lang="de-DE" sz="1600" i="1" dirty="0"/>
              <a:t>erkläre ich, dass ich die </a:t>
            </a:r>
            <a:r>
              <a:rPr lang="de-DE" sz="1600" i="1" dirty="0" smtClean="0"/>
              <a:t>vorliegende </a:t>
            </a:r>
            <a:r>
              <a:rPr lang="de-DE" sz="1600" i="1" dirty="0"/>
              <a:t>Arbeit </a:t>
            </a:r>
            <a:r>
              <a:rPr lang="de-DE" sz="1600" i="1" dirty="0" smtClean="0"/>
              <a:t>selbstständig </a:t>
            </a:r>
            <a:r>
              <a:rPr lang="de-DE" sz="1600" i="1" dirty="0"/>
              <a:t>verfasst und </a:t>
            </a:r>
            <a:r>
              <a:rPr lang="de-DE" sz="1600" i="1" dirty="0" smtClean="0"/>
              <a:t>gelieferte </a:t>
            </a:r>
            <a:r>
              <a:rPr lang="de-DE" sz="1600" i="1" dirty="0"/>
              <a:t>Datensätze, Zeichnungen, </a:t>
            </a:r>
            <a:r>
              <a:rPr lang="de-DE" sz="1600" i="1" dirty="0" smtClean="0"/>
              <a:t>Skizzen </a:t>
            </a:r>
            <a:r>
              <a:rPr lang="de-DE" sz="1600" i="1" dirty="0"/>
              <a:t>und graphische Darstellungen </a:t>
            </a:r>
            <a:r>
              <a:rPr lang="de-DE" sz="1600" i="1" dirty="0" smtClean="0"/>
              <a:t>selbstständig </a:t>
            </a:r>
            <a:r>
              <a:rPr lang="de-DE" sz="1600" i="1" dirty="0"/>
              <a:t>erstellt habe. Ich habe </a:t>
            </a:r>
            <a:r>
              <a:rPr lang="de-DE" sz="1600" i="1" dirty="0" smtClean="0"/>
              <a:t>keine </a:t>
            </a:r>
            <a:r>
              <a:rPr lang="de-DE" sz="1600" i="1" dirty="0"/>
              <a:t>anderen </a:t>
            </a:r>
            <a:r>
              <a:rPr lang="de-DE" sz="1600" i="1" dirty="0" smtClean="0"/>
              <a:t>Quellen </a:t>
            </a:r>
            <a:r>
              <a:rPr lang="de-DE" sz="1600" i="1" dirty="0"/>
              <a:t>als die angegebenen </a:t>
            </a:r>
            <a:r>
              <a:rPr lang="de-DE" sz="1600" i="1" dirty="0" smtClean="0"/>
              <a:t>benutzt </a:t>
            </a:r>
            <a:r>
              <a:rPr lang="de-DE" sz="1600" i="1" dirty="0"/>
              <a:t>und habe die Stellen der </a:t>
            </a:r>
            <a:r>
              <a:rPr lang="de-DE" sz="1600" i="1" dirty="0" smtClean="0"/>
              <a:t>Arbeit</a:t>
            </a:r>
            <a:r>
              <a:rPr lang="de-DE" sz="1600" i="1" dirty="0"/>
              <a:t>, die anderen Werken entnommen sind – </a:t>
            </a:r>
            <a:r>
              <a:rPr lang="de-DE" sz="1600" i="1" dirty="0" smtClean="0"/>
              <a:t>einschl</a:t>
            </a:r>
            <a:r>
              <a:rPr lang="de-DE" sz="1600" i="1" dirty="0"/>
              <a:t>. verwendeter Tabellen und </a:t>
            </a:r>
            <a:r>
              <a:rPr lang="de-DE" sz="1600" i="1" dirty="0" smtClean="0"/>
              <a:t>Abbildungen </a:t>
            </a:r>
            <a:r>
              <a:rPr lang="de-DE" sz="1600" i="1" dirty="0"/>
              <a:t>– in jedem einzelnen Fall unter </a:t>
            </a:r>
            <a:r>
              <a:rPr lang="de-DE" sz="1600" i="1" dirty="0" smtClean="0"/>
              <a:t>Angabe </a:t>
            </a:r>
            <a:r>
              <a:rPr lang="de-DE" sz="1600" i="1" dirty="0"/>
              <a:t>der Quelle als </a:t>
            </a:r>
            <a:r>
              <a:rPr lang="de-DE" sz="1600" i="1" dirty="0" smtClean="0"/>
              <a:t>Entlehnung </a:t>
            </a:r>
            <a:r>
              <a:rPr lang="de-DE" sz="1600" i="1" dirty="0"/>
              <a:t>kenntlich gemacht</a:t>
            </a:r>
            <a:r>
              <a:rPr lang="de-DE" sz="1600" i="1" dirty="0" smtClean="0"/>
              <a:t>.</a:t>
            </a:r>
          </a:p>
          <a:p>
            <a:pPr marL="541337" lvl="3" indent="0">
              <a:buNone/>
            </a:pPr>
            <a:endParaRPr lang="de-DE" sz="1800" dirty="0"/>
          </a:p>
          <a:p>
            <a:pPr marL="285750" indent="-285750"/>
            <a:r>
              <a:rPr lang="de-DE" sz="1800" dirty="0" smtClean="0"/>
              <a:t>Die Erklärung ist als Vordruck unter folgendem </a:t>
            </a:r>
            <a:r>
              <a:rPr lang="de-DE" sz="1800" dirty="0"/>
              <a:t>Link </a:t>
            </a:r>
            <a:r>
              <a:rPr lang="de-DE" sz="1800" dirty="0" smtClean="0"/>
              <a:t>verfügbar: </a:t>
            </a:r>
            <a:r>
              <a:rPr lang="de-DE" sz="1800" dirty="0">
                <a:hlinkClick r:id="rId3"/>
              </a:rPr>
              <a:t>https://</a:t>
            </a:r>
            <a:r>
              <a:rPr lang="de-DE" sz="1800" dirty="0" smtClean="0">
                <a:hlinkClick r:id="rId3"/>
              </a:rPr>
              <a:t>www.uni-bielefeld.de/fstudien/Eigenstandigkeitserklarung.pdf</a:t>
            </a:r>
            <a:endParaRPr lang="de-DE" sz="1800" dirty="0" smtClean="0"/>
          </a:p>
          <a:p>
            <a:pPr marL="285750" indent="-285750"/>
            <a:endParaRPr lang="de-DE" dirty="0"/>
          </a:p>
        </p:txBody>
      </p:sp>
    </p:spTree>
    <p:extLst>
      <p:ext uri="{BB962C8B-B14F-4D97-AF65-F5344CB8AC3E}">
        <p14:creationId xmlns:p14="http://schemas.microsoft.com/office/powerpoint/2010/main" val="11872596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3600" dirty="0" smtClean="0"/>
              <a:t>Plagiate vermeiden 2</a:t>
            </a:r>
            <a:endParaRPr lang="de-DE" sz="3600" dirty="0"/>
          </a:p>
        </p:txBody>
      </p:sp>
      <p:sp>
        <p:nvSpPr>
          <p:cNvPr id="4" name="Foliennummernplatzhalter 3"/>
          <p:cNvSpPr>
            <a:spLocks noGrp="1"/>
          </p:cNvSpPr>
          <p:nvPr>
            <p:ph type="sldNum" sz="quarter" idx="12"/>
          </p:nvPr>
        </p:nvSpPr>
        <p:spPr/>
        <p:txBody>
          <a:bodyPr/>
          <a:lstStyle/>
          <a:p>
            <a:fld id="{968FC3C1-8B2E-4CF4-97FE-57A4E19AC873}" type="slidenum">
              <a:rPr lang="de-DE" smtClean="0"/>
              <a:t>18</a:t>
            </a:fld>
            <a:endParaRPr lang="de-DE"/>
          </a:p>
        </p:txBody>
      </p:sp>
      <p:sp>
        <p:nvSpPr>
          <p:cNvPr id="5" name="Textplatzhalter 4"/>
          <p:cNvSpPr>
            <a:spLocks noGrp="1"/>
          </p:cNvSpPr>
          <p:nvPr>
            <p:ph type="body" sz="quarter" idx="13"/>
          </p:nvPr>
        </p:nvSpPr>
        <p:spPr/>
        <p:txBody>
          <a:bodyPr/>
          <a:lstStyle/>
          <a:p>
            <a:r>
              <a:rPr lang="de-DE" sz="1600" dirty="0"/>
              <a:t>Planen Sie </a:t>
            </a:r>
            <a:r>
              <a:rPr lang="de-DE" sz="1600" dirty="0" smtClean="0"/>
              <a:t>genügend </a:t>
            </a:r>
            <a:r>
              <a:rPr lang="de-DE" sz="1600" dirty="0"/>
              <a:t>Zeit für die </a:t>
            </a:r>
            <a:r>
              <a:rPr lang="de-DE" sz="1600" dirty="0" smtClean="0"/>
              <a:t>Überarbeitungs- und Korrekturphase </a:t>
            </a:r>
            <a:r>
              <a:rPr lang="de-DE" sz="1600" dirty="0"/>
              <a:t>Ihrer Arbeit ein</a:t>
            </a:r>
            <a:r>
              <a:rPr lang="de-DE" sz="1600" dirty="0" smtClean="0"/>
              <a:t>. Eine Häufige Ursache für Plagiate ist Zeitdruck.</a:t>
            </a:r>
            <a:endParaRPr lang="de-DE" sz="1600" dirty="0"/>
          </a:p>
          <a:p>
            <a:r>
              <a:rPr lang="de-DE" sz="1600" dirty="0" smtClean="0"/>
              <a:t>Dokumentieren Sie beim Verfassen einer schriftlichen Arbeit von Beginn an die verwendete Literatur. Hilfreich kann dabei ein Literaturverwaltungsprogramm sein z.B. </a:t>
            </a:r>
            <a:r>
              <a:rPr lang="de-DE" sz="1600" dirty="0" err="1" smtClean="0"/>
              <a:t>Zotero</a:t>
            </a:r>
            <a:r>
              <a:rPr lang="de-DE" sz="1600" dirty="0" smtClean="0"/>
              <a:t>, </a:t>
            </a:r>
            <a:r>
              <a:rPr lang="de-DE" sz="1600" dirty="0" err="1" smtClean="0"/>
              <a:t>Citavi</a:t>
            </a:r>
            <a:r>
              <a:rPr lang="de-DE" sz="1600" dirty="0" smtClean="0"/>
              <a:t>, </a:t>
            </a:r>
            <a:r>
              <a:rPr lang="de-DE" sz="1600" dirty="0" err="1" smtClean="0"/>
              <a:t>Mendely</a:t>
            </a:r>
            <a:r>
              <a:rPr lang="de-DE" sz="1600" dirty="0" smtClean="0"/>
              <a:t>, Endnote,</a:t>
            </a:r>
          </a:p>
          <a:p>
            <a:r>
              <a:rPr lang="de-DE" sz="1600" dirty="0" smtClean="0"/>
              <a:t>Fertigen Sie zur gelesenen Literatur Exzerpte (Zusammenfassung wichtiger Inhalte) an. Dokumentieren Sie darin grundsätzlich die bibliographischen Angaben (</a:t>
            </a:r>
            <a:r>
              <a:rPr lang="de-DE" sz="1600" dirty="0" err="1" smtClean="0"/>
              <a:t>AutorIn</a:t>
            </a:r>
            <a:r>
              <a:rPr lang="de-DE" sz="1600" dirty="0" smtClean="0"/>
              <a:t>, Jahr, Titel, Verlag,..), trennen Sie ihre eigenen Aussagen von aus dem Text entnommenen Aussagen, kennzeichnen Sie wörtliche Übernahmen und die Seitenzahlen auch von sinngemäßen Wiedergaben.</a:t>
            </a:r>
          </a:p>
          <a:p>
            <a:r>
              <a:rPr lang="de-DE" sz="1600" dirty="0" smtClean="0"/>
              <a:t>Wenn Sie in der Literatur interessante Ideen, Ansätze oder Beispiele finden, die Sie später evtl. verwenden möchten, dann dokumentieren Sie immer und umgehend die Quelle. Das trifft auch auf Internetseiten zu.</a:t>
            </a:r>
          </a:p>
          <a:p>
            <a:r>
              <a:rPr lang="de-DE" sz="1600" dirty="0" smtClean="0"/>
              <a:t>Informieren Sie sich, welche Quellen als zitierfähig gelten. </a:t>
            </a:r>
            <a:r>
              <a:rPr lang="de-DE" sz="1600" dirty="0" err="1" smtClean="0"/>
              <a:t>Powerpoint</a:t>
            </a:r>
            <a:r>
              <a:rPr lang="de-DE" sz="1600" dirty="0" smtClean="0"/>
              <a:t>-Präsentationen aus Vorlesungen z.B. sind keine zitierfähigen Quellen.</a:t>
            </a:r>
          </a:p>
          <a:p>
            <a:r>
              <a:rPr lang="de-DE" sz="1600" dirty="0" smtClean="0"/>
              <a:t>Informieren Sie sich zu den üblichen Zitierkonventionen in ihrem Fach. Wie werden Monografien und wie werden Zeitschriftenaufsätze in Ihrem Fach zitiert? Sinngemäße Übernahmen werden häufig mit „vgl.“ gekennzeichnet.</a:t>
            </a:r>
          </a:p>
        </p:txBody>
      </p:sp>
    </p:spTree>
    <p:extLst>
      <p:ext uri="{BB962C8B-B14F-4D97-AF65-F5344CB8AC3E}">
        <p14:creationId xmlns:p14="http://schemas.microsoft.com/office/powerpoint/2010/main" val="5488229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Plagiate Vermeiden 3</a:t>
            </a:r>
            <a:endParaRPr lang="de-DE" dirty="0"/>
          </a:p>
        </p:txBody>
      </p:sp>
      <p:sp>
        <p:nvSpPr>
          <p:cNvPr id="4" name="Foliennummernplatzhalter 3"/>
          <p:cNvSpPr>
            <a:spLocks noGrp="1"/>
          </p:cNvSpPr>
          <p:nvPr>
            <p:ph type="sldNum" sz="quarter" idx="12"/>
          </p:nvPr>
        </p:nvSpPr>
        <p:spPr/>
        <p:txBody>
          <a:bodyPr/>
          <a:lstStyle/>
          <a:p>
            <a:fld id="{968FC3C1-8B2E-4CF4-97FE-57A4E19AC873}" type="slidenum">
              <a:rPr lang="de-DE" smtClean="0"/>
              <a:t>19</a:t>
            </a:fld>
            <a:endParaRPr lang="de-DE"/>
          </a:p>
        </p:txBody>
      </p:sp>
      <p:sp>
        <p:nvSpPr>
          <p:cNvPr id="5" name="Textplatzhalter 4"/>
          <p:cNvSpPr>
            <a:spLocks noGrp="1"/>
          </p:cNvSpPr>
          <p:nvPr>
            <p:ph type="body" sz="quarter" idx="13"/>
          </p:nvPr>
        </p:nvSpPr>
        <p:spPr/>
        <p:txBody>
          <a:bodyPr/>
          <a:lstStyle/>
          <a:p>
            <a:r>
              <a:rPr lang="de-DE" dirty="0" smtClean="0"/>
              <a:t>Nehmen Sie das Beratungsangebot vom Schreiblabor wahr</a:t>
            </a:r>
            <a:r>
              <a:rPr lang="de-DE" dirty="0"/>
              <a:t>: </a:t>
            </a:r>
            <a:r>
              <a:rPr lang="de-DE" dirty="0">
                <a:hlinkClick r:id="rId2"/>
              </a:rPr>
              <a:t>https://www.uni-bielefeld.de/themen/peerlearning/studierende/#</a:t>
            </a:r>
            <a:r>
              <a:rPr lang="de-DE" dirty="0" smtClean="0">
                <a:hlinkClick r:id="rId2"/>
              </a:rPr>
              <a:t>comp:00005cbd2013:0000000055:138b</a:t>
            </a:r>
            <a:endParaRPr lang="de-DE" dirty="0" smtClean="0"/>
          </a:p>
          <a:p>
            <a:endParaRPr lang="de-DE" dirty="0"/>
          </a:p>
        </p:txBody>
      </p:sp>
    </p:spTree>
    <p:extLst>
      <p:ext uri="{BB962C8B-B14F-4D97-AF65-F5344CB8AC3E}">
        <p14:creationId xmlns:p14="http://schemas.microsoft.com/office/powerpoint/2010/main" val="1571509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Verwendete Literatur</a:t>
            </a:r>
            <a:endParaRPr lang="de-DE" dirty="0"/>
          </a:p>
        </p:txBody>
      </p:sp>
      <p:sp>
        <p:nvSpPr>
          <p:cNvPr id="4" name="Foliennummernplatzhalter 3"/>
          <p:cNvSpPr>
            <a:spLocks noGrp="1"/>
          </p:cNvSpPr>
          <p:nvPr>
            <p:ph type="sldNum" sz="quarter" idx="12"/>
          </p:nvPr>
        </p:nvSpPr>
        <p:spPr/>
        <p:txBody>
          <a:bodyPr/>
          <a:lstStyle/>
          <a:p>
            <a:fld id="{968FC3C1-8B2E-4CF4-97FE-57A4E19AC873}" type="slidenum">
              <a:rPr lang="de-DE" smtClean="0"/>
              <a:t>20</a:t>
            </a:fld>
            <a:endParaRPr lang="de-DE"/>
          </a:p>
        </p:txBody>
      </p:sp>
      <p:sp>
        <p:nvSpPr>
          <p:cNvPr id="5" name="Textplatzhalter 4"/>
          <p:cNvSpPr>
            <a:spLocks noGrp="1"/>
          </p:cNvSpPr>
          <p:nvPr>
            <p:ph type="body" sz="quarter" idx="13"/>
          </p:nvPr>
        </p:nvSpPr>
        <p:spPr/>
        <p:txBody>
          <a:bodyPr/>
          <a:lstStyle/>
          <a:p>
            <a:r>
              <a:rPr lang="de-DE" dirty="0" smtClean="0"/>
              <a:t>Englisch</a:t>
            </a:r>
            <a:r>
              <a:rPr lang="de-DE" dirty="0"/>
              <a:t>, Paul </a:t>
            </a:r>
            <a:r>
              <a:rPr lang="de-DE" dirty="0" smtClean="0"/>
              <a:t>(</a:t>
            </a:r>
            <a:r>
              <a:rPr lang="de-DE" dirty="0"/>
              <a:t>1933). </a:t>
            </a:r>
            <a:r>
              <a:rPr lang="de-DE" i="1" dirty="0"/>
              <a:t>Meister des Plagiats oder die Kunst der </a:t>
            </a:r>
            <a:r>
              <a:rPr lang="de-DE" i="1" dirty="0" err="1"/>
              <a:t>Abschriftstellerei</a:t>
            </a:r>
            <a:r>
              <a:rPr lang="de-DE" dirty="0"/>
              <a:t>. Berlin-</a:t>
            </a:r>
            <a:r>
              <a:rPr lang="de-DE" dirty="0" err="1"/>
              <a:t>Karlshorst</a:t>
            </a:r>
            <a:r>
              <a:rPr lang="de-DE" dirty="0"/>
              <a:t>: Hannibal-Verl. Verfügbar unter http://visuallibrary.net/ihd/content/titleinfo/122128.</a:t>
            </a:r>
          </a:p>
          <a:p>
            <a:r>
              <a:rPr lang="de-DE" dirty="0" smtClean="0"/>
              <a:t>Fishman, </a:t>
            </a:r>
            <a:r>
              <a:rPr lang="de-DE" dirty="0" err="1" smtClean="0"/>
              <a:t>Teddi</a:t>
            </a:r>
            <a:r>
              <a:rPr lang="de-DE" dirty="0" smtClean="0"/>
              <a:t> (2009): </a:t>
            </a:r>
            <a:r>
              <a:rPr lang="en-US" dirty="0"/>
              <a:t>We know it when we see it” is not good </a:t>
            </a:r>
            <a:r>
              <a:rPr lang="en-US" dirty="0" smtClean="0"/>
              <a:t>enough</a:t>
            </a:r>
            <a:r>
              <a:rPr lang="en-US" dirty="0"/>
              <a:t>: toward a standard definition of </a:t>
            </a:r>
            <a:r>
              <a:rPr lang="en-US" dirty="0" smtClean="0"/>
              <a:t>plagiarism </a:t>
            </a:r>
            <a:r>
              <a:rPr lang="en-US" dirty="0"/>
              <a:t>that transcends theft, fraud, and </a:t>
            </a:r>
            <a:r>
              <a:rPr lang="en-US" dirty="0" smtClean="0"/>
              <a:t>copyright. </a:t>
            </a:r>
            <a:r>
              <a:rPr lang="en-US" dirty="0"/>
              <a:t>4th Asia Pacific Conference on </a:t>
            </a:r>
            <a:r>
              <a:rPr lang="en-US" dirty="0" smtClean="0"/>
              <a:t>Educational </a:t>
            </a:r>
            <a:r>
              <a:rPr lang="en-US" dirty="0"/>
              <a:t>Integrity (4APCEI) 28–30 September 2009 </a:t>
            </a:r>
            <a:r>
              <a:rPr lang="en-US" dirty="0" smtClean="0"/>
              <a:t>University </a:t>
            </a:r>
            <a:r>
              <a:rPr lang="en-US" dirty="0"/>
              <a:t>of Wollongong NSW Australia </a:t>
            </a:r>
            <a:r>
              <a:rPr lang="en-US" dirty="0" smtClean="0"/>
              <a:t> [</a:t>
            </a:r>
            <a:r>
              <a:rPr lang="de-DE" dirty="0" smtClean="0">
                <a:hlinkClick r:id="rId2"/>
              </a:rPr>
              <a:t>https://www.bmartin.cc/pubs/09-4apcei/4apcei-Fishman.pdf</a:t>
            </a:r>
            <a:r>
              <a:rPr lang="de-DE" dirty="0" smtClean="0"/>
              <a:t>]</a:t>
            </a:r>
          </a:p>
          <a:p>
            <a:r>
              <a:rPr lang="de-DE" dirty="0" smtClean="0"/>
              <a:t>Weber-Wulff</a:t>
            </a:r>
            <a:r>
              <a:rPr lang="de-DE" dirty="0"/>
              <a:t>, Debora (2007): Fremde Federn Finden. </a:t>
            </a:r>
            <a:r>
              <a:rPr lang="de-DE" dirty="0" smtClean="0"/>
              <a:t>Eine </a:t>
            </a:r>
            <a:r>
              <a:rPr lang="de-DE" dirty="0"/>
              <a:t>E-Learning Einheit. [http://</a:t>
            </a:r>
            <a:r>
              <a:rPr lang="de-DE" dirty="0" smtClean="0"/>
              <a:t>plagiat.fhtw-berlin.de/ff/startseite/fremde_federn_finden</a:t>
            </a:r>
            <a:r>
              <a:rPr lang="de-DE" dirty="0"/>
              <a:t>, </a:t>
            </a:r>
            <a:r>
              <a:rPr lang="de-DE" dirty="0" smtClean="0"/>
              <a:t>19.3.2008</a:t>
            </a:r>
            <a:r>
              <a:rPr lang="de-DE" dirty="0"/>
              <a:t>] </a:t>
            </a:r>
            <a:endParaRPr lang="de-DE" dirty="0" smtClean="0"/>
          </a:p>
          <a:p>
            <a:r>
              <a:rPr lang="de-DE" dirty="0" smtClean="0"/>
              <a:t>Weber-Wulff, Debora: Fremde Federn finden. Onlinekurs über Plagiat [http</a:t>
            </a:r>
            <a:r>
              <a:rPr lang="de-DE" dirty="0"/>
              <a:t>://</a:t>
            </a:r>
            <a:r>
              <a:rPr lang="de-DE" dirty="0" smtClean="0"/>
              <a:t>plagiat.htw-berlin.de/ff/definition/1_1/defs]</a:t>
            </a:r>
          </a:p>
          <a:p>
            <a:endParaRPr lang="de-DE" dirty="0" smtClean="0"/>
          </a:p>
          <a:p>
            <a:endParaRPr lang="de-DE" dirty="0"/>
          </a:p>
          <a:p>
            <a:endParaRPr lang="de-DE" dirty="0"/>
          </a:p>
        </p:txBody>
      </p:sp>
    </p:spTree>
    <p:extLst>
      <p:ext uri="{BB962C8B-B14F-4D97-AF65-F5344CB8AC3E}">
        <p14:creationId xmlns:p14="http://schemas.microsoft.com/office/powerpoint/2010/main" val="8663876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Weiterführende Handreichungen und Literatur</a:t>
            </a:r>
            <a:endParaRPr lang="de-DE" dirty="0"/>
          </a:p>
        </p:txBody>
      </p:sp>
      <p:sp>
        <p:nvSpPr>
          <p:cNvPr id="4" name="Foliennummernplatzhalter 3"/>
          <p:cNvSpPr>
            <a:spLocks noGrp="1"/>
          </p:cNvSpPr>
          <p:nvPr>
            <p:ph type="sldNum" sz="quarter" idx="12"/>
          </p:nvPr>
        </p:nvSpPr>
        <p:spPr/>
        <p:txBody>
          <a:bodyPr/>
          <a:lstStyle/>
          <a:p>
            <a:fld id="{968FC3C1-8B2E-4CF4-97FE-57A4E19AC873}" type="slidenum">
              <a:rPr lang="de-DE" smtClean="0"/>
              <a:t>21</a:t>
            </a:fld>
            <a:endParaRPr lang="de-DE"/>
          </a:p>
        </p:txBody>
      </p:sp>
      <p:sp>
        <p:nvSpPr>
          <p:cNvPr id="5" name="Textplatzhalter 4"/>
          <p:cNvSpPr>
            <a:spLocks noGrp="1"/>
          </p:cNvSpPr>
          <p:nvPr>
            <p:ph type="body" sz="quarter" idx="13"/>
          </p:nvPr>
        </p:nvSpPr>
        <p:spPr/>
        <p:txBody>
          <a:bodyPr/>
          <a:lstStyle/>
          <a:p>
            <a:pPr marL="0" indent="0">
              <a:buNone/>
            </a:pPr>
            <a:r>
              <a:rPr lang="de-DE" i="1" dirty="0" smtClean="0"/>
              <a:t>Gute wissenschaftliche Praxis bei schriftlichen Arbeiten von Studierenden an der Universität Bielefeld</a:t>
            </a:r>
          </a:p>
          <a:p>
            <a:pPr marL="0" indent="0">
              <a:buNone/>
            </a:pPr>
            <a:r>
              <a:rPr lang="de-DE" dirty="0">
                <a:hlinkClick r:id="rId2"/>
              </a:rPr>
              <a:t>https://</a:t>
            </a:r>
            <a:r>
              <a:rPr lang="de-DE" dirty="0" smtClean="0">
                <a:hlinkClick r:id="rId2"/>
              </a:rPr>
              <a:t>www.uni-bielefeld.de/forschung/gute-wiss-praxis/120112-Papier-GWP.pdf</a:t>
            </a:r>
            <a:endParaRPr lang="de-DE" dirty="0" smtClean="0"/>
          </a:p>
          <a:p>
            <a:pPr marL="0" indent="0">
              <a:buNone/>
            </a:pPr>
            <a:endParaRPr lang="de-DE" dirty="0"/>
          </a:p>
          <a:p>
            <a:pPr marL="0" indent="0">
              <a:buNone/>
            </a:pPr>
            <a:r>
              <a:rPr lang="de-DE" i="1" dirty="0" smtClean="0"/>
              <a:t>Plagiate – Voraussetzungen und Sanktionen, </a:t>
            </a:r>
            <a:r>
              <a:rPr lang="de-DE" dirty="0" smtClean="0"/>
              <a:t>Universität Bielefeld</a:t>
            </a:r>
            <a:r>
              <a:rPr lang="de-DE" i="1" dirty="0" smtClean="0"/>
              <a:t> </a:t>
            </a:r>
          </a:p>
          <a:p>
            <a:pPr marL="0" indent="0">
              <a:buNone/>
            </a:pPr>
            <a:r>
              <a:rPr lang="de-DE" dirty="0">
                <a:hlinkClick r:id="rId3"/>
              </a:rPr>
              <a:t>https://www.uni-bielefeld.de/soz/studium/pdf/Plagiate-Voraussetzungen-und-Sanktionen-14052012-%</a:t>
            </a:r>
            <a:r>
              <a:rPr lang="de-DE" dirty="0" smtClean="0">
                <a:hlinkClick r:id="rId3"/>
              </a:rPr>
              <a:t>282%29.pdf</a:t>
            </a:r>
            <a:endParaRPr lang="de-DE" dirty="0" smtClean="0"/>
          </a:p>
          <a:p>
            <a:pPr marL="0" indent="0">
              <a:buNone/>
            </a:pPr>
            <a:endParaRPr lang="de-DE" dirty="0" smtClean="0"/>
          </a:p>
          <a:p>
            <a:pPr marL="0" indent="0">
              <a:buNone/>
            </a:pPr>
            <a:r>
              <a:rPr lang="de-DE" i="1" dirty="0" smtClean="0"/>
              <a:t>Handreichung für Studierende - Zitieren und Paraphrasieren</a:t>
            </a:r>
            <a:r>
              <a:rPr lang="de-DE" dirty="0" smtClean="0"/>
              <a:t>, Universität Bielefeld, Philosophie</a:t>
            </a:r>
          </a:p>
          <a:p>
            <a:pPr marL="0" indent="0">
              <a:buNone/>
            </a:pPr>
            <a:r>
              <a:rPr lang="de-DE" sz="1600" dirty="0">
                <a:hlinkClick r:id="rId4"/>
              </a:rPr>
              <a:t>https://www.uni-bielefeld.de/philosophie/handwerk/material/handreichung_zitieren-und-paraphrasieren.pdf</a:t>
            </a:r>
            <a:endParaRPr lang="de-DE" sz="1600" dirty="0"/>
          </a:p>
          <a:p>
            <a:pPr marL="0" indent="0">
              <a:buNone/>
            </a:pPr>
            <a:endParaRPr lang="de-DE" dirty="0"/>
          </a:p>
          <a:p>
            <a:pPr marL="0" indent="0">
              <a:buNone/>
            </a:pPr>
            <a:r>
              <a:rPr lang="de-DE" dirty="0" smtClean="0"/>
              <a:t>Schimmel, Roland (2011): Zum erfolgreichen Plagiat in zehn einfachen Schritten – Eine Anleitung</a:t>
            </a:r>
            <a:r>
              <a:rPr lang="de-DE" dirty="0"/>
              <a:t>. </a:t>
            </a:r>
            <a:r>
              <a:rPr lang="de-DE" dirty="0" smtClean="0"/>
              <a:t>Auch erschienen in: </a:t>
            </a:r>
            <a:r>
              <a:rPr lang="de-DE" dirty="0" err="1" smtClean="0"/>
              <a:t>GreifRecht</a:t>
            </a:r>
            <a:r>
              <a:rPr lang="de-DE" dirty="0" smtClean="0"/>
              <a:t> </a:t>
            </a:r>
            <a:r>
              <a:rPr lang="de-DE" dirty="0"/>
              <a:t>2009, 98 ff</a:t>
            </a:r>
            <a:r>
              <a:rPr lang="de-DE" dirty="0" smtClean="0"/>
              <a:t>.  [</a:t>
            </a:r>
            <a:r>
              <a:rPr lang="de-DE" dirty="0" smtClean="0">
                <a:hlinkClick r:id="rId5"/>
              </a:rPr>
              <a:t>http</a:t>
            </a:r>
            <a:r>
              <a:rPr lang="de-DE" dirty="0">
                <a:hlinkClick r:id="rId5"/>
              </a:rPr>
              <a:t>://www.textundtext.de/</a:t>
            </a:r>
            <a:r>
              <a:rPr lang="de-DE" dirty="0" err="1">
                <a:hlinkClick r:id="rId5"/>
              </a:rPr>
              <a:t>wp</a:t>
            </a:r>
            <a:r>
              <a:rPr lang="de-DE" dirty="0">
                <a:hlinkClick r:id="rId5"/>
              </a:rPr>
              <a:t>-content/</a:t>
            </a:r>
            <a:r>
              <a:rPr lang="de-DE" dirty="0" err="1">
                <a:hlinkClick r:id="rId5"/>
              </a:rPr>
              <a:t>uploads</a:t>
            </a:r>
            <a:r>
              <a:rPr lang="de-DE" dirty="0">
                <a:hlinkClick r:id="rId5"/>
              </a:rPr>
              <a:t>/</a:t>
            </a:r>
            <a:r>
              <a:rPr lang="de-DE" dirty="0" err="1">
                <a:hlinkClick r:id="rId5"/>
              </a:rPr>
              <a:t>Zum_erfolgreichen_Plagiat</a:t>
            </a:r>
            <a:r>
              <a:rPr lang="de-DE" dirty="0">
                <a:hlinkClick r:id="rId5"/>
              </a:rPr>
              <a:t>....</a:t>
            </a:r>
            <a:r>
              <a:rPr lang="de-DE" dirty="0" err="1" smtClean="0">
                <a:hlinkClick r:id="rId5"/>
              </a:rPr>
              <a:t>pdf</a:t>
            </a:r>
            <a:r>
              <a:rPr lang="de-DE" dirty="0" smtClean="0"/>
              <a:t>, 03.09.2019]</a:t>
            </a:r>
          </a:p>
          <a:p>
            <a:pPr marL="0" indent="0">
              <a:buNone/>
            </a:pPr>
            <a:endParaRPr lang="de-DE" dirty="0"/>
          </a:p>
          <a:p>
            <a:pPr marL="0" indent="0">
              <a:buNone/>
            </a:pPr>
            <a:endParaRPr lang="de-DE" dirty="0"/>
          </a:p>
        </p:txBody>
      </p:sp>
      <p:sp>
        <p:nvSpPr>
          <p:cNvPr id="6" name="Fußzeilenplatzhalter 5"/>
          <p:cNvSpPr>
            <a:spLocks noGrp="1"/>
          </p:cNvSpPr>
          <p:nvPr>
            <p:ph type="ftr" sz="quarter" idx="11"/>
          </p:nvPr>
        </p:nvSpPr>
        <p:spPr/>
        <p:txBody>
          <a:bodyPr/>
          <a:lstStyle/>
          <a:p>
            <a:r>
              <a:rPr lang="de-DE" dirty="0" smtClean="0"/>
              <a:t>Dr. Susan Holtfreter - Textkompetenz für alle</a:t>
            </a:r>
            <a:endParaRPr lang="de-DE" dirty="0"/>
          </a:p>
        </p:txBody>
      </p:sp>
    </p:spTree>
    <p:extLst>
      <p:ext uri="{BB962C8B-B14F-4D97-AF65-F5344CB8AC3E}">
        <p14:creationId xmlns:p14="http://schemas.microsoft.com/office/powerpoint/2010/main" val="838814619"/>
      </p:ext>
    </p:extLst>
  </p:cSld>
  <p:clrMapOvr>
    <a:masterClrMapping/>
  </p:clrMapOvr>
  <p:timing>
    <p:tnLst>
      <p:par>
        <p:cTn id="1" dur="indefinite" restart="never" nodeType="tmRoot"/>
      </p:par>
    </p:tnLst>
  </p:timing>
</p:sld>
</file>

<file path=ppt/theme/theme1.xml><?xml version="1.0" encoding="utf-8"?>
<a:theme xmlns:a="http://schemas.openxmlformats.org/drawingml/2006/main" name="Universität Bielefeld">
  <a:themeElements>
    <a:clrScheme name="Benutzerdefiniert 131">
      <a:dk1>
        <a:sysClr val="windowText" lastClr="000000"/>
      </a:dk1>
      <a:lt1>
        <a:sysClr val="window" lastClr="FFFFFF"/>
      </a:lt1>
      <a:dk2>
        <a:srgbClr val="7F7F7F"/>
      </a:dk2>
      <a:lt2>
        <a:srgbClr val="F2F2F2"/>
      </a:lt2>
      <a:accent1>
        <a:srgbClr val="000000"/>
      </a:accent1>
      <a:accent2>
        <a:srgbClr val="7F7F7F"/>
      </a:accent2>
      <a:accent3>
        <a:srgbClr val="A5A5A5"/>
      </a:accent3>
      <a:accent4>
        <a:srgbClr val="BFBFBF"/>
      </a:accent4>
      <a:accent5>
        <a:srgbClr val="D8D8D8"/>
      </a:accent5>
      <a:accent6>
        <a:srgbClr val="F2F2F2"/>
      </a:accent6>
      <a:hlink>
        <a:srgbClr val="000000"/>
      </a:hlink>
      <a:folHlink>
        <a:srgbClr val="000000"/>
      </a:folHlink>
    </a:clrScheme>
    <a:fontScheme name="_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15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1500" dirty="0" err="1" smtClean="0"/>
        </a:defPPr>
      </a:lstStyle>
    </a:txDef>
  </a:objectDefaults>
  <a:extraClrSchemeLst/>
  <a:custClrLst>
    <a:custClr name="Fakultät für Biologie">
      <a:srgbClr val="92B168"/>
    </a:custClr>
    <a:custClr name="Fakultät für Chemie">
      <a:srgbClr val="A08CAA"/>
    </a:custClr>
    <a:custClr name="Fakultät für Erziehungswissenschaft">
      <a:srgbClr val="F08C50"/>
    </a:custClr>
    <a:custClr name="Fakultät für Geschichtswissenschaft, Philosophie und Theologie">
      <a:srgbClr val="7DB4BE"/>
    </a:custClr>
    <a:custClr name="Fakultät für Gesundheitswissenschaften">
      <a:srgbClr val="DC5A5A"/>
    </a:custClr>
    <a:custClr name="Fakultät für Linguistik und Literaturwissenschaft">
      <a:srgbClr val="8FA3B9"/>
    </a:custClr>
    <a:custClr name="Fakultät für Mathematik">
      <a:srgbClr val="DCAA41"/>
    </a:custClr>
    <a:custClr name="Medizinische Fakultät">
      <a:srgbClr val="145F7D"/>
    </a:custClr>
    <a:custClr name="Fakultät für Physik">
      <a:srgbClr val="649696"/>
    </a:custClr>
    <a:custClr name="Fakultät für Rechtswissenschaft">
      <a:srgbClr val="8C8C96"/>
    </a:custClr>
    <a:custClr name="Fakultät für Psychologie und Sportwissenschaft">
      <a:srgbClr val="8C3250"/>
    </a:custClr>
    <a:custClr name="Fakultät für Soziologie">
      <a:srgbClr val="AF4B50"/>
    </a:custClr>
    <a:custClr name="Technische Fakultät">
      <a:srgbClr val="558CA0"/>
    </a:custClr>
    <a:custClr name="Fakultät für Wirtschaftswissenschaften">
      <a:srgbClr val="46506E"/>
    </a:custClr>
    <a:custClr name="Grün Print">
      <a:srgbClr val="008965"/>
    </a:custClr>
    <a:custClr name="Grün Digital">
      <a:srgbClr val="14F5B4"/>
    </a:custClr>
  </a:custClrLst>
  <a:extLst>
    <a:ext uri="{05A4C25C-085E-4340-85A3-A5531E510DB2}">
      <thm15:themeFamily xmlns:thm15="http://schemas.microsoft.com/office/thememl/2012/main" name="UBF_PowerPoint_Allgemein" id="{F51C6E9F-48F5-4CB8-8EF6-373C4AA9ECA2}" vid="{B9A1E47D-8134-45FF-BB5B-53E4C8774175}"/>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UBF_PowerPoint_Allgemein</Template>
  <TotalTime>0</TotalTime>
  <Words>2585</Words>
  <Application>Microsoft Office PowerPoint</Application>
  <PresentationFormat>Breitbild</PresentationFormat>
  <Paragraphs>250</Paragraphs>
  <Slides>21</Slides>
  <Notes>8</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21</vt:i4>
      </vt:variant>
    </vt:vector>
  </HeadingPairs>
  <TitlesOfParts>
    <vt:vector size="24" baseType="lpstr">
      <vt:lpstr>Arial</vt:lpstr>
      <vt:lpstr>Calibri</vt:lpstr>
      <vt:lpstr>Universität Bielefeld</vt:lpstr>
      <vt:lpstr>Plagiate - vermeiden</vt:lpstr>
      <vt:lpstr>Inhalt</vt:lpstr>
      <vt:lpstr>Was ist ein Plagiat?</vt:lpstr>
      <vt:lpstr>Zwei Definitionen im Vergleich</vt:lpstr>
      <vt:lpstr>Geistiges Eigentum – eine angloamerikanische Perspektive?</vt:lpstr>
      <vt:lpstr>Wem ist die Erkenntnis zu verdanken?</vt:lpstr>
      <vt:lpstr>Diskussion</vt:lpstr>
      <vt:lpstr>Formen von Text-Plagiaten 1</vt:lpstr>
      <vt:lpstr>Formen von Text-Plagiaten 2</vt:lpstr>
      <vt:lpstr>Und was ist mit Grafik-Plagiaten?</vt:lpstr>
      <vt:lpstr>Beispiel</vt:lpstr>
      <vt:lpstr>Beispiel aus der Rechtswissenschaft </vt:lpstr>
      <vt:lpstr>Beispiel aus Pädagogik, Bildungsforschung, Sozialwissenschaft</vt:lpstr>
      <vt:lpstr>Folgen eines Plagiats</vt:lpstr>
      <vt:lpstr>Auswirkung eines Plagiats auf die Studien- oder Prüfungsleistung</vt:lpstr>
      <vt:lpstr>Weitergehende Sanktionsmöglichkeiten</vt:lpstr>
      <vt:lpstr>Plagiate vermeiden 1</vt:lpstr>
      <vt:lpstr>Plagiate vermeiden 2</vt:lpstr>
      <vt:lpstr>Plagiate Vermeiden 3</vt:lpstr>
      <vt:lpstr>Verwendete Literatur</vt:lpstr>
      <vt:lpstr>Weiterführende Handreichungen und Literatur</vt:lpstr>
    </vt:vector>
  </TitlesOfParts>
  <Company>Universität Bielefeld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Thema der  Präsentation</dc:title>
  <dc:creator>Holtfreter, Susan</dc:creator>
  <cp:lastModifiedBy>Holtfreter, Susan</cp:lastModifiedBy>
  <cp:revision>134</cp:revision>
  <dcterms:created xsi:type="dcterms:W3CDTF">2019-05-03T14:53:53Z</dcterms:created>
  <dcterms:modified xsi:type="dcterms:W3CDTF">2019-12-19T09:31:52Z</dcterms:modified>
</cp:coreProperties>
</file>