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omments/modernComment_102_F81E0544.xml" ContentType="application/vnd.ms-powerpoint.comments+xml"/>
  <Override PartName="/ppt/comments/modernComment_10B_334404AB.xml" ContentType="application/vnd.ms-powerpoint.comments+xml"/>
  <Override PartName="/ppt/comments/modernComment_101_F57F534D.xml" ContentType="application/vnd.ms-powerpoint.comments+xml"/>
  <Override PartName="/ppt/notesSlides/notesSlide1.xml" ContentType="application/vnd.openxmlformats-officedocument.presentationml.notesSlide+xml"/>
  <Override PartName="/ppt/comments/modernComment_103_229886A.xml" ContentType="application/vnd.ms-powerpoint.comments+xml"/>
  <Override PartName="/ppt/notesSlides/notesSlide2.xml" ContentType="application/vnd.openxmlformats-officedocument.presentationml.notesSlide+xml"/>
  <Override PartName="/ppt/comments/modernComment_104_989F0ADB.xml" ContentType="application/vnd.ms-powerpoint.comments+xml"/>
  <Override PartName="/ppt/comments/modernComment_105_B51F15CC.xml" ContentType="application/vnd.ms-powerpoint.comments+xml"/>
  <Override PartName="/ppt/comments/modernComment_106_70C40D8F.xml" ContentType="application/vnd.ms-powerpoint.comments+xml"/>
  <Override PartName="/ppt/comments/modernComment_10A_F37A7391.xml" ContentType="application/vnd.ms-powerpoint.comments+xml"/>
  <Override PartName="/ppt/comments/modernComment_108_9B1C0594.xml" ContentType="application/vnd.ms-powerpoint.comment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
  </p:notesMasterIdLst>
  <p:sldIdLst>
    <p:sldId id="258" r:id="rId2"/>
    <p:sldId id="267" r:id="rId3"/>
    <p:sldId id="257" r:id="rId4"/>
    <p:sldId id="259" r:id="rId5"/>
    <p:sldId id="260" r:id="rId6"/>
    <p:sldId id="261" r:id="rId7"/>
    <p:sldId id="262" r:id="rId8"/>
    <p:sldId id="266" r:id="rId9"/>
    <p:sldId id="264" r:id="rId10"/>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290F8B8-868A-67BD-0881-C525F5F99CC7}" name="Dustin Matzel" initials="DM" userId="S::dustin.matzel@uni-bielefeld.de::18713a7b-9db2-4c13-b423-a121fd22342b" providerId="AD"/>
  <p188:author id="{13E43EC9-57C9-A3E9-D624-949D3D3D2AC2}" name="Muriel  Pundsack" initials="MP" userId="S::muriel.pundsack@uni-bielefeld.de::2ad2ffd7-2ac6-457f-958f-67b46ae7e850"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Helle Formatvorlag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3201"/>
    <p:restoredTop sz="94670"/>
  </p:normalViewPr>
  <p:slideViewPr>
    <p:cSldViewPr snapToGrid="0">
      <p:cViewPr varScale="1">
        <p:scale>
          <a:sx n="69" d="100"/>
          <a:sy n="69" d="100"/>
        </p:scale>
        <p:origin x="216" y="12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6"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omments/modernComment_10A_F37A7391.xml><?xml version="1.0" encoding="utf-8"?>
<p188:cmLst xmlns:a="http://schemas.openxmlformats.org/drawingml/2006/main" xmlns:r="http://schemas.openxmlformats.org/officeDocument/2006/relationships" xmlns:p188="http://schemas.microsoft.com/office/powerpoint/2018/8/main">
  <p188:cm id="{D1D9CB18-4C6C-6849-991D-0B459B041866}" authorId="{13E43EC9-57C9-A3E9-D624-949D3D3D2AC2}" created="2022-11-16T12:51:20.532">
    <ac:txMkLst xmlns:ac="http://schemas.microsoft.com/office/drawing/2013/main/command">
      <pc:docMk xmlns:pc="http://schemas.microsoft.com/office/powerpoint/2013/main/command"/>
      <pc:sldMk xmlns:pc="http://schemas.microsoft.com/office/powerpoint/2013/main/command" cId="4084888465" sldId="266"/>
      <ac:graphicFrameMk id="4" creationId="{7EAACC84-5296-0165-D182-1130E15D9C09}"/>
      <ac:tblMk/>
      <ac:tcMk rowId="2770756245" colId="1884509348"/>
      <ac:txMk cp="0" len="9">
        <ac:context len="10" hash="4000073118"/>
      </ac:txMk>
    </ac:txMkLst>
    <p188:pos x="10120604" y="4460032"/>
    <p188:txBody>
      <a:bodyPr/>
      <a:lstStyle/>
      <a:p>
        <a:r>
          <a:rPr lang="de-DE"/>
          <a:t>Ein Alternativtext wurde hinzugefügt </a:t>
        </a:r>
      </a:p>
    </p188:txBody>
  </p188:cm>
</p188:cmLst>
</file>

<file path=ppt/comments/modernComment_10B_334404AB.xml><?xml version="1.0" encoding="utf-8"?>
<p188:cmLst xmlns:a="http://schemas.openxmlformats.org/drawingml/2006/main" xmlns:r="http://schemas.openxmlformats.org/officeDocument/2006/relationships" xmlns:p188="http://schemas.microsoft.com/office/powerpoint/2018/8/main">
  <p188:cm id="{3D7A062C-A501-C146-A327-2A04C262C2AE}" authorId="{13E43EC9-57C9-A3E9-D624-949D3D3D2AC2}" created="2022-11-28T09:00:39.849">
    <pc:sldMkLst xmlns:pc="http://schemas.microsoft.com/office/powerpoint/2013/main/command">
      <pc:docMk/>
      <pc:sldMk cId="860095659" sldId="267"/>
    </pc:sldMkLst>
    <p188:txBody>
      <a:bodyPr/>
      <a:lstStyle/>
      <a:p>
        <a:r>
          <a:rPr lang="de-DE"/>
          <a:t>Soll der Folientitel aus optischen Gründen nicht auf der Folie erscheinen, muss er dennoch gesetzt werden, damit ein Screenreader ihn erfassen kann. Hierzu muss der Titel außerhalb der Folie platziert werden. </a:t>
        </a:r>
      </a:p>
    </p188:txBody>
  </p188:cm>
</p188:cmLst>
</file>

<file path=ppt/comments/modernComment_101_F57F534D.xml><?xml version="1.0" encoding="utf-8"?>
<p188:cmLst xmlns:a="http://schemas.openxmlformats.org/drawingml/2006/main" xmlns:r="http://schemas.openxmlformats.org/officeDocument/2006/relationships" xmlns:p188="http://schemas.microsoft.com/office/powerpoint/2018/8/main">
  <p188:cm id="{39BD264D-65A0-624D-AF2B-F9E2C73A2A6A}" authorId="{13E43EC9-57C9-A3E9-D624-949D3D3D2AC2}" created="2022-11-16T12:41:10.963">
    <ac:txMkLst xmlns:ac="http://schemas.microsoft.com/office/drawing/2013/main/command">
      <pc:docMk xmlns:pc="http://schemas.microsoft.com/office/powerpoint/2013/main/command"/>
      <pc:sldMk xmlns:pc="http://schemas.microsoft.com/office/powerpoint/2013/main/command" cId="4118762317" sldId="257"/>
      <ac:spMk id="3" creationId="{8F786370-69A4-ADA1-5602-8AB1158249AB}"/>
      <ac:txMk cp="0" len="14">
        <ac:context len="444" hash="2449651842"/>
      </ac:txMk>
    </ac:txMkLst>
    <p188:pos x="2334208" y="712302"/>
    <p188:txBody>
      <a:bodyPr/>
      <a:lstStyle/>
      <a:p>
        <a:r>
          <a:rPr lang="de-DE"/>
          <a:t>Für eine gute Lesbarkeit wurde hier eine serifenlosen Schrift mit einer Schriftgröße von mindestens 18pt und ein Zeilenabstand von 1,5 verwendet.</a:t>
        </a:r>
      </a:p>
    </p188:txBody>
  </p188:cm>
</p188:cmLst>
</file>

<file path=ppt/comments/modernComment_102_F81E0544.xml><?xml version="1.0" encoding="utf-8"?>
<p188:cmLst xmlns:a="http://schemas.openxmlformats.org/drawingml/2006/main" xmlns:r="http://schemas.openxmlformats.org/officeDocument/2006/relationships" xmlns:p188="http://schemas.microsoft.com/office/powerpoint/2018/8/main">
  <p188:cm id="{2BED92CC-07BA-B64C-B744-5B24351CFD25}" authorId="{13E43EC9-57C9-A3E9-D624-949D3D3D2AC2}" created="2022-11-16T12:38:17.926">
    <ac:txMkLst xmlns:ac="http://schemas.microsoft.com/office/drawing/2013/main/command">
      <pc:docMk xmlns:pc="http://schemas.microsoft.com/office/powerpoint/2013/main/command"/>
      <pc:sldMk xmlns:pc="http://schemas.microsoft.com/office/powerpoint/2013/main/command" cId="4162716996" sldId="258"/>
      <ac:spMk id="2" creationId="{458A5BED-6342-0B18-495F-C9B744BD0794}"/>
      <ac:txMk cp="0" len="26">
        <ac:context len="27" hash="310062540"/>
      </ac:txMk>
    </ac:txMkLst>
    <p188:pos x="8963608" y="2180674"/>
    <p188:replyLst/>
    <p188:txBody>
      <a:bodyPr/>
      <a:lstStyle/>
      <a:p>
        <a:r>
          <a:rPr lang="de-DE"/>
          <a:t>Das Logo wurde in der Masterfolie hinzugefügt. Elemente, die sich dort befinden werden von einem Screen Reader nicht vorgelesen. Deshalb sollten sich in der Masterfolie keine relevanten Informationen befinden .</a:t>
        </a:r>
      </a:p>
    </p188:txBody>
  </p188:cm>
  <p188:cm id="{97ABAB04-4BD9-5146-B77B-04388BE1C6E8}" authorId="{13E43EC9-57C9-A3E9-D624-949D3D3D2AC2}" created="2022-11-16T12:39:51.223">
    <ac:txMkLst xmlns:ac="http://schemas.microsoft.com/office/drawing/2013/main/command">
      <pc:docMk xmlns:pc="http://schemas.microsoft.com/office/powerpoint/2013/main/command"/>
      <pc:sldMk xmlns:pc="http://schemas.microsoft.com/office/powerpoint/2013/main/command" cId="4162716996" sldId="258"/>
      <ac:spMk id="3" creationId="{AAD85400-48C5-1B1C-4F22-D84C4F4662C7}"/>
      <ac:txMk cp="0" len="14">
        <ac:context len="43" hash="1656841762"/>
      </ac:txMk>
    </ac:txMkLst>
    <p188:pos x="3495869" y="708705"/>
    <p188:replyLst/>
    <p188:txBody>
      <a:bodyPr/>
      <a:lstStyle/>
      <a:p>
        <a:r>
          <a:rPr lang="de-DE"/>
          <a:t>Für Überschriften, Untertitel, sowie die eigentlichen Inhalte wurden die Folienvorlagen mit den entsprechenden Textfeldern verwendet. Die Dokumente werden dadurch übersichtlicher gestaltet und ein Screen Reader kann durch das Dokument navigieren und Überschriften schneller finden.
</a:t>
        </a:r>
      </a:p>
    </p188:txBody>
  </p188:cm>
</p188:cmLst>
</file>

<file path=ppt/comments/modernComment_103_229886A.xml><?xml version="1.0" encoding="utf-8"?>
<p188:cmLst xmlns:a="http://schemas.openxmlformats.org/drawingml/2006/main" xmlns:r="http://schemas.openxmlformats.org/officeDocument/2006/relationships" xmlns:p188="http://schemas.microsoft.com/office/powerpoint/2018/8/main">
  <p188:cm id="{3BF13340-9960-7547-A82C-5D9E0A61A335}" authorId="{13E43EC9-57C9-A3E9-D624-949D3D3D2AC2}" created="2022-11-22T13:48:43.274">
    <pc:sldMkLst xmlns:pc="http://schemas.microsoft.com/office/powerpoint/2013/main/command">
      <pc:docMk/>
      <pc:sldMk cId="36276330" sldId="259"/>
    </pc:sldMkLst>
    <p188:replyLst/>
    <p188:txBody>
      <a:bodyPr/>
      <a:lstStyle/>
      <a:p>
        <a:r>
          <a:rPr lang="de-DE"/>
          <a:t>Sparsamer Einsatz von Farben! Informationen sollten nicht alleinig über Farben vermittelt werden. Zusätzlich muss auf einen hohen Kontrast zwischen Text und Hintergrund geachtet werden.</a:t>
        </a:r>
      </a:p>
    </p188:txBody>
  </p188:cm>
</p188:cmLst>
</file>

<file path=ppt/comments/modernComment_104_989F0ADB.xml><?xml version="1.0" encoding="utf-8"?>
<p188:cmLst xmlns:a="http://schemas.openxmlformats.org/drawingml/2006/main" xmlns:r="http://schemas.openxmlformats.org/officeDocument/2006/relationships" xmlns:p188="http://schemas.microsoft.com/office/powerpoint/2018/8/main">
  <p188:cm id="{F8949D34-0E11-A641-BE7C-C942A859DE17}" authorId="{13E43EC9-57C9-A3E9-D624-949D3D3D2AC2}" created="2022-11-16T12:42:13.685">
    <ac:deMkLst xmlns:ac="http://schemas.microsoft.com/office/drawing/2013/main/command">
      <pc:docMk xmlns:pc="http://schemas.microsoft.com/office/powerpoint/2013/main/command"/>
      <pc:sldMk xmlns:pc="http://schemas.microsoft.com/office/powerpoint/2013/main/command" cId="2560559835" sldId="260"/>
      <ac:picMk id="5" creationId="{1F350498-BE21-5CB8-A4FD-E049209F91F3}"/>
    </ac:deMkLst>
    <p188:txBody>
      <a:bodyPr/>
      <a:lstStyle/>
      <a:p>
        <a:r>
          <a:rPr lang="de-DE"/>
          <a:t>Für das Bild wurde ein Alternativtext hinzugefügt. Dieser beschreibt in ein/zwei kurzen Sätzen, was auf dem Bild zu sehen ist.</a:t>
        </a:r>
      </a:p>
    </p188:txBody>
  </p188:cm>
</p188:cmLst>
</file>

<file path=ppt/comments/modernComment_105_B51F15CC.xml><?xml version="1.0" encoding="utf-8"?>
<p188:cmLst xmlns:a="http://schemas.openxmlformats.org/drawingml/2006/main" xmlns:r="http://schemas.openxmlformats.org/officeDocument/2006/relationships" xmlns:p188="http://schemas.microsoft.com/office/powerpoint/2018/8/main">
  <p188:cm id="{7FE5C5D7-7ADB-B640-8E9C-F2D8A780533D}" authorId="{13E43EC9-57C9-A3E9-D624-949D3D3D2AC2}" created="2022-11-28T09:33:38.388">
    <pc:sldMkLst xmlns:pc="http://schemas.microsoft.com/office/powerpoint/2013/main/command">
      <pc:docMk/>
      <pc:sldMk cId="3038713292" sldId="261"/>
    </pc:sldMkLst>
    <p188:txBody>
      <a:bodyPr/>
      <a:lstStyle/>
      <a:p>
        <a:r>
          <a:rPr lang="de-DE"/>
          <a:t>Es wurde die Standard-Listenfunktion verwendet, um die Aufzählung übersichtlich darzustellen. </a:t>
        </a:r>
      </a:p>
    </p188:txBody>
  </p188:cm>
</p188:cmLst>
</file>

<file path=ppt/comments/modernComment_106_70C40D8F.xml><?xml version="1.0" encoding="utf-8"?>
<p188:cmLst xmlns:a="http://schemas.openxmlformats.org/drawingml/2006/main" xmlns:r="http://schemas.openxmlformats.org/officeDocument/2006/relationships" xmlns:p188="http://schemas.microsoft.com/office/powerpoint/2018/8/main">
  <p188:cm id="{398244D2-19C1-754A-B01A-96E86F09A59B}" authorId="{13E43EC9-57C9-A3E9-D624-949D3D3D2AC2}" created="2022-11-16T12:42:57.338">
    <ac:txMkLst xmlns:ac="http://schemas.microsoft.com/office/drawing/2013/main/command">
      <pc:docMk xmlns:pc="http://schemas.microsoft.com/office/powerpoint/2013/main/command"/>
      <pc:sldMk xmlns:pc="http://schemas.microsoft.com/office/powerpoint/2013/main/command" cId="1891896719" sldId="262"/>
      <ac:graphicFrameMk id="4" creationId="{7EAACC84-5296-0165-D182-1130E15D9C09}"/>
      <ac:tblMk/>
      <ac:tcMk rowId="8477217" colId="2765421682"/>
      <ac:txMk cp="0" len="23">
        <ac:context len="24" hash="4029544110"/>
      </ac:txMk>
    </ac:txMkLst>
    <p188:pos x="1629747" y="1287624"/>
    <p188:txBody>
      <a:bodyPr/>
      <a:lstStyle/>
      <a:p>
        <a:r>
          <a:rPr lang="de-DE"/>
          <a:t>Jede zweite Zeile der Tabelle ist farblich hervorgehoben, um eine bessere Lesbarkeit zu gewähren. </a:t>
        </a:r>
      </a:p>
    </p188:txBody>
  </p188:cm>
  <p188:cm id="{B402D070-94E7-A346-AB6F-68B109F21600}" authorId="{13E43EC9-57C9-A3E9-D624-949D3D3D2AC2}" created="2022-11-16T12:50:27.390">
    <ac:txMkLst xmlns:ac="http://schemas.microsoft.com/office/drawing/2013/main/command">
      <pc:docMk xmlns:pc="http://schemas.microsoft.com/office/powerpoint/2013/main/command"/>
      <pc:sldMk xmlns:pc="http://schemas.microsoft.com/office/powerpoint/2013/main/command" cId="1891896719" sldId="262"/>
      <ac:graphicFrameMk id="4" creationId="{7EAACC84-5296-0165-D182-1130E15D9C09}"/>
      <ac:tblMk/>
      <ac:tcMk rowId="2653799577" colId="3741955313"/>
      <ac:txMk cp="0" len="4">
        <ac:context len="5" hash="61076083"/>
      </ac:txMk>
    </ac:txMkLst>
    <p188:pos x="2973355" y="709126"/>
    <p188:txBody>
      <a:bodyPr/>
      <a:lstStyle/>
      <a:p>
        <a:r>
          <a:rPr lang="de-DE"/>
          <a:t>Die erste Spalte und die Überschrift der Tabelle wurden als solche markiert. </a:t>
        </a:r>
      </a:p>
    </p188:txBody>
  </p188:cm>
</p188:cmLst>
</file>

<file path=ppt/comments/modernComment_108_9B1C0594.xml><?xml version="1.0" encoding="utf-8"?>
<p188:cmLst xmlns:a="http://schemas.openxmlformats.org/drawingml/2006/main" xmlns:r="http://schemas.openxmlformats.org/officeDocument/2006/relationships" xmlns:p188="http://schemas.microsoft.com/office/powerpoint/2018/8/main">
  <p188:cm id="{88BC6CF1-8BDA-9442-A82D-148CD019342F}" authorId="{13E43EC9-57C9-A3E9-D624-949D3D3D2AC2}" created="2022-11-16T12:59:20.326">
    <ac:txMkLst xmlns:ac="http://schemas.microsoft.com/office/drawing/2013/main/command">
      <pc:docMk xmlns:pc="http://schemas.microsoft.com/office/powerpoint/2013/main/command"/>
      <pc:sldMk xmlns:pc="http://schemas.microsoft.com/office/powerpoint/2013/main/command" cId="2602304916" sldId="264"/>
      <ac:spMk id="3" creationId="{9992182D-B21F-BB84-B69A-FB8B4878DA27}"/>
      <ac:txMk cp="268" len="50">
        <ac:context len="319" hash="468648151"/>
      </ac:txMk>
    </ac:txMkLst>
    <p188:pos x="9145555" y="3418179"/>
    <p188:txBody>
      <a:bodyPr/>
      <a:lstStyle/>
      <a:p>
        <a:r>
          <a:rPr lang="de-DE"/>
          <a:t>Zur Übersichtlichkeit erscheint hier, anstelle des kompletten Links, lediglich eine kurze Beschreibung dessen, was unter dem jeweiligen Link zu finden ist.</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9A114F-BE8E-C147-8ABA-1CB3C99AD66F}" type="datetimeFigureOut">
              <a:rPr lang="de-DE" smtClean="0"/>
              <a:t>03.12.22</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B53A4E-FD45-4641-9042-05795EE661DE}" type="slidenum">
              <a:rPr lang="de-DE" smtClean="0"/>
              <a:t>‹Nr.›</a:t>
            </a:fld>
            <a:endParaRPr lang="de-DE"/>
          </a:p>
        </p:txBody>
      </p:sp>
    </p:spTree>
    <p:extLst>
      <p:ext uri="{BB962C8B-B14F-4D97-AF65-F5344CB8AC3E}">
        <p14:creationId xmlns:p14="http://schemas.microsoft.com/office/powerpoint/2010/main" val="17724142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EB53A4E-FD45-4641-9042-05795EE661DE}" type="slidenum">
              <a:rPr lang="de-DE" smtClean="0"/>
              <a:t>4</a:t>
            </a:fld>
            <a:endParaRPr lang="de-DE"/>
          </a:p>
        </p:txBody>
      </p:sp>
    </p:spTree>
    <p:extLst>
      <p:ext uri="{BB962C8B-B14F-4D97-AF65-F5344CB8AC3E}">
        <p14:creationId xmlns:p14="http://schemas.microsoft.com/office/powerpoint/2010/main" val="8314843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EB53A4E-FD45-4641-9042-05795EE661DE}" type="slidenum">
              <a:rPr lang="de-DE" smtClean="0"/>
              <a:t>5</a:t>
            </a:fld>
            <a:endParaRPr lang="de-DE"/>
          </a:p>
        </p:txBody>
      </p:sp>
    </p:spTree>
    <p:extLst>
      <p:ext uri="{BB962C8B-B14F-4D97-AF65-F5344CB8AC3E}">
        <p14:creationId xmlns:p14="http://schemas.microsoft.com/office/powerpoint/2010/main" val="33425432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CF56A61-3FBE-2839-E76E-3B42ACD4A0DB}"/>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0530862B-5CE7-4D1C-56CC-7939E4D675C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104FDEC2-C502-1A04-5BB4-82C44C53D53B}"/>
              </a:ext>
            </a:extLst>
          </p:cNvPr>
          <p:cNvSpPr>
            <a:spLocks noGrp="1"/>
          </p:cNvSpPr>
          <p:nvPr>
            <p:ph type="dt" sz="half" idx="10"/>
          </p:nvPr>
        </p:nvSpPr>
        <p:spPr/>
        <p:txBody>
          <a:bodyPr/>
          <a:lstStyle/>
          <a:p>
            <a:fld id="{91DA97EF-6714-FA40-AB11-8240E4388A44}" type="datetimeFigureOut">
              <a:rPr lang="de-DE" smtClean="0"/>
              <a:t>03.12.22</a:t>
            </a:fld>
            <a:endParaRPr lang="de-DE"/>
          </a:p>
        </p:txBody>
      </p:sp>
      <p:sp>
        <p:nvSpPr>
          <p:cNvPr id="5" name="Fußzeilenplatzhalter 4">
            <a:extLst>
              <a:ext uri="{FF2B5EF4-FFF2-40B4-BE49-F238E27FC236}">
                <a16:creationId xmlns:a16="http://schemas.microsoft.com/office/drawing/2014/main" id="{DFF45A19-E4DB-EFF2-F2CF-5285A63F6827}"/>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05AD356-0072-A36C-C4FD-D46DF0137D67}"/>
              </a:ext>
            </a:extLst>
          </p:cNvPr>
          <p:cNvSpPr>
            <a:spLocks noGrp="1"/>
          </p:cNvSpPr>
          <p:nvPr>
            <p:ph type="sldNum" sz="quarter" idx="12"/>
          </p:nvPr>
        </p:nvSpPr>
        <p:spPr/>
        <p:txBody>
          <a:bodyPr/>
          <a:lstStyle/>
          <a:p>
            <a:fld id="{051DD61B-0C67-0944-B204-50F9EBD44DF9}" type="slidenum">
              <a:rPr lang="de-DE" smtClean="0"/>
              <a:t>‹Nr.›</a:t>
            </a:fld>
            <a:endParaRPr lang="de-DE"/>
          </a:p>
        </p:txBody>
      </p:sp>
    </p:spTree>
    <p:extLst>
      <p:ext uri="{BB962C8B-B14F-4D97-AF65-F5344CB8AC3E}">
        <p14:creationId xmlns:p14="http://schemas.microsoft.com/office/powerpoint/2010/main" val="57729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66B02E-3CA7-5D8B-432A-04F711611C5C}"/>
              </a:ext>
            </a:extLst>
          </p:cNvPr>
          <p:cNvSpPr>
            <a:spLocks noGrp="1"/>
          </p:cNvSpPr>
          <p:nvPr>
            <p:ph type="title"/>
          </p:nvPr>
        </p:nvSpPr>
        <p:spPr/>
        <p:txBody>
          <a:bodyPr/>
          <a:lstStyle/>
          <a:p>
            <a:endParaRPr lang="de-DE" dirty="0"/>
          </a:p>
        </p:txBody>
      </p:sp>
      <p:sp>
        <p:nvSpPr>
          <p:cNvPr id="3" name="Inhaltsplatzhalter 2">
            <a:extLst>
              <a:ext uri="{FF2B5EF4-FFF2-40B4-BE49-F238E27FC236}">
                <a16:creationId xmlns:a16="http://schemas.microsoft.com/office/drawing/2014/main" id="{0978297F-572B-9602-8504-FB0B7269060D}"/>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6CC03DCC-FC99-C8A2-2D8D-29EF1919DA29}"/>
              </a:ext>
            </a:extLst>
          </p:cNvPr>
          <p:cNvSpPr>
            <a:spLocks noGrp="1"/>
          </p:cNvSpPr>
          <p:nvPr>
            <p:ph type="dt" sz="half" idx="10"/>
          </p:nvPr>
        </p:nvSpPr>
        <p:spPr/>
        <p:txBody>
          <a:bodyPr/>
          <a:lstStyle/>
          <a:p>
            <a:fld id="{91DA97EF-6714-FA40-AB11-8240E4388A44}" type="datetimeFigureOut">
              <a:rPr lang="de-DE" smtClean="0"/>
              <a:t>03.12.22</a:t>
            </a:fld>
            <a:endParaRPr lang="de-DE"/>
          </a:p>
        </p:txBody>
      </p:sp>
      <p:sp>
        <p:nvSpPr>
          <p:cNvPr id="5" name="Fußzeilenplatzhalter 4">
            <a:extLst>
              <a:ext uri="{FF2B5EF4-FFF2-40B4-BE49-F238E27FC236}">
                <a16:creationId xmlns:a16="http://schemas.microsoft.com/office/drawing/2014/main" id="{2346192D-6B83-35C7-B4EE-CDA73668BD77}"/>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F85DA35C-F6E1-E294-FB63-53DA0E6DDEC3}"/>
              </a:ext>
            </a:extLst>
          </p:cNvPr>
          <p:cNvSpPr>
            <a:spLocks noGrp="1"/>
          </p:cNvSpPr>
          <p:nvPr>
            <p:ph type="sldNum" sz="quarter" idx="12"/>
          </p:nvPr>
        </p:nvSpPr>
        <p:spPr/>
        <p:txBody>
          <a:bodyPr/>
          <a:lstStyle/>
          <a:p>
            <a:fld id="{051DD61B-0C67-0944-B204-50F9EBD44DF9}" type="slidenum">
              <a:rPr lang="de-DE" smtClean="0"/>
              <a:t>‹Nr.›</a:t>
            </a:fld>
            <a:endParaRPr lang="de-DE"/>
          </a:p>
        </p:txBody>
      </p:sp>
    </p:spTree>
    <p:extLst>
      <p:ext uri="{BB962C8B-B14F-4D97-AF65-F5344CB8AC3E}">
        <p14:creationId xmlns:p14="http://schemas.microsoft.com/office/powerpoint/2010/main" val="11419059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D15598F-9926-B12D-2867-AE38DC17D55E}"/>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84EBAA49-F4ED-DCA1-48DA-102EE3CDEE6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2949C699-84C4-3319-BC37-2A8C5CF8B139}"/>
              </a:ext>
            </a:extLst>
          </p:cNvPr>
          <p:cNvSpPr>
            <a:spLocks noGrp="1"/>
          </p:cNvSpPr>
          <p:nvPr>
            <p:ph type="dt" sz="half" idx="10"/>
          </p:nvPr>
        </p:nvSpPr>
        <p:spPr/>
        <p:txBody>
          <a:bodyPr/>
          <a:lstStyle/>
          <a:p>
            <a:fld id="{91DA97EF-6714-FA40-AB11-8240E4388A44}" type="datetimeFigureOut">
              <a:rPr lang="de-DE" smtClean="0"/>
              <a:t>03.12.22</a:t>
            </a:fld>
            <a:endParaRPr lang="de-DE"/>
          </a:p>
        </p:txBody>
      </p:sp>
      <p:sp>
        <p:nvSpPr>
          <p:cNvPr id="5" name="Fußzeilenplatzhalter 4">
            <a:extLst>
              <a:ext uri="{FF2B5EF4-FFF2-40B4-BE49-F238E27FC236}">
                <a16:creationId xmlns:a16="http://schemas.microsoft.com/office/drawing/2014/main" id="{746A9E07-17D4-F12D-7C7E-C2AA53D9070B}"/>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FD7E2DAB-C0CB-B8BD-4094-C06D5ED62689}"/>
              </a:ext>
            </a:extLst>
          </p:cNvPr>
          <p:cNvSpPr>
            <a:spLocks noGrp="1"/>
          </p:cNvSpPr>
          <p:nvPr>
            <p:ph type="sldNum" sz="quarter" idx="12"/>
          </p:nvPr>
        </p:nvSpPr>
        <p:spPr/>
        <p:txBody>
          <a:bodyPr/>
          <a:lstStyle/>
          <a:p>
            <a:fld id="{051DD61B-0C67-0944-B204-50F9EBD44DF9}" type="slidenum">
              <a:rPr lang="de-DE" smtClean="0"/>
              <a:t>‹Nr.›</a:t>
            </a:fld>
            <a:endParaRPr lang="de-DE"/>
          </a:p>
        </p:txBody>
      </p:sp>
    </p:spTree>
    <p:extLst>
      <p:ext uri="{BB962C8B-B14F-4D97-AF65-F5344CB8AC3E}">
        <p14:creationId xmlns:p14="http://schemas.microsoft.com/office/powerpoint/2010/main" val="4769737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0608D25-D575-D26C-468E-FFB1A564DC0A}"/>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E998326B-F910-39AF-D748-C8909BB10429}"/>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1DF326AD-B4A7-D792-4365-4106A52ABDE1}"/>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A64D5EB0-0BDC-65FA-ADAE-AC45DEC53C70}"/>
              </a:ext>
            </a:extLst>
          </p:cNvPr>
          <p:cNvSpPr>
            <a:spLocks noGrp="1"/>
          </p:cNvSpPr>
          <p:nvPr>
            <p:ph type="dt" sz="half" idx="10"/>
          </p:nvPr>
        </p:nvSpPr>
        <p:spPr/>
        <p:txBody>
          <a:bodyPr/>
          <a:lstStyle/>
          <a:p>
            <a:fld id="{91DA97EF-6714-FA40-AB11-8240E4388A44}" type="datetimeFigureOut">
              <a:rPr lang="de-DE" smtClean="0"/>
              <a:t>03.12.22</a:t>
            </a:fld>
            <a:endParaRPr lang="de-DE"/>
          </a:p>
        </p:txBody>
      </p:sp>
      <p:sp>
        <p:nvSpPr>
          <p:cNvPr id="6" name="Fußzeilenplatzhalter 5">
            <a:extLst>
              <a:ext uri="{FF2B5EF4-FFF2-40B4-BE49-F238E27FC236}">
                <a16:creationId xmlns:a16="http://schemas.microsoft.com/office/drawing/2014/main" id="{F79AC071-E554-DD56-C6FB-68C0AE795FA5}"/>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8C2C23B7-1107-0FC2-1869-1E52AA25A7DB}"/>
              </a:ext>
            </a:extLst>
          </p:cNvPr>
          <p:cNvSpPr>
            <a:spLocks noGrp="1"/>
          </p:cNvSpPr>
          <p:nvPr>
            <p:ph type="sldNum" sz="quarter" idx="12"/>
          </p:nvPr>
        </p:nvSpPr>
        <p:spPr/>
        <p:txBody>
          <a:bodyPr/>
          <a:lstStyle/>
          <a:p>
            <a:fld id="{051DD61B-0C67-0944-B204-50F9EBD44DF9}" type="slidenum">
              <a:rPr lang="de-DE" smtClean="0"/>
              <a:t>‹Nr.›</a:t>
            </a:fld>
            <a:endParaRPr lang="de-DE"/>
          </a:p>
        </p:txBody>
      </p:sp>
    </p:spTree>
    <p:extLst>
      <p:ext uri="{BB962C8B-B14F-4D97-AF65-F5344CB8AC3E}">
        <p14:creationId xmlns:p14="http://schemas.microsoft.com/office/powerpoint/2010/main" val="24606348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FF09253-D06F-95A0-8599-CE9F50D8F27E}"/>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4553F5D4-ADB0-C4A0-5E8D-D68D6A00820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B9AD7BB2-3DF9-D719-385D-3AA3BCC797E2}"/>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6AEE32C7-BB49-698F-D1BB-AD7E8505DD2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15DEE3D4-B322-9DF0-05FF-8E8F57319E7B}"/>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35BC128E-2FAC-99B9-800E-CDC0A6FA735D}"/>
              </a:ext>
            </a:extLst>
          </p:cNvPr>
          <p:cNvSpPr>
            <a:spLocks noGrp="1"/>
          </p:cNvSpPr>
          <p:nvPr>
            <p:ph type="dt" sz="half" idx="10"/>
          </p:nvPr>
        </p:nvSpPr>
        <p:spPr/>
        <p:txBody>
          <a:bodyPr/>
          <a:lstStyle/>
          <a:p>
            <a:fld id="{91DA97EF-6714-FA40-AB11-8240E4388A44}" type="datetimeFigureOut">
              <a:rPr lang="de-DE" smtClean="0"/>
              <a:t>03.12.22</a:t>
            </a:fld>
            <a:endParaRPr lang="de-DE"/>
          </a:p>
        </p:txBody>
      </p:sp>
      <p:sp>
        <p:nvSpPr>
          <p:cNvPr id="8" name="Fußzeilenplatzhalter 7">
            <a:extLst>
              <a:ext uri="{FF2B5EF4-FFF2-40B4-BE49-F238E27FC236}">
                <a16:creationId xmlns:a16="http://schemas.microsoft.com/office/drawing/2014/main" id="{66AC1807-E909-8010-034D-65F61671F981}"/>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F0BDBCA7-C356-4A16-FE87-9946FC99BD0C}"/>
              </a:ext>
            </a:extLst>
          </p:cNvPr>
          <p:cNvSpPr>
            <a:spLocks noGrp="1"/>
          </p:cNvSpPr>
          <p:nvPr>
            <p:ph type="sldNum" sz="quarter" idx="12"/>
          </p:nvPr>
        </p:nvSpPr>
        <p:spPr/>
        <p:txBody>
          <a:bodyPr/>
          <a:lstStyle/>
          <a:p>
            <a:fld id="{051DD61B-0C67-0944-B204-50F9EBD44DF9}" type="slidenum">
              <a:rPr lang="de-DE" smtClean="0"/>
              <a:t>‹Nr.›</a:t>
            </a:fld>
            <a:endParaRPr lang="de-DE"/>
          </a:p>
        </p:txBody>
      </p:sp>
    </p:spTree>
    <p:extLst>
      <p:ext uri="{BB962C8B-B14F-4D97-AF65-F5344CB8AC3E}">
        <p14:creationId xmlns:p14="http://schemas.microsoft.com/office/powerpoint/2010/main" val="3293679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28BDA1B-1DBC-B2F2-C6AA-BFF942CA09F5}"/>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17126AEE-3C4B-FB7F-84DF-99EF5AD97139}"/>
              </a:ext>
            </a:extLst>
          </p:cNvPr>
          <p:cNvSpPr>
            <a:spLocks noGrp="1"/>
          </p:cNvSpPr>
          <p:nvPr>
            <p:ph type="dt" sz="half" idx="10"/>
          </p:nvPr>
        </p:nvSpPr>
        <p:spPr/>
        <p:txBody>
          <a:bodyPr/>
          <a:lstStyle/>
          <a:p>
            <a:fld id="{91DA97EF-6714-FA40-AB11-8240E4388A44}" type="datetimeFigureOut">
              <a:rPr lang="de-DE" smtClean="0"/>
              <a:t>03.12.22</a:t>
            </a:fld>
            <a:endParaRPr lang="de-DE"/>
          </a:p>
        </p:txBody>
      </p:sp>
      <p:sp>
        <p:nvSpPr>
          <p:cNvPr id="4" name="Fußzeilenplatzhalter 3">
            <a:extLst>
              <a:ext uri="{FF2B5EF4-FFF2-40B4-BE49-F238E27FC236}">
                <a16:creationId xmlns:a16="http://schemas.microsoft.com/office/drawing/2014/main" id="{00F63456-318A-8A0B-DBE4-5FA75740A107}"/>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A9ACFF36-984F-A4C7-6763-E2FE35F74470}"/>
              </a:ext>
            </a:extLst>
          </p:cNvPr>
          <p:cNvSpPr>
            <a:spLocks noGrp="1"/>
          </p:cNvSpPr>
          <p:nvPr>
            <p:ph type="sldNum" sz="quarter" idx="12"/>
          </p:nvPr>
        </p:nvSpPr>
        <p:spPr/>
        <p:txBody>
          <a:bodyPr/>
          <a:lstStyle/>
          <a:p>
            <a:fld id="{051DD61B-0C67-0944-B204-50F9EBD44DF9}" type="slidenum">
              <a:rPr lang="de-DE" smtClean="0"/>
              <a:t>‹Nr.›</a:t>
            </a:fld>
            <a:endParaRPr lang="de-DE"/>
          </a:p>
        </p:txBody>
      </p:sp>
    </p:spTree>
    <p:extLst>
      <p:ext uri="{BB962C8B-B14F-4D97-AF65-F5344CB8AC3E}">
        <p14:creationId xmlns:p14="http://schemas.microsoft.com/office/powerpoint/2010/main" val="22591554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F1A740F4-90FD-FD12-BAAD-6FD9DFF6456F}"/>
              </a:ext>
            </a:extLst>
          </p:cNvPr>
          <p:cNvSpPr>
            <a:spLocks noGrp="1"/>
          </p:cNvSpPr>
          <p:nvPr>
            <p:ph type="dt" sz="half" idx="10"/>
          </p:nvPr>
        </p:nvSpPr>
        <p:spPr/>
        <p:txBody>
          <a:bodyPr/>
          <a:lstStyle/>
          <a:p>
            <a:fld id="{91DA97EF-6714-FA40-AB11-8240E4388A44}" type="datetimeFigureOut">
              <a:rPr lang="de-DE" smtClean="0"/>
              <a:t>03.12.22</a:t>
            </a:fld>
            <a:endParaRPr lang="de-DE"/>
          </a:p>
        </p:txBody>
      </p:sp>
      <p:sp>
        <p:nvSpPr>
          <p:cNvPr id="3" name="Fußzeilenplatzhalter 2">
            <a:extLst>
              <a:ext uri="{FF2B5EF4-FFF2-40B4-BE49-F238E27FC236}">
                <a16:creationId xmlns:a16="http://schemas.microsoft.com/office/drawing/2014/main" id="{F94091CE-33AE-1257-BE59-34581BCA1CDC}"/>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CE5CDB40-1421-172C-5E82-23AABDEDCDE4}"/>
              </a:ext>
            </a:extLst>
          </p:cNvPr>
          <p:cNvSpPr>
            <a:spLocks noGrp="1"/>
          </p:cNvSpPr>
          <p:nvPr>
            <p:ph type="sldNum" sz="quarter" idx="12"/>
          </p:nvPr>
        </p:nvSpPr>
        <p:spPr/>
        <p:txBody>
          <a:bodyPr/>
          <a:lstStyle/>
          <a:p>
            <a:fld id="{051DD61B-0C67-0944-B204-50F9EBD44DF9}" type="slidenum">
              <a:rPr lang="de-DE" smtClean="0"/>
              <a:t>‹Nr.›</a:t>
            </a:fld>
            <a:endParaRPr lang="de-DE"/>
          </a:p>
        </p:txBody>
      </p:sp>
    </p:spTree>
    <p:extLst>
      <p:ext uri="{BB962C8B-B14F-4D97-AF65-F5344CB8AC3E}">
        <p14:creationId xmlns:p14="http://schemas.microsoft.com/office/powerpoint/2010/main" val="151106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7847EA3-C7DB-09EE-50D1-67B01D5B37B6}"/>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1D51BE93-6BDF-C3D8-C297-BD1F88C8158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6B354118-889D-A72D-9FC0-F05EE5A10C4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343F977A-015B-332A-7A67-02FDB71B8A22}"/>
              </a:ext>
            </a:extLst>
          </p:cNvPr>
          <p:cNvSpPr>
            <a:spLocks noGrp="1"/>
          </p:cNvSpPr>
          <p:nvPr>
            <p:ph type="dt" sz="half" idx="10"/>
          </p:nvPr>
        </p:nvSpPr>
        <p:spPr/>
        <p:txBody>
          <a:bodyPr/>
          <a:lstStyle/>
          <a:p>
            <a:fld id="{91DA97EF-6714-FA40-AB11-8240E4388A44}" type="datetimeFigureOut">
              <a:rPr lang="de-DE" smtClean="0"/>
              <a:t>03.12.22</a:t>
            </a:fld>
            <a:endParaRPr lang="de-DE"/>
          </a:p>
        </p:txBody>
      </p:sp>
      <p:sp>
        <p:nvSpPr>
          <p:cNvPr id="6" name="Fußzeilenplatzhalter 5">
            <a:extLst>
              <a:ext uri="{FF2B5EF4-FFF2-40B4-BE49-F238E27FC236}">
                <a16:creationId xmlns:a16="http://schemas.microsoft.com/office/drawing/2014/main" id="{C937916F-3286-35CC-5A79-523C843A651C}"/>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2E7BFE6E-D354-3F29-99A1-378D109949DE}"/>
              </a:ext>
            </a:extLst>
          </p:cNvPr>
          <p:cNvSpPr>
            <a:spLocks noGrp="1"/>
          </p:cNvSpPr>
          <p:nvPr>
            <p:ph type="sldNum" sz="quarter" idx="12"/>
          </p:nvPr>
        </p:nvSpPr>
        <p:spPr/>
        <p:txBody>
          <a:bodyPr/>
          <a:lstStyle/>
          <a:p>
            <a:fld id="{051DD61B-0C67-0944-B204-50F9EBD44DF9}" type="slidenum">
              <a:rPr lang="de-DE" smtClean="0"/>
              <a:t>‹Nr.›</a:t>
            </a:fld>
            <a:endParaRPr lang="de-DE"/>
          </a:p>
        </p:txBody>
      </p:sp>
    </p:spTree>
    <p:extLst>
      <p:ext uri="{BB962C8B-B14F-4D97-AF65-F5344CB8AC3E}">
        <p14:creationId xmlns:p14="http://schemas.microsoft.com/office/powerpoint/2010/main" val="41793067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D93326-C659-55D5-A950-2DE295CF546B}"/>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485BAA52-F8EA-B20F-9A90-EF1E99B128E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35F5209A-A5C9-AEC9-3A48-A571B34C66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6B8D5677-6A3E-5B71-40C4-72344057B174}"/>
              </a:ext>
            </a:extLst>
          </p:cNvPr>
          <p:cNvSpPr>
            <a:spLocks noGrp="1"/>
          </p:cNvSpPr>
          <p:nvPr>
            <p:ph type="dt" sz="half" idx="10"/>
          </p:nvPr>
        </p:nvSpPr>
        <p:spPr/>
        <p:txBody>
          <a:bodyPr/>
          <a:lstStyle/>
          <a:p>
            <a:fld id="{91DA97EF-6714-FA40-AB11-8240E4388A44}" type="datetimeFigureOut">
              <a:rPr lang="de-DE" smtClean="0"/>
              <a:t>03.12.22</a:t>
            </a:fld>
            <a:endParaRPr lang="de-DE"/>
          </a:p>
        </p:txBody>
      </p:sp>
      <p:sp>
        <p:nvSpPr>
          <p:cNvPr id="6" name="Fußzeilenplatzhalter 5">
            <a:extLst>
              <a:ext uri="{FF2B5EF4-FFF2-40B4-BE49-F238E27FC236}">
                <a16:creationId xmlns:a16="http://schemas.microsoft.com/office/drawing/2014/main" id="{F0E0C9D5-0B03-346B-1296-7D351B922D9A}"/>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DCA6C587-A31F-87C7-585F-A5CB13AAA7C6}"/>
              </a:ext>
            </a:extLst>
          </p:cNvPr>
          <p:cNvSpPr>
            <a:spLocks noGrp="1"/>
          </p:cNvSpPr>
          <p:nvPr>
            <p:ph type="sldNum" sz="quarter" idx="12"/>
          </p:nvPr>
        </p:nvSpPr>
        <p:spPr/>
        <p:txBody>
          <a:bodyPr/>
          <a:lstStyle/>
          <a:p>
            <a:fld id="{051DD61B-0C67-0944-B204-50F9EBD44DF9}" type="slidenum">
              <a:rPr lang="de-DE" smtClean="0"/>
              <a:t>‹Nr.›</a:t>
            </a:fld>
            <a:endParaRPr lang="de-DE"/>
          </a:p>
        </p:txBody>
      </p:sp>
    </p:spTree>
    <p:extLst>
      <p:ext uri="{BB962C8B-B14F-4D97-AF65-F5344CB8AC3E}">
        <p14:creationId xmlns:p14="http://schemas.microsoft.com/office/powerpoint/2010/main" val="5030837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C9F45E-3AF5-09B9-03A9-29B80D6E24D9}"/>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5B869885-E3FF-79DD-DA7A-D874F0F2649E}"/>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8878C698-F3C7-2747-F579-2E52EF79AB70}"/>
              </a:ext>
            </a:extLst>
          </p:cNvPr>
          <p:cNvSpPr>
            <a:spLocks noGrp="1"/>
          </p:cNvSpPr>
          <p:nvPr>
            <p:ph type="dt" sz="half" idx="10"/>
          </p:nvPr>
        </p:nvSpPr>
        <p:spPr/>
        <p:txBody>
          <a:bodyPr/>
          <a:lstStyle/>
          <a:p>
            <a:fld id="{91DA97EF-6714-FA40-AB11-8240E4388A44}" type="datetimeFigureOut">
              <a:rPr lang="de-DE" smtClean="0"/>
              <a:t>03.12.22</a:t>
            </a:fld>
            <a:endParaRPr lang="de-DE"/>
          </a:p>
        </p:txBody>
      </p:sp>
      <p:sp>
        <p:nvSpPr>
          <p:cNvPr id="5" name="Fußzeilenplatzhalter 4">
            <a:extLst>
              <a:ext uri="{FF2B5EF4-FFF2-40B4-BE49-F238E27FC236}">
                <a16:creationId xmlns:a16="http://schemas.microsoft.com/office/drawing/2014/main" id="{0672C904-D9C7-CC71-1A05-5E54BCA545B9}"/>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A541A6CB-F199-8CD9-96B9-97C30EFCFD86}"/>
              </a:ext>
            </a:extLst>
          </p:cNvPr>
          <p:cNvSpPr>
            <a:spLocks noGrp="1"/>
          </p:cNvSpPr>
          <p:nvPr>
            <p:ph type="sldNum" sz="quarter" idx="12"/>
          </p:nvPr>
        </p:nvSpPr>
        <p:spPr/>
        <p:txBody>
          <a:bodyPr/>
          <a:lstStyle/>
          <a:p>
            <a:fld id="{051DD61B-0C67-0944-B204-50F9EBD44DF9}" type="slidenum">
              <a:rPr lang="de-DE" smtClean="0"/>
              <a:t>‹Nr.›</a:t>
            </a:fld>
            <a:endParaRPr lang="de-DE"/>
          </a:p>
        </p:txBody>
      </p:sp>
    </p:spTree>
    <p:extLst>
      <p:ext uri="{BB962C8B-B14F-4D97-AF65-F5344CB8AC3E}">
        <p14:creationId xmlns:p14="http://schemas.microsoft.com/office/powerpoint/2010/main" val="17933108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3410E3D5-308D-3905-B1C4-6B1F759CFC5C}"/>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8984A899-106A-7D04-77C0-EE90D122BD30}"/>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13695120-4AFE-046D-B0D9-231E31950CE5}"/>
              </a:ext>
            </a:extLst>
          </p:cNvPr>
          <p:cNvSpPr>
            <a:spLocks noGrp="1"/>
          </p:cNvSpPr>
          <p:nvPr>
            <p:ph type="dt" sz="half" idx="10"/>
          </p:nvPr>
        </p:nvSpPr>
        <p:spPr/>
        <p:txBody>
          <a:bodyPr/>
          <a:lstStyle/>
          <a:p>
            <a:fld id="{91DA97EF-6714-FA40-AB11-8240E4388A44}" type="datetimeFigureOut">
              <a:rPr lang="de-DE" smtClean="0"/>
              <a:t>03.12.22</a:t>
            </a:fld>
            <a:endParaRPr lang="de-DE"/>
          </a:p>
        </p:txBody>
      </p:sp>
      <p:sp>
        <p:nvSpPr>
          <p:cNvPr id="5" name="Fußzeilenplatzhalter 4">
            <a:extLst>
              <a:ext uri="{FF2B5EF4-FFF2-40B4-BE49-F238E27FC236}">
                <a16:creationId xmlns:a16="http://schemas.microsoft.com/office/drawing/2014/main" id="{2C8BCE72-0EED-96AA-8428-28177AEB6FAF}"/>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F43EAADC-095D-345C-3E3C-FF0CF8750B16}"/>
              </a:ext>
            </a:extLst>
          </p:cNvPr>
          <p:cNvSpPr>
            <a:spLocks noGrp="1"/>
          </p:cNvSpPr>
          <p:nvPr>
            <p:ph type="sldNum" sz="quarter" idx="12"/>
          </p:nvPr>
        </p:nvSpPr>
        <p:spPr/>
        <p:txBody>
          <a:bodyPr/>
          <a:lstStyle/>
          <a:p>
            <a:fld id="{051DD61B-0C67-0944-B204-50F9EBD44DF9}" type="slidenum">
              <a:rPr lang="de-DE" smtClean="0"/>
              <a:t>‹Nr.›</a:t>
            </a:fld>
            <a:endParaRPr lang="de-DE"/>
          </a:p>
        </p:txBody>
      </p:sp>
    </p:spTree>
    <p:extLst>
      <p:ext uri="{BB962C8B-B14F-4D97-AF65-F5344CB8AC3E}">
        <p14:creationId xmlns:p14="http://schemas.microsoft.com/office/powerpoint/2010/main" val="29025217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1F627BF7-12CB-5C33-505E-6C0CAAA2AC7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EB1DAAD2-D461-22C3-721F-3959FCEB354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930029D7-2CF5-A6F9-1D3A-121D8BC0D71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DA97EF-6714-FA40-AB11-8240E4388A44}" type="datetimeFigureOut">
              <a:rPr lang="de-DE" smtClean="0"/>
              <a:t>03.12.22</a:t>
            </a:fld>
            <a:endParaRPr lang="de-DE"/>
          </a:p>
        </p:txBody>
      </p:sp>
      <p:sp>
        <p:nvSpPr>
          <p:cNvPr id="5" name="Fußzeilenplatzhalter 4">
            <a:extLst>
              <a:ext uri="{FF2B5EF4-FFF2-40B4-BE49-F238E27FC236}">
                <a16:creationId xmlns:a16="http://schemas.microsoft.com/office/drawing/2014/main" id="{D1D3E9A1-F68D-E3AD-A0C2-DD81186F637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dirty="0"/>
          </a:p>
        </p:txBody>
      </p:sp>
      <p:sp>
        <p:nvSpPr>
          <p:cNvPr id="6" name="Foliennummernplatzhalter 5">
            <a:extLst>
              <a:ext uri="{FF2B5EF4-FFF2-40B4-BE49-F238E27FC236}">
                <a16:creationId xmlns:a16="http://schemas.microsoft.com/office/drawing/2014/main" id="{767DC12A-112A-3D79-7358-55B20D6AC07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1DD61B-0C67-0944-B204-50F9EBD44DF9}" type="slidenum">
              <a:rPr lang="de-DE" smtClean="0"/>
              <a:t>‹Nr.›</a:t>
            </a:fld>
            <a:endParaRPr lang="de-DE"/>
          </a:p>
        </p:txBody>
      </p:sp>
      <p:pic>
        <p:nvPicPr>
          <p:cNvPr id="8" name="Grafik 7">
            <a:extLst>
              <a:ext uri="{FF2B5EF4-FFF2-40B4-BE49-F238E27FC236}">
                <a16:creationId xmlns:a16="http://schemas.microsoft.com/office/drawing/2014/main" id="{A8770666-47E6-B281-A347-5A9BF60E735E}"/>
              </a:ext>
            </a:extLst>
          </p:cNvPr>
          <p:cNvPicPr>
            <a:picLocks noChangeAspect="1"/>
          </p:cNvPicPr>
          <p:nvPr userDrawn="1"/>
        </p:nvPicPr>
        <p:blipFill>
          <a:blip r:embed="rId13"/>
          <a:stretch>
            <a:fillRect/>
          </a:stretch>
        </p:blipFill>
        <p:spPr>
          <a:xfrm>
            <a:off x="9157452" y="499918"/>
            <a:ext cx="2196348" cy="362237"/>
          </a:xfrm>
          <a:prstGeom prst="rect">
            <a:avLst/>
          </a:prstGeom>
        </p:spPr>
      </p:pic>
    </p:spTree>
    <p:extLst>
      <p:ext uri="{BB962C8B-B14F-4D97-AF65-F5344CB8AC3E}">
        <p14:creationId xmlns:p14="http://schemas.microsoft.com/office/powerpoint/2010/main" val="25955996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microsoft.com/office/2018/10/relationships/comments" Target="../comments/modernComment_102_F81E0544.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microsoft.com/office/2018/10/relationships/comments" Target="../comments/modernComment_10B_334404AB.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microsoft.com/office/2018/10/relationships/comments" Target="../comments/modernComment_101_F57F534D.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18/10/relationships/comments" Target="../comments/modernComment_103_229886A.xm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18/10/relationships/comments" Target="../comments/modernComment_104_989F0ADB.xm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6.xml.rels><?xml version="1.0" encoding="UTF-8" standalone="yes"?>
<Relationships xmlns="http://schemas.openxmlformats.org/package/2006/relationships"><Relationship Id="rId2" Type="http://schemas.microsoft.com/office/2018/10/relationships/comments" Target="../comments/modernComment_105_B51F15CC.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microsoft.com/office/2018/10/relationships/comments" Target="../comments/modernComment_106_70C40D8F.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microsoft.com/office/2018/10/relationships/comments" Target="../comments/modernComment_10A_F37A739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uni-bielefeld.de/einrichtungen/zab/" TargetMode="External"/><Relationship Id="rId2" Type="http://schemas.microsoft.com/office/2018/10/relationships/comments" Target="../comments/modernComment_108_9B1C0594.xml"/><Relationship Id="rId1" Type="http://schemas.openxmlformats.org/officeDocument/2006/relationships/slideLayout" Target="../slideLayouts/slideLayout2.xml"/><Relationship Id="rId4" Type="http://schemas.openxmlformats.org/officeDocument/2006/relationships/hyperlink" Target="https://www.uni-bielefeld.de/einrichtungen/zab/digitale-barrierefreiheit/barrierefreie-dokumente/anleitungen/word-2019/#comp_00006035c135_00000007ee_36c6"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a:extLst>
              <a:ext uri="{FF2B5EF4-FFF2-40B4-BE49-F238E27FC236}">
                <a16:creationId xmlns:a16="http://schemas.microsoft.com/office/drawing/2014/main" id="{AAD85400-48C5-1B1C-4F22-D84C4F4662C7}"/>
              </a:ext>
            </a:extLst>
          </p:cNvPr>
          <p:cNvSpPr>
            <a:spLocks noGrp="1"/>
          </p:cNvSpPr>
          <p:nvPr>
            <p:ph type="subTitle" idx="1"/>
          </p:nvPr>
        </p:nvSpPr>
        <p:spPr/>
        <p:txBody>
          <a:bodyPr/>
          <a:lstStyle/>
          <a:p>
            <a:r>
              <a:rPr lang="de-DE" dirty="0">
                <a:latin typeface="Helvetica Neue" panose="02000503000000020004" pitchFamily="2" charset="0"/>
                <a:ea typeface="Helvetica Neue" panose="02000503000000020004" pitchFamily="2" charset="0"/>
                <a:cs typeface="Helvetica Neue" panose="02000503000000020004" pitchFamily="2" charset="0"/>
              </a:rPr>
              <a:t>Barrierefreies Beispieldokument PowerPoint</a:t>
            </a:r>
          </a:p>
        </p:txBody>
      </p:sp>
      <p:sp>
        <p:nvSpPr>
          <p:cNvPr id="2" name="Titel 1">
            <a:extLst>
              <a:ext uri="{FF2B5EF4-FFF2-40B4-BE49-F238E27FC236}">
                <a16:creationId xmlns:a16="http://schemas.microsoft.com/office/drawing/2014/main" id="{458A5BED-6342-0B18-495F-C9B744BD0794}"/>
              </a:ext>
            </a:extLst>
          </p:cNvPr>
          <p:cNvSpPr>
            <a:spLocks noGrp="1"/>
          </p:cNvSpPr>
          <p:nvPr>
            <p:ph type="ctrTitle"/>
          </p:nvPr>
        </p:nvSpPr>
        <p:spPr/>
        <p:txBody>
          <a:bodyPr/>
          <a:lstStyle/>
          <a:p>
            <a:r>
              <a:rPr lang="de-DE" dirty="0">
                <a:latin typeface="Helvetica Neue" panose="02000503000000020004" pitchFamily="2" charset="0"/>
                <a:ea typeface="Helvetica Neue" panose="02000503000000020004" pitchFamily="2" charset="0"/>
                <a:cs typeface="Helvetica Neue" panose="02000503000000020004" pitchFamily="2" charset="0"/>
              </a:rPr>
              <a:t>Digitale Barrierefreiheit </a:t>
            </a:r>
          </a:p>
        </p:txBody>
      </p:sp>
    </p:spTree>
    <p:extLst>
      <p:ext uri="{BB962C8B-B14F-4D97-AF65-F5344CB8AC3E}">
        <p14:creationId xmlns:p14="http://schemas.microsoft.com/office/powerpoint/2010/main" val="4162716996"/>
      </p:ext>
    </p:extLst>
  </p:cSld>
  <p:clrMapOvr>
    <a:masterClrMapping/>
  </p:clrMapOvr>
  <p:extLst>
    <p:ext uri="{6950BFC3-D8DA-4A85-94F7-54DA5524770B}">
      <p188:commentRel xmlns:p188="http://schemas.microsoft.com/office/powerpoint/2018/8/main" r:id="rId2"/>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89E88EE0-1F80-973B-E2BC-E8C217DD039F}"/>
              </a:ext>
            </a:extLst>
          </p:cNvPr>
          <p:cNvSpPr>
            <a:spLocks noGrp="1"/>
          </p:cNvSpPr>
          <p:nvPr>
            <p:ph idx="1"/>
          </p:nvPr>
        </p:nvSpPr>
        <p:spPr/>
        <p:txBody>
          <a:bodyPr/>
          <a:lstStyle/>
          <a:p>
            <a:pPr marL="0" indent="0" algn="ctr">
              <a:lnSpc>
                <a:spcPct val="150000"/>
              </a:lnSpc>
              <a:buNone/>
            </a:pPr>
            <a:r>
              <a:rPr lang="de-DE" sz="2800" dirty="0">
                <a:effectLst/>
                <a:latin typeface="Helvetica Neue" panose="02000503000000020004" pitchFamily="2" charset="0"/>
                <a:ea typeface="Helvetica Neue" panose="02000503000000020004" pitchFamily="2" charset="0"/>
                <a:cs typeface="Helvetica Neue" panose="02000503000000020004" pitchFamily="2" charset="0"/>
              </a:rPr>
              <a:t>„Die Universität würdigt und fördert die Vielfalt aller Hochschulangehörigen mit ihren unterschiedlichen Fähigkeiten, Talenten und Kompetenzen. Sie baut Barrieren ab und setzt sich für die aktive und chancengleiche Teilhabe aller Hochschulangehörigen ein.“</a:t>
            </a:r>
          </a:p>
          <a:p>
            <a:endParaRPr lang="de-DE" dirty="0"/>
          </a:p>
        </p:txBody>
      </p:sp>
      <p:sp>
        <p:nvSpPr>
          <p:cNvPr id="2" name="Titel 1">
            <a:extLst>
              <a:ext uri="{FF2B5EF4-FFF2-40B4-BE49-F238E27FC236}">
                <a16:creationId xmlns:a16="http://schemas.microsoft.com/office/drawing/2014/main" id="{B9987E4D-24FF-28E0-12B3-954D2D04F517}"/>
              </a:ext>
            </a:extLst>
          </p:cNvPr>
          <p:cNvSpPr>
            <a:spLocks noGrp="1"/>
          </p:cNvSpPr>
          <p:nvPr>
            <p:ph type="title"/>
          </p:nvPr>
        </p:nvSpPr>
        <p:spPr>
          <a:xfrm>
            <a:off x="-214302" y="-2807028"/>
            <a:ext cx="9797716" cy="1460500"/>
          </a:xfrm>
        </p:spPr>
        <p:txBody>
          <a:bodyPr/>
          <a:lstStyle/>
          <a:p>
            <a:r>
              <a:rPr lang="de-DE" dirty="0">
                <a:latin typeface="Helvetica Neue" panose="02000503000000020004" pitchFamily="2" charset="0"/>
                <a:ea typeface="Helvetica Neue" panose="02000503000000020004" pitchFamily="2" charset="0"/>
                <a:cs typeface="Helvetica Neue" panose="02000503000000020004" pitchFamily="2" charset="0"/>
              </a:rPr>
              <a:t>Anspruch der Universität Bielefeld</a:t>
            </a:r>
          </a:p>
        </p:txBody>
      </p:sp>
    </p:spTree>
    <p:extLst>
      <p:ext uri="{BB962C8B-B14F-4D97-AF65-F5344CB8AC3E}">
        <p14:creationId xmlns:p14="http://schemas.microsoft.com/office/powerpoint/2010/main" val="860095659"/>
      </p:ext>
    </p:extLst>
  </p:cSld>
  <p:clrMapOvr>
    <a:masterClrMapping/>
  </p:clrMapOvr>
  <p:extLst>
    <p:ext uri="{6950BFC3-D8DA-4A85-94F7-54DA5524770B}">
      <p188:commentRel xmlns:p188="http://schemas.microsoft.com/office/powerpoint/2018/8/main" r:id="rId2"/>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8F786370-69A4-ADA1-5602-8AB1158249AB}"/>
              </a:ext>
            </a:extLst>
          </p:cNvPr>
          <p:cNvSpPr>
            <a:spLocks noGrp="1"/>
          </p:cNvSpPr>
          <p:nvPr>
            <p:ph idx="1"/>
          </p:nvPr>
        </p:nvSpPr>
        <p:spPr/>
        <p:txBody>
          <a:bodyPr>
            <a:noAutofit/>
          </a:bodyPr>
          <a:lstStyle/>
          <a:p>
            <a:pPr>
              <a:lnSpc>
                <a:spcPct val="150000"/>
              </a:lnSpc>
              <a:spcBef>
                <a:spcPts val="600"/>
              </a:spcBef>
              <a:spcAft>
                <a:spcPts val="600"/>
              </a:spcAft>
            </a:pPr>
            <a:r>
              <a:rPr lang="de-DE" sz="2400" dirty="0">
                <a:effectLst/>
                <a:latin typeface="Helvetica Neue" panose="02000503000000020004" pitchFamily="2" charset="0"/>
                <a:ea typeface="Helvetica Neue" panose="02000503000000020004" pitchFamily="2" charset="0"/>
                <a:cs typeface="Helvetica Neue" panose="02000503000000020004" pitchFamily="2" charset="0"/>
              </a:rPr>
              <a:t>Alle Menschen sollen Inhalte und Informationen ohne Barrieren wahrnehmen können. Gerade moderne Informationstechnik erfordert ein hohes Maß an Aufmerksamkeit und Teilhabe.</a:t>
            </a:r>
          </a:p>
          <a:p>
            <a:pPr>
              <a:lnSpc>
                <a:spcPct val="150000"/>
              </a:lnSpc>
              <a:spcBef>
                <a:spcPts val="600"/>
              </a:spcBef>
              <a:spcAft>
                <a:spcPts val="600"/>
              </a:spcAft>
            </a:pPr>
            <a:r>
              <a:rPr lang="de-DE" sz="2400" dirty="0">
                <a:effectLst/>
                <a:latin typeface="Helvetica Neue" panose="02000503000000020004" pitchFamily="2" charset="0"/>
                <a:ea typeface="Helvetica Neue" panose="02000503000000020004" pitchFamily="2" charset="0"/>
                <a:cs typeface="Helvetica Neue" panose="02000503000000020004" pitchFamily="2" charset="0"/>
              </a:rPr>
              <a:t>Wird diese verweigert, bzw. stehen keine adäquaten Alternativen zur Verfügung, dann verhindern Barrieren diese Teilhabe.</a:t>
            </a:r>
          </a:p>
          <a:p>
            <a:pPr>
              <a:lnSpc>
                <a:spcPct val="150000"/>
              </a:lnSpc>
              <a:spcBef>
                <a:spcPts val="600"/>
              </a:spcBef>
              <a:spcAft>
                <a:spcPts val="600"/>
              </a:spcAft>
            </a:pPr>
            <a:r>
              <a:rPr lang="de-DE" sz="2400" dirty="0">
                <a:effectLst/>
                <a:latin typeface="Helvetica Neue" panose="02000503000000020004" pitchFamily="2" charset="0"/>
                <a:ea typeface="Helvetica Neue" panose="02000503000000020004" pitchFamily="2" charset="0"/>
                <a:cs typeface="Helvetica Neue" panose="02000503000000020004" pitchFamily="2" charset="0"/>
              </a:rPr>
              <a:t> Deshalb müssen die Beseitigung und Vermeidung von 'digitalen Barrieren' ein Schwerpunkt bei der Erstellung von guten Webseiten und Dokumenten sein. </a:t>
            </a:r>
            <a:endParaRPr lang="de-DE" sz="2400" dirty="0"/>
          </a:p>
          <a:p>
            <a:pPr>
              <a:lnSpc>
                <a:spcPct val="150000"/>
              </a:lnSpc>
            </a:pPr>
            <a:endParaRPr lang="de-DE" sz="2400" dirty="0"/>
          </a:p>
        </p:txBody>
      </p:sp>
      <p:sp>
        <p:nvSpPr>
          <p:cNvPr id="2" name="Titel 1">
            <a:extLst>
              <a:ext uri="{FF2B5EF4-FFF2-40B4-BE49-F238E27FC236}">
                <a16:creationId xmlns:a16="http://schemas.microsoft.com/office/drawing/2014/main" id="{90387D76-62DC-670D-D65C-975E8DC7F49D}"/>
              </a:ext>
            </a:extLst>
          </p:cNvPr>
          <p:cNvSpPr>
            <a:spLocks noGrp="1"/>
          </p:cNvSpPr>
          <p:nvPr>
            <p:ph type="title"/>
          </p:nvPr>
        </p:nvSpPr>
        <p:spPr>
          <a:xfrm>
            <a:off x="838200" y="365125"/>
            <a:ext cx="10515600" cy="1389063"/>
          </a:xfrm>
        </p:spPr>
        <p:txBody>
          <a:bodyPr/>
          <a:lstStyle/>
          <a:p>
            <a:r>
              <a:rPr lang="de-DE" dirty="0">
                <a:latin typeface="Helvetica Neue" panose="02000503000000020004" pitchFamily="2" charset="0"/>
                <a:ea typeface="Helvetica Neue" panose="02000503000000020004" pitchFamily="2" charset="0"/>
                <a:cs typeface="Helvetica Neue" panose="02000503000000020004" pitchFamily="2" charset="0"/>
              </a:rPr>
              <a:t>Digitale Barrierefreiheit </a:t>
            </a:r>
            <a:endParaRPr lang="de-DE" dirty="0"/>
          </a:p>
        </p:txBody>
      </p:sp>
    </p:spTree>
    <p:extLst>
      <p:ext uri="{BB962C8B-B14F-4D97-AF65-F5344CB8AC3E}">
        <p14:creationId xmlns:p14="http://schemas.microsoft.com/office/powerpoint/2010/main" val="4118762317"/>
      </p:ext>
    </p:extLst>
  </p:cSld>
  <p:clrMapOvr>
    <a:masterClrMapping/>
  </p:clrMapOvr>
  <p:extLst>
    <p:ext uri="{6950BFC3-D8DA-4A85-94F7-54DA5524770B}">
      <p188:commentRel xmlns:p188="http://schemas.microsoft.com/office/powerpoint/2018/8/main" r:id="rId2"/>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98E8A1DD-6DA4-443C-1D85-465FC403BBFB}"/>
              </a:ext>
            </a:extLst>
          </p:cNvPr>
          <p:cNvSpPr>
            <a:spLocks noGrp="1"/>
          </p:cNvSpPr>
          <p:nvPr>
            <p:ph idx="1"/>
          </p:nvPr>
        </p:nvSpPr>
        <p:spPr/>
        <p:txBody>
          <a:bodyPr/>
          <a:lstStyle/>
          <a:p>
            <a:pPr>
              <a:lnSpc>
                <a:spcPct val="150000"/>
              </a:lnSpc>
            </a:pPr>
            <a:r>
              <a:rPr lang="de-DE" dirty="0">
                <a:latin typeface="Helvetica Neue" panose="02000503000000020004" pitchFamily="2" charset="0"/>
                <a:ea typeface="Helvetica Neue" panose="02000503000000020004" pitchFamily="2" charset="0"/>
                <a:cs typeface="Helvetica Neue" panose="02000503000000020004" pitchFamily="2" charset="0"/>
              </a:rPr>
              <a:t>Genaue Angaben zu Dokumenten helfen Menschen mit einer Sehbeeinträchtigung dabei, mit unterschiedlichen Dokumenten zu arbeiten und diese besser zu verwalten.</a:t>
            </a:r>
          </a:p>
          <a:p>
            <a:pPr>
              <a:lnSpc>
                <a:spcPct val="150000"/>
              </a:lnSpc>
            </a:pPr>
            <a:r>
              <a:rPr lang="de-DE" dirty="0">
                <a:latin typeface="Helvetica Neue" panose="02000503000000020004" pitchFamily="2" charset="0"/>
                <a:ea typeface="Helvetica Neue" panose="02000503000000020004" pitchFamily="2" charset="0"/>
                <a:cs typeface="Helvetica Neue" panose="02000503000000020004" pitchFamily="2" charset="0"/>
              </a:rPr>
              <a:t> Dazu gehören Eigenschaften wie Titel oder Autor*in, die man jedem Dokument hinzufügen sollte. </a:t>
            </a:r>
          </a:p>
          <a:p>
            <a:endParaRPr lang="de-DE" dirty="0"/>
          </a:p>
        </p:txBody>
      </p:sp>
      <p:sp>
        <p:nvSpPr>
          <p:cNvPr id="2" name="Titel 1">
            <a:extLst>
              <a:ext uri="{FF2B5EF4-FFF2-40B4-BE49-F238E27FC236}">
                <a16:creationId xmlns:a16="http://schemas.microsoft.com/office/drawing/2014/main" id="{2A0861E7-5D57-A85F-DD71-0B277C093221}"/>
              </a:ext>
            </a:extLst>
          </p:cNvPr>
          <p:cNvSpPr>
            <a:spLocks noGrp="1"/>
          </p:cNvSpPr>
          <p:nvPr>
            <p:ph type="title"/>
          </p:nvPr>
        </p:nvSpPr>
        <p:spPr/>
        <p:txBody>
          <a:bodyPr/>
          <a:lstStyle/>
          <a:p>
            <a:r>
              <a:rPr lang="de-DE" dirty="0">
                <a:latin typeface="Helvetica Neue" panose="02000503000000020004" pitchFamily="2" charset="0"/>
                <a:ea typeface="Helvetica Neue" panose="02000503000000020004" pitchFamily="2" charset="0"/>
                <a:cs typeface="Helvetica Neue" panose="02000503000000020004" pitchFamily="2" charset="0"/>
              </a:rPr>
              <a:t>Grundlagen</a:t>
            </a:r>
            <a:endParaRPr lang="de-DE" dirty="0"/>
          </a:p>
        </p:txBody>
      </p:sp>
    </p:spTree>
    <p:extLst>
      <p:ext uri="{BB962C8B-B14F-4D97-AF65-F5344CB8AC3E}">
        <p14:creationId xmlns:p14="http://schemas.microsoft.com/office/powerpoint/2010/main" val="36276330"/>
      </p:ext>
    </p:extLst>
  </p:cSld>
  <p:clrMapOvr>
    <a:masterClrMapping/>
  </p:clrMapOvr>
  <p:extLst>
    <p:ext uri="{6950BFC3-D8DA-4A85-94F7-54DA5524770B}">
      <p188:commentRel xmlns:p188="http://schemas.microsoft.com/office/powerpoint/2018/8/main" r:id="rId3"/>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descr="Ansicht eines Uniplans mittels der App UniMaps ">
            <a:extLst>
              <a:ext uri="{FF2B5EF4-FFF2-40B4-BE49-F238E27FC236}">
                <a16:creationId xmlns:a16="http://schemas.microsoft.com/office/drawing/2014/main" id="{1F350498-BE21-5CB8-A4FD-E049209F91F3}"/>
              </a:ext>
            </a:extLst>
          </p:cNvPr>
          <p:cNvPicPr>
            <a:picLocks noChangeAspect="1"/>
          </p:cNvPicPr>
          <p:nvPr/>
        </p:nvPicPr>
        <p:blipFill>
          <a:blip r:embed="rId4"/>
          <a:stretch>
            <a:fillRect/>
          </a:stretch>
        </p:blipFill>
        <p:spPr>
          <a:xfrm>
            <a:off x="4499817" y="4387579"/>
            <a:ext cx="3192365" cy="2162569"/>
          </a:xfrm>
          <a:prstGeom prst="rect">
            <a:avLst/>
          </a:prstGeom>
        </p:spPr>
      </p:pic>
      <p:sp>
        <p:nvSpPr>
          <p:cNvPr id="3" name="Inhaltsplatzhalter 2">
            <a:extLst>
              <a:ext uri="{FF2B5EF4-FFF2-40B4-BE49-F238E27FC236}">
                <a16:creationId xmlns:a16="http://schemas.microsoft.com/office/drawing/2014/main" id="{64C1C888-518E-45DB-FB2A-64916D7B6C6F}"/>
              </a:ext>
            </a:extLst>
          </p:cNvPr>
          <p:cNvSpPr>
            <a:spLocks noGrp="1"/>
          </p:cNvSpPr>
          <p:nvPr>
            <p:ph idx="1"/>
          </p:nvPr>
        </p:nvSpPr>
        <p:spPr>
          <a:xfrm>
            <a:off x="175855" y="1618978"/>
            <a:ext cx="11840288" cy="2768601"/>
          </a:xfrm>
        </p:spPr>
        <p:txBody>
          <a:bodyPr/>
          <a:lstStyle/>
          <a:p>
            <a:pPr marL="0" indent="0">
              <a:lnSpc>
                <a:spcPct val="150000"/>
              </a:lnSpc>
              <a:buNone/>
            </a:pPr>
            <a:r>
              <a:rPr lang="de-DE" sz="2800" dirty="0">
                <a:effectLst/>
                <a:latin typeface="Helvetica Neue" panose="02000503000000020004" pitchFamily="2" charset="0"/>
                <a:ea typeface="Helvetica Neue" panose="02000503000000020004" pitchFamily="2" charset="0"/>
                <a:cs typeface="Helvetica Neue" panose="02000503000000020004" pitchFamily="2" charset="0"/>
              </a:rPr>
              <a:t>Uni Maps ist eine App zur barrierearmen Navigation auf dem Campus der Universität Bielefeld, die in der Schwerbehindertenvertretung / ZAB -Zentralen Anlaufstelle Barrierefrei von und mit Studierenden entwickelt wird. </a:t>
            </a:r>
          </a:p>
          <a:p>
            <a:endParaRPr lang="de-DE" dirty="0"/>
          </a:p>
        </p:txBody>
      </p:sp>
      <p:sp>
        <p:nvSpPr>
          <p:cNvPr id="2" name="Titel 1">
            <a:extLst>
              <a:ext uri="{FF2B5EF4-FFF2-40B4-BE49-F238E27FC236}">
                <a16:creationId xmlns:a16="http://schemas.microsoft.com/office/drawing/2014/main" id="{806B59D9-1DD7-EFC2-B370-A094D18C3ABE}"/>
              </a:ext>
            </a:extLst>
          </p:cNvPr>
          <p:cNvSpPr>
            <a:spLocks noGrp="1"/>
          </p:cNvSpPr>
          <p:nvPr>
            <p:ph type="title"/>
          </p:nvPr>
        </p:nvSpPr>
        <p:spPr>
          <a:xfrm>
            <a:off x="838200" y="500207"/>
            <a:ext cx="10515600" cy="1325563"/>
          </a:xfrm>
        </p:spPr>
        <p:txBody>
          <a:bodyPr/>
          <a:lstStyle/>
          <a:p>
            <a:r>
              <a:rPr lang="de-DE" dirty="0" err="1">
                <a:latin typeface="Helvetica Neue" panose="02000503000000020004" pitchFamily="2" charset="0"/>
                <a:ea typeface="Helvetica Neue" panose="02000503000000020004" pitchFamily="2" charset="0"/>
                <a:cs typeface="Helvetica Neue" panose="02000503000000020004" pitchFamily="2" charset="0"/>
              </a:rPr>
              <a:t>UniMaps</a:t>
            </a:r>
            <a:endParaRPr lang="de-DE" dirty="0"/>
          </a:p>
        </p:txBody>
      </p:sp>
    </p:spTree>
    <p:extLst>
      <p:ext uri="{BB962C8B-B14F-4D97-AF65-F5344CB8AC3E}">
        <p14:creationId xmlns:p14="http://schemas.microsoft.com/office/powerpoint/2010/main" val="2560559835"/>
      </p:ext>
    </p:extLst>
  </p:cSld>
  <p:clrMapOvr>
    <a:masterClrMapping/>
  </p:clrMapOvr>
  <p:extLst>
    <p:ext uri="{6950BFC3-D8DA-4A85-94F7-54DA5524770B}">
      <p188:commentRel xmlns:p188="http://schemas.microsoft.com/office/powerpoint/2018/8/main" r:id="rId3"/>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36D510BB-D859-094E-CD15-69323F187FEC}"/>
              </a:ext>
            </a:extLst>
          </p:cNvPr>
          <p:cNvSpPr>
            <a:spLocks noGrp="1"/>
          </p:cNvSpPr>
          <p:nvPr>
            <p:ph idx="1"/>
          </p:nvPr>
        </p:nvSpPr>
        <p:spPr/>
        <p:txBody>
          <a:bodyPr>
            <a:noAutofit/>
          </a:bodyPr>
          <a:lstStyle/>
          <a:p>
            <a:pPr>
              <a:lnSpc>
                <a:spcPct val="170000"/>
              </a:lnSpc>
            </a:pPr>
            <a:r>
              <a:rPr lang="de-DE" sz="2100" dirty="0">
                <a:effectLst/>
                <a:latin typeface="Helvetica Neue" panose="02000503000000020004" pitchFamily="2" charset="0"/>
                <a:ea typeface="Helvetica Neue" panose="02000503000000020004" pitchFamily="2" charset="0"/>
                <a:cs typeface="Helvetica Neue" panose="02000503000000020004" pitchFamily="2" charset="0"/>
              </a:rPr>
              <a:t>Menschen mit Behinderungen sind Menschen, die körperliche, seelische, geistige oder Sinnesbeeinträchtigungen haben, die sie in Wechselwirkung mit einstellungs- und umweltbedingten Barrieren an der gleichberechtigten gesellschaftlichen Teilhabe mit hoher Wahrscheinlichkeit länger als sechs Monate hindern können. </a:t>
            </a:r>
          </a:p>
          <a:p>
            <a:pPr>
              <a:lnSpc>
                <a:spcPct val="150000"/>
              </a:lnSpc>
            </a:pPr>
            <a:r>
              <a:rPr lang="de-DE" sz="2100" dirty="0">
                <a:effectLst/>
                <a:latin typeface="Helvetica Neue" panose="02000503000000020004" pitchFamily="2" charset="0"/>
                <a:ea typeface="Helvetica Neue" panose="02000503000000020004" pitchFamily="2" charset="0"/>
                <a:cs typeface="Helvetica Neue" panose="02000503000000020004" pitchFamily="2" charset="0"/>
              </a:rPr>
              <a:t>Eine Beeinträchtigung nach Satz 1 liegt vor, wenn der Körper- und Gesundheitszustand von dem für das Lebensalter typischen Zustand abweicht. </a:t>
            </a:r>
          </a:p>
          <a:p>
            <a:pPr>
              <a:lnSpc>
                <a:spcPct val="150000"/>
              </a:lnSpc>
            </a:pPr>
            <a:r>
              <a:rPr lang="de-DE" sz="2100" dirty="0">
                <a:effectLst/>
                <a:latin typeface="Helvetica Neue" panose="02000503000000020004" pitchFamily="2" charset="0"/>
                <a:ea typeface="Helvetica Neue" panose="02000503000000020004" pitchFamily="2" charset="0"/>
                <a:cs typeface="Helvetica Neue" panose="02000503000000020004" pitchFamily="2" charset="0"/>
              </a:rPr>
              <a:t>Bei mehreren vorhandenen Behinderungen wird in der Schwerbehindertenstatistik die jeweils schwerste Behinderung ausgewiesen.</a:t>
            </a:r>
          </a:p>
          <a:p>
            <a:endParaRPr lang="de-DE" sz="2100" dirty="0"/>
          </a:p>
        </p:txBody>
      </p:sp>
      <p:sp>
        <p:nvSpPr>
          <p:cNvPr id="2" name="Titel 1">
            <a:extLst>
              <a:ext uri="{FF2B5EF4-FFF2-40B4-BE49-F238E27FC236}">
                <a16:creationId xmlns:a16="http://schemas.microsoft.com/office/drawing/2014/main" id="{6E4BFF98-BD4F-8CF9-2F22-651D73EF566B}"/>
              </a:ext>
            </a:extLst>
          </p:cNvPr>
          <p:cNvSpPr>
            <a:spLocks noGrp="1"/>
          </p:cNvSpPr>
          <p:nvPr>
            <p:ph type="title"/>
          </p:nvPr>
        </p:nvSpPr>
        <p:spPr/>
        <p:txBody>
          <a:bodyPr/>
          <a:lstStyle/>
          <a:p>
            <a:r>
              <a:rPr lang="de-DE" dirty="0">
                <a:latin typeface="Helvetica Neue" panose="02000503000000020004" pitchFamily="2" charset="0"/>
                <a:ea typeface="Helvetica Neue" panose="02000503000000020004" pitchFamily="2" charset="0"/>
                <a:cs typeface="Helvetica Neue" panose="02000503000000020004" pitchFamily="2" charset="0"/>
              </a:rPr>
              <a:t>Ursachen Schwerbehinderung </a:t>
            </a:r>
            <a:endParaRPr lang="de-DE" dirty="0"/>
          </a:p>
        </p:txBody>
      </p:sp>
    </p:spTree>
    <p:extLst>
      <p:ext uri="{BB962C8B-B14F-4D97-AF65-F5344CB8AC3E}">
        <p14:creationId xmlns:p14="http://schemas.microsoft.com/office/powerpoint/2010/main" val="3038713292"/>
      </p:ext>
    </p:extLst>
  </p:cSld>
  <p:clrMapOvr>
    <a:masterClrMapping/>
  </p:clrMapOvr>
  <p:extLst>
    <p:ext uri="{6950BFC3-D8DA-4A85-94F7-54DA5524770B}">
      <p188:commentRel xmlns:p188="http://schemas.microsoft.com/office/powerpoint/2018/8/main" r:id="rId2"/>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e 4" descr="Zu sehen ist der erste Teil einer Tabelle. Diese Tabelle zeigt für die Jahre 2014, 2015, 2017 und 2019 die Anzahl der Menschen mit einer Schwerbehinderung insgesamt und jeweils nach der Ursache der Schwerbehinderung">
            <a:extLst>
              <a:ext uri="{FF2B5EF4-FFF2-40B4-BE49-F238E27FC236}">
                <a16:creationId xmlns:a16="http://schemas.microsoft.com/office/drawing/2014/main" id="{7EAACC84-5296-0165-D182-1130E15D9C09}"/>
              </a:ext>
            </a:extLst>
          </p:cNvPr>
          <p:cNvGraphicFramePr>
            <a:graphicFrameLocks noGrp="1"/>
          </p:cNvGraphicFramePr>
          <p:nvPr>
            <p:ph idx="1"/>
            <p:extLst>
              <p:ext uri="{D42A27DB-BD31-4B8C-83A1-F6EECF244321}">
                <p14:modId xmlns:p14="http://schemas.microsoft.com/office/powerpoint/2010/main" val="1578888301"/>
              </p:ext>
            </p:extLst>
          </p:nvPr>
        </p:nvGraphicFramePr>
        <p:xfrm>
          <a:off x="441649" y="1884784"/>
          <a:ext cx="11308702" cy="3973446"/>
        </p:xfrm>
        <a:graphic>
          <a:graphicData uri="http://schemas.openxmlformats.org/drawingml/2006/table">
            <a:tbl>
              <a:tblPr firstRow="1" firstCol="1" bandRow="1">
                <a:tableStyleId>{616DA210-FB5B-4158-B5E0-FEB733F419BA}</a:tableStyleId>
              </a:tblPr>
              <a:tblGrid>
                <a:gridCol w="2213221">
                  <a:extLst>
                    <a:ext uri="{9D8B030D-6E8A-4147-A177-3AD203B41FA5}">
                      <a16:colId xmlns:a16="http://schemas.microsoft.com/office/drawing/2014/main" val="2765421682"/>
                    </a:ext>
                  </a:extLst>
                </a:gridCol>
                <a:gridCol w="2213221">
                  <a:extLst>
                    <a:ext uri="{9D8B030D-6E8A-4147-A177-3AD203B41FA5}">
                      <a16:colId xmlns:a16="http://schemas.microsoft.com/office/drawing/2014/main" val="3741955313"/>
                    </a:ext>
                  </a:extLst>
                </a:gridCol>
                <a:gridCol w="2213221">
                  <a:extLst>
                    <a:ext uri="{9D8B030D-6E8A-4147-A177-3AD203B41FA5}">
                      <a16:colId xmlns:a16="http://schemas.microsoft.com/office/drawing/2014/main" val="3783027078"/>
                    </a:ext>
                  </a:extLst>
                </a:gridCol>
                <a:gridCol w="2213221">
                  <a:extLst>
                    <a:ext uri="{9D8B030D-6E8A-4147-A177-3AD203B41FA5}">
                      <a16:colId xmlns:a16="http://schemas.microsoft.com/office/drawing/2014/main" val="3752094884"/>
                    </a:ext>
                  </a:extLst>
                </a:gridCol>
                <a:gridCol w="2455818">
                  <a:extLst>
                    <a:ext uri="{9D8B030D-6E8A-4147-A177-3AD203B41FA5}">
                      <a16:colId xmlns:a16="http://schemas.microsoft.com/office/drawing/2014/main" val="1884509348"/>
                    </a:ext>
                  </a:extLst>
                </a:gridCol>
              </a:tblGrid>
              <a:tr h="575207">
                <a:tc>
                  <a:txBody>
                    <a:bodyPr/>
                    <a:lstStyle/>
                    <a:p>
                      <a:endParaRPr lang="de-DE" dirty="0">
                        <a:latin typeface="Helvetica Neue" panose="02000503000000020004" pitchFamily="2" charset="0"/>
                        <a:ea typeface="Helvetica Neue" panose="02000503000000020004" pitchFamily="2" charset="0"/>
                        <a:cs typeface="Helvetica Neue" panose="02000503000000020004" pitchFamily="2" charset="0"/>
                      </a:endParaRPr>
                    </a:p>
                  </a:txBody>
                  <a:tcPr/>
                </a:tc>
                <a:tc>
                  <a:txBody>
                    <a:bodyPr/>
                    <a:lstStyle/>
                    <a:p>
                      <a:r>
                        <a:rPr lang="de-DE" dirty="0">
                          <a:latin typeface="Helvetica Neue" panose="02000503000000020004" pitchFamily="2" charset="0"/>
                          <a:ea typeface="Helvetica Neue" panose="02000503000000020004" pitchFamily="2" charset="0"/>
                          <a:cs typeface="Helvetica Neue" panose="02000503000000020004" pitchFamily="2" charset="0"/>
                        </a:rPr>
                        <a:t>2013</a:t>
                      </a:r>
                    </a:p>
                  </a:txBody>
                  <a:tcPr/>
                </a:tc>
                <a:tc>
                  <a:txBody>
                    <a:bodyPr/>
                    <a:lstStyle/>
                    <a:p>
                      <a:r>
                        <a:rPr lang="de-DE" dirty="0">
                          <a:latin typeface="Helvetica Neue" panose="02000503000000020004" pitchFamily="2" charset="0"/>
                          <a:ea typeface="Helvetica Neue" panose="02000503000000020004" pitchFamily="2" charset="0"/>
                          <a:cs typeface="Helvetica Neue" panose="02000503000000020004" pitchFamily="2" charset="0"/>
                        </a:rPr>
                        <a:t>2015</a:t>
                      </a:r>
                    </a:p>
                  </a:txBody>
                  <a:tcPr/>
                </a:tc>
                <a:tc>
                  <a:txBody>
                    <a:bodyPr/>
                    <a:lstStyle/>
                    <a:p>
                      <a:r>
                        <a:rPr lang="de-DE" dirty="0">
                          <a:latin typeface="Helvetica Neue" panose="02000503000000020004" pitchFamily="2" charset="0"/>
                          <a:ea typeface="Helvetica Neue" panose="02000503000000020004" pitchFamily="2" charset="0"/>
                          <a:cs typeface="Helvetica Neue" panose="02000503000000020004" pitchFamily="2" charset="0"/>
                        </a:rPr>
                        <a:t>2017</a:t>
                      </a:r>
                    </a:p>
                  </a:txBody>
                  <a:tcPr/>
                </a:tc>
                <a:tc>
                  <a:txBody>
                    <a:bodyPr/>
                    <a:lstStyle/>
                    <a:p>
                      <a:r>
                        <a:rPr lang="de-DE" dirty="0">
                          <a:latin typeface="Helvetica Neue" panose="02000503000000020004" pitchFamily="2" charset="0"/>
                          <a:ea typeface="Helvetica Neue" panose="02000503000000020004" pitchFamily="2" charset="0"/>
                          <a:cs typeface="Helvetica Neue" panose="02000503000000020004" pitchFamily="2" charset="0"/>
                        </a:rPr>
                        <a:t>2019</a:t>
                      </a:r>
                    </a:p>
                  </a:txBody>
                  <a:tcPr/>
                </a:tc>
                <a:extLst>
                  <a:ext uri="{0D108BD9-81ED-4DB2-BD59-A6C34878D82A}">
                    <a16:rowId xmlns:a16="http://schemas.microsoft.com/office/drawing/2014/main" val="2653799577"/>
                  </a:ext>
                </a:extLst>
              </a:tr>
              <a:tr h="806956">
                <a:tc>
                  <a:txBody>
                    <a:bodyPr/>
                    <a:lstStyle/>
                    <a:p>
                      <a:r>
                        <a:rPr lang="de-DE" dirty="0">
                          <a:latin typeface="Helvetica Neue" panose="02000503000000020004" pitchFamily="2" charset="0"/>
                          <a:ea typeface="Helvetica Neue" panose="02000503000000020004" pitchFamily="2" charset="0"/>
                          <a:cs typeface="Helvetica Neue" panose="02000503000000020004" pitchFamily="2" charset="0"/>
                        </a:rPr>
                        <a:t>Angeborene Behinderung </a:t>
                      </a:r>
                    </a:p>
                  </a:txBody>
                  <a:tcPr/>
                </a:tc>
                <a:tc>
                  <a:txBody>
                    <a:bodyPr/>
                    <a:lstStyle/>
                    <a:p>
                      <a:r>
                        <a:rPr lang="de-DE" dirty="0">
                          <a:latin typeface="Helvetica Neue" panose="02000503000000020004" pitchFamily="2" charset="0"/>
                          <a:ea typeface="Helvetica Neue" panose="02000503000000020004" pitchFamily="2" charset="0"/>
                          <a:cs typeface="Helvetica Neue" panose="02000503000000020004" pitchFamily="2" charset="0"/>
                        </a:rPr>
                        <a:t>289 308</a:t>
                      </a:r>
                    </a:p>
                  </a:txBody>
                  <a:tcPr/>
                </a:tc>
                <a:tc>
                  <a:txBody>
                    <a:bodyPr/>
                    <a:lstStyle/>
                    <a:p>
                      <a:r>
                        <a:rPr lang="de-DE" dirty="0">
                          <a:latin typeface="Helvetica Neue" panose="02000503000000020004" pitchFamily="2" charset="0"/>
                          <a:ea typeface="Helvetica Neue" panose="02000503000000020004" pitchFamily="2" charset="0"/>
                          <a:cs typeface="Helvetica Neue" panose="02000503000000020004" pitchFamily="2" charset="0"/>
                        </a:rPr>
                        <a:t>290 248</a:t>
                      </a:r>
                    </a:p>
                  </a:txBody>
                  <a:tcPr/>
                </a:tc>
                <a:tc>
                  <a:txBody>
                    <a:bodyPr/>
                    <a:lstStyle/>
                    <a:p>
                      <a:r>
                        <a:rPr lang="de-DE" dirty="0">
                          <a:latin typeface="Helvetica Neue" panose="02000503000000020004" pitchFamily="2" charset="0"/>
                          <a:ea typeface="Helvetica Neue" panose="02000503000000020004" pitchFamily="2" charset="0"/>
                          <a:cs typeface="Helvetica Neue" panose="02000503000000020004" pitchFamily="2" charset="0"/>
                        </a:rPr>
                        <a:t>258 517</a:t>
                      </a:r>
                    </a:p>
                  </a:txBody>
                  <a:tcPr/>
                </a:tc>
                <a:tc>
                  <a:txBody>
                    <a:bodyPr/>
                    <a:lstStyle/>
                    <a:p>
                      <a:r>
                        <a:rPr lang="de-DE" dirty="0">
                          <a:latin typeface="Helvetica Neue" panose="02000503000000020004" pitchFamily="2" charset="0"/>
                          <a:ea typeface="Helvetica Neue" panose="02000503000000020004" pitchFamily="2" charset="0"/>
                          <a:cs typeface="Helvetica Neue" panose="02000503000000020004" pitchFamily="2" charset="0"/>
                        </a:rPr>
                        <a:t>257 541</a:t>
                      </a:r>
                    </a:p>
                  </a:txBody>
                  <a:tcPr/>
                </a:tc>
                <a:extLst>
                  <a:ext uri="{0D108BD9-81ED-4DB2-BD59-A6C34878D82A}">
                    <a16:rowId xmlns:a16="http://schemas.microsoft.com/office/drawing/2014/main" val="8477217"/>
                  </a:ext>
                </a:extLst>
              </a:tr>
              <a:tr h="467521">
                <a:tc>
                  <a:txBody>
                    <a:bodyPr/>
                    <a:lstStyle/>
                    <a:p>
                      <a:r>
                        <a:rPr lang="de-DE" dirty="0">
                          <a:latin typeface="Helvetica Neue" panose="02000503000000020004" pitchFamily="2" charset="0"/>
                          <a:ea typeface="Helvetica Neue" panose="02000503000000020004" pitchFamily="2" charset="0"/>
                          <a:cs typeface="Helvetica Neue" panose="02000503000000020004" pitchFamily="2" charset="0"/>
                        </a:rPr>
                        <a:t>Arbeitsunfall</a:t>
                      </a:r>
                    </a:p>
                  </a:txBody>
                  <a:tcPr/>
                </a:tc>
                <a:tc>
                  <a:txBody>
                    <a:bodyPr/>
                    <a:lstStyle/>
                    <a:p>
                      <a:r>
                        <a:rPr lang="de-DE" dirty="0">
                          <a:latin typeface="Helvetica Neue" panose="02000503000000020004" pitchFamily="2" charset="0"/>
                          <a:ea typeface="Helvetica Neue" panose="02000503000000020004" pitchFamily="2" charset="0"/>
                          <a:cs typeface="Helvetica Neue" panose="02000503000000020004" pitchFamily="2" charset="0"/>
                        </a:rPr>
                        <a:t>67 190</a:t>
                      </a:r>
                    </a:p>
                  </a:txBody>
                  <a:tcPr/>
                </a:tc>
                <a:tc>
                  <a:txBody>
                    <a:bodyPr/>
                    <a:lstStyle/>
                    <a:p>
                      <a:r>
                        <a:rPr lang="de-DE" dirty="0">
                          <a:latin typeface="Helvetica Neue" panose="02000503000000020004" pitchFamily="2" charset="0"/>
                          <a:ea typeface="Helvetica Neue" panose="02000503000000020004" pitchFamily="2" charset="0"/>
                          <a:cs typeface="Helvetica Neue" panose="02000503000000020004" pitchFamily="2" charset="0"/>
                        </a:rPr>
                        <a:t>63 585</a:t>
                      </a:r>
                    </a:p>
                  </a:txBody>
                  <a:tcPr/>
                </a:tc>
                <a:tc>
                  <a:txBody>
                    <a:bodyPr/>
                    <a:lstStyle/>
                    <a:p>
                      <a:r>
                        <a:rPr lang="de-DE" dirty="0">
                          <a:latin typeface="Helvetica Neue" panose="02000503000000020004" pitchFamily="2" charset="0"/>
                          <a:ea typeface="Helvetica Neue" panose="02000503000000020004" pitchFamily="2" charset="0"/>
                          <a:cs typeface="Helvetica Neue" panose="02000503000000020004" pitchFamily="2" charset="0"/>
                        </a:rPr>
                        <a:t>57 994</a:t>
                      </a:r>
                    </a:p>
                  </a:txBody>
                  <a:tcPr/>
                </a:tc>
                <a:tc>
                  <a:txBody>
                    <a:bodyPr/>
                    <a:lstStyle/>
                    <a:p>
                      <a:r>
                        <a:rPr lang="de-DE" dirty="0">
                          <a:latin typeface="Helvetica Neue" panose="02000503000000020004" pitchFamily="2" charset="0"/>
                          <a:ea typeface="Helvetica Neue" panose="02000503000000020004" pitchFamily="2" charset="0"/>
                          <a:cs typeface="Helvetica Neue" panose="02000503000000020004" pitchFamily="2" charset="0"/>
                        </a:rPr>
                        <a:t>55 774</a:t>
                      </a:r>
                    </a:p>
                  </a:txBody>
                  <a:tcPr/>
                </a:tc>
                <a:extLst>
                  <a:ext uri="{0D108BD9-81ED-4DB2-BD59-A6C34878D82A}">
                    <a16:rowId xmlns:a16="http://schemas.microsoft.com/office/drawing/2014/main" val="4075161905"/>
                  </a:ext>
                </a:extLst>
              </a:tr>
              <a:tr h="467521">
                <a:tc>
                  <a:txBody>
                    <a:bodyPr/>
                    <a:lstStyle/>
                    <a:p>
                      <a:r>
                        <a:rPr lang="de-DE" dirty="0">
                          <a:latin typeface="Helvetica Neue" panose="02000503000000020004" pitchFamily="2" charset="0"/>
                          <a:ea typeface="Helvetica Neue" panose="02000503000000020004" pitchFamily="2" charset="0"/>
                          <a:cs typeface="Helvetica Neue" panose="02000503000000020004" pitchFamily="2" charset="0"/>
                        </a:rPr>
                        <a:t>Verkehrsunfall</a:t>
                      </a:r>
                    </a:p>
                  </a:txBody>
                  <a:tcPr/>
                </a:tc>
                <a:tc>
                  <a:txBody>
                    <a:bodyPr/>
                    <a:lstStyle/>
                    <a:p>
                      <a:r>
                        <a:rPr lang="de-DE" dirty="0">
                          <a:latin typeface="Helvetica Neue" panose="02000503000000020004" pitchFamily="2" charset="0"/>
                          <a:ea typeface="Helvetica Neue" panose="02000503000000020004" pitchFamily="2" charset="0"/>
                          <a:cs typeface="Helvetica Neue" panose="02000503000000020004" pitchFamily="2" charset="0"/>
                        </a:rPr>
                        <a:t>38 172</a:t>
                      </a:r>
                    </a:p>
                  </a:txBody>
                  <a:tcPr/>
                </a:tc>
                <a:tc>
                  <a:txBody>
                    <a:bodyPr/>
                    <a:lstStyle/>
                    <a:p>
                      <a:r>
                        <a:rPr lang="de-DE" dirty="0">
                          <a:latin typeface="Helvetica Neue" panose="02000503000000020004" pitchFamily="2" charset="0"/>
                          <a:ea typeface="Helvetica Neue" panose="02000503000000020004" pitchFamily="2" charset="0"/>
                          <a:cs typeface="Helvetica Neue" panose="02000503000000020004" pitchFamily="2" charset="0"/>
                        </a:rPr>
                        <a:t>36 594</a:t>
                      </a:r>
                    </a:p>
                  </a:txBody>
                  <a:tcPr/>
                </a:tc>
                <a:tc>
                  <a:txBody>
                    <a:bodyPr/>
                    <a:lstStyle/>
                    <a:p>
                      <a:r>
                        <a:rPr lang="de-DE" dirty="0">
                          <a:latin typeface="Helvetica Neue" panose="02000503000000020004" pitchFamily="2" charset="0"/>
                          <a:ea typeface="Helvetica Neue" panose="02000503000000020004" pitchFamily="2" charset="0"/>
                          <a:cs typeface="Helvetica Neue" panose="02000503000000020004" pitchFamily="2" charset="0"/>
                        </a:rPr>
                        <a:t>30 818</a:t>
                      </a:r>
                    </a:p>
                  </a:txBody>
                  <a:tcPr/>
                </a:tc>
                <a:tc>
                  <a:txBody>
                    <a:bodyPr/>
                    <a:lstStyle/>
                    <a:p>
                      <a:r>
                        <a:rPr lang="de-DE" dirty="0">
                          <a:latin typeface="Helvetica Neue" panose="02000503000000020004" pitchFamily="2" charset="0"/>
                          <a:ea typeface="Helvetica Neue" panose="02000503000000020004" pitchFamily="2" charset="0"/>
                          <a:cs typeface="Helvetica Neue" panose="02000503000000020004" pitchFamily="2" charset="0"/>
                        </a:rPr>
                        <a:t>30 031</a:t>
                      </a:r>
                    </a:p>
                  </a:txBody>
                  <a:tcPr/>
                </a:tc>
                <a:extLst>
                  <a:ext uri="{0D108BD9-81ED-4DB2-BD59-A6C34878D82A}">
                    <a16:rowId xmlns:a16="http://schemas.microsoft.com/office/drawing/2014/main" val="2770756245"/>
                  </a:ext>
                </a:extLst>
              </a:tr>
              <a:tr h="467521">
                <a:tc>
                  <a:txBody>
                    <a:bodyPr/>
                    <a:lstStyle/>
                    <a:p>
                      <a:r>
                        <a:rPr lang="de-DE" dirty="0">
                          <a:latin typeface="Helvetica Neue" panose="02000503000000020004" pitchFamily="2" charset="0"/>
                          <a:ea typeface="Helvetica Neue" panose="02000503000000020004" pitchFamily="2" charset="0"/>
                          <a:cs typeface="Helvetica Neue" panose="02000503000000020004" pitchFamily="2" charset="0"/>
                        </a:rPr>
                        <a:t>Häuslicher Unfall</a:t>
                      </a:r>
                    </a:p>
                  </a:txBody>
                  <a:tcPr/>
                </a:tc>
                <a:tc>
                  <a:txBody>
                    <a:bodyPr/>
                    <a:lstStyle/>
                    <a:p>
                      <a:r>
                        <a:rPr lang="de-DE" dirty="0">
                          <a:latin typeface="Helvetica Neue" panose="02000503000000020004" pitchFamily="2" charset="0"/>
                          <a:ea typeface="Helvetica Neue" panose="02000503000000020004" pitchFamily="2" charset="0"/>
                          <a:cs typeface="Helvetica Neue" panose="02000503000000020004" pitchFamily="2" charset="0"/>
                        </a:rPr>
                        <a:t>7 205</a:t>
                      </a:r>
                    </a:p>
                  </a:txBody>
                  <a:tcPr/>
                </a:tc>
                <a:tc>
                  <a:txBody>
                    <a:bodyPr/>
                    <a:lstStyle/>
                    <a:p>
                      <a:r>
                        <a:rPr lang="de-DE" dirty="0">
                          <a:latin typeface="Helvetica Neue" panose="02000503000000020004" pitchFamily="2" charset="0"/>
                          <a:ea typeface="Helvetica Neue" panose="02000503000000020004" pitchFamily="2" charset="0"/>
                          <a:cs typeface="Helvetica Neue" panose="02000503000000020004" pitchFamily="2" charset="0"/>
                        </a:rPr>
                        <a:t>6 870</a:t>
                      </a:r>
                    </a:p>
                  </a:txBody>
                  <a:tcPr/>
                </a:tc>
                <a:tc>
                  <a:txBody>
                    <a:bodyPr/>
                    <a:lstStyle/>
                    <a:p>
                      <a:r>
                        <a:rPr lang="de-DE" dirty="0">
                          <a:latin typeface="Helvetica Neue" panose="02000503000000020004" pitchFamily="2" charset="0"/>
                          <a:ea typeface="Helvetica Neue" panose="02000503000000020004" pitchFamily="2" charset="0"/>
                          <a:cs typeface="Helvetica Neue" panose="02000503000000020004" pitchFamily="2" charset="0"/>
                        </a:rPr>
                        <a:t>6 051</a:t>
                      </a:r>
                    </a:p>
                  </a:txBody>
                  <a:tcPr/>
                </a:tc>
                <a:tc>
                  <a:txBody>
                    <a:bodyPr/>
                    <a:lstStyle/>
                    <a:p>
                      <a:r>
                        <a:rPr lang="de-DE" dirty="0">
                          <a:latin typeface="Helvetica Neue" panose="02000503000000020004" pitchFamily="2" charset="0"/>
                          <a:ea typeface="Helvetica Neue" panose="02000503000000020004" pitchFamily="2" charset="0"/>
                          <a:cs typeface="Helvetica Neue" panose="02000503000000020004" pitchFamily="2" charset="0"/>
                        </a:rPr>
                        <a:t>5 785</a:t>
                      </a:r>
                    </a:p>
                  </a:txBody>
                  <a:tcPr/>
                </a:tc>
                <a:extLst>
                  <a:ext uri="{0D108BD9-81ED-4DB2-BD59-A6C34878D82A}">
                    <a16:rowId xmlns:a16="http://schemas.microsoft.com/office/drawing/2014/main" val="742790399"/>
                  </a:ext>
                </a:extLst>
              </a:tr>
              <a:tr h="1152792">
                <a:tc>
                  <a:txBody>
                    <a:bodyPr/>
                    <a:lstStyle/>
                    <a:p>
                      <a:r>
                        <a:rPr lang="de-DE" dirty="0">
                          <a:latin typeface="Helvetica Neue" panose="02000503000000020004" pitchFamily="2" charset="0"/>
                          <a:ea typeface="Helvetica Neue" panose="02000503000000020004" pitchFamily="2" charset="0"/>
                          <a:cs typeface="Helvetica Neue" panose="02000503000000020004" pitchFamily="2" charset="0"/>
                        </a:rPr>
                        <a:t>Sonstiger oder nicht näher bezeichneter Unfall</a:t>
                      </a:r>
                    </a:p>
                  </a:txBody>
                  <a:tcPr/>
                </a:tc>
                <a:tc>
                  <a:txBody>
                    <a:bodyPr/>
                    <a:lstStyle/>
                    <a:p>
                      <a:r>
                        <a:rPr lang="de-DE" dirty="0">
                          <a:latin typeface="Helvetica Neue" panose="02000503000000020004" pitchFamily="2" charset="0"/>
                          <a:ea typeface="Helvetica Neue" panose="02000503000000020004" pitchFamily="2" charset="0"/>
                          <a:cs typeface="Helvetica Neue" panose="02000503000000020004" pitchFamily="2" charset="0"/>
                        </a:rPr>
                        <a:t>24 731</a:t>
                      </a:r>
                    </a:p>
                  </a:txBody>
                  <a:tcPr/>
                </a:tc>
                <a:tc>
                  <a:txBody>
                    <a:bodyPr/>
                    <a:lstStyle/>
                    <a:p>
                      <a:r>
                        <a:rPr lang="de-DE" dirty="0">
                          <a:latin typeface="Helvetica Neue" panose="02000503000000020004" pitchFamily="2" charset="0"/>
                          <a:ea typeface="Helvetica Neue" panose="02000503000000020004" pitchFamily="2" charset="0"/>
                          <a:cs typeface="Helvetica Neue" panose="02000503000000020004" pitchFamily="2" charset="0"/>
                        </a:rPr>
                        <a:t>23 688</a:t>
                      </a:r>
                    </a:p>
                  </a:txBody>
                  <a:tcPr/>
                </a:tc>
                <a:tc>
                  <a:txBody>
                    <a:bodyPr/>
                    <a:lstStyle/>
                    <a:p>
                      <a:r>
                        <a:rPr lang="de-DE" dirty="0">
                          <a:latin typeface="Helvetica Neue" panose="02000503000000020004" pitchFamily="2" charset="0"/>
                          <a:ea typeface="Helvetica Neue" panose="02000503000000020004" pitchFamily="2" charset="0"/>
                          <a:cs typeface="Helvetica Neue" panose="02000503000000020004" pitchFamily="2" charset="0"/>
                        </a:rPr>
                        <a:t>20 942</a:t>
                      </a:r>
                    </a:p>
                  </a:txBody>
                  <a:tcPr/>
                </a:tc>
                <a:tc>
                  <a:txBody>
                    <a:bodyPr/>
                    <a:lstStyle/>
                    <a:p>
                      <a:r>
                        <a:rPr lang="de-DE" dirty="0">
                          <a:latin typeface="Helvetica Neue" panose="02000503000000020004" pitchFamily="2" charset="0"/>
                          <a:ea typeface="Helvetica Neue" panose="02000503000000020004" pitchFamily="2" charset="0"/>
                          <a:cs typeface="Helvetica Neue" panose="02000503000000020004" pitchFamily="2" charset="0"/>
                        </a:rPr>
                        <a:t>20 315</a:t>
                      </a:r>
                    </a:p>
                  </a:txBody>
                  <a:tcPr/>
                </a:tc>
                <a:extLst>
                  <a:ext uri="{0D108BD9-81ED-4DB2-BD59-A6C34878D82A}">
                    <a16:rowId xmlns:a16="http://schemas.microsoft.com/office/drawing/2014/main" val="485942551"/>
                  </a:ext>
                </a:extLst>
              </a:tr>
            </a:tbl>
          </a:graphicData>
        </a:graphic>
      </p:graphicFrame>
      <p:sp>
        <p:nvSpPr>
          <p:cNvPr id="2" name="Titel 1">
            <a:extLst>
              <a:ext uri="{FF2B5EF4-FFF2-40B4-BE49-F238E27FC236}">
                <a16:creationId xmlns:a16="http://schemas.microsoft.com/office/drawing/2014/main" id="{9454D57C-875C-0029-74C5-AC1DAA3F3820}"/>
              </a:ext>
            </a:extLst>
          </p:cNvPr>
          <p:cNvSpPr>
            <a:spLocks noGrp="1"/>
          </p:cNvSpPr>
          <p:nvPr>
            <p:ph type="title"/>
          </p:nvPr>
        </p:nvSpPr>
        <p:spPr>
          <a:xfrm>
            <a:off x="441649" y="686542"/>
            <a:ext cx="10515600" cy="1325563"/>
          </a:xfrm>
        </p:spPr>
        <p:txBody>
          <a:bodyPr/>
          <a:lstStyle/>
          <a:p>
            <a:r>
              <a:rPr lang="de-DE" dirty="0">
                <a:latin typeface="Helvetica Neue" panose="02000503000000020004" pitchFamily="2" charset="0"/>
                <a:ea typeface="Helvetica Neue" panose="02000503000000020004" pitchFamily="2" charset="0"/>
                <a:cs typeface="Helvetica Neue" panose="02000503000000020004" pitchFamily="2" charset="0"/>
              </a:rPr>
              <a:t>Tabelle Ursachen Schwerbehinderung 1</a:t>
            </a:r>
          </a:p>
        </p:txBody>
      </p:sp>
    </p:spTree>
    <p:extLst>
      <p:ext uri="{BB962C8B-B14F-4D97-AF65-F5344CB8AC3E}">
        <p14:creationId xmlns:p14="http://schemas.microsoft.com/office/powerpoint/2010/main" val="1891896719"/>
      </p:ext>
    </p:extLst>
  </p:cSld>
  <p:clrMapOvr>
    <a:masterClrMapping/>
  </p:clrMapOvr>
  <p:extLst>
    <p:ext uri="{6950BFC3-D8DA-4A85-94F7-54DA5524770B}">
      <p188:commentRel xmlns:p188="http://schemas.microsoft.com/office/powerpoint/2018/8/main" r:id="rId2"/>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FE3D2C44-B975-5BBF-ED22-FC562D4A19D5}"/>
              </a:ext>
            </a:extLst>
          </p:cNvPr>
          <p:cNvSpPr txBox="1"/>
          <p:nvPr/>
        </p:nvSpPr>
        <p:spPr>
          <a:xfrm>
            <a:off x="441649" y="6045925"/>
            <a:ext cx="11308702" cy="454548"/>
          </a:xfrm>
          <a:prstGeom prst="rect">
            <a:avLst/>
          </a:prstGeom>
          <a:noFill/>
        </p:spPr>
        <p:txBody>
          <a:bodyPr wrap="square" rtlCol="0">
            <a:spAutoFit/>
          </a:bodyPr>
          <a:lstStyle/>
          <a:p>
            <a:pPr>
              <a:lnSpc>
                <a:spcPct val="150000"/>
              </a:lnSpc>
              <a:spcBef>
                <a:spcPts val="600"/>
              </a:spcBef>
              <a:spcAft>
                <a:spcPts val="600"/>
              </a:spcAft>
            </a:pPr>
            <a:r>
              <a:rPr lang="de-DE" sz="1800" dirty="0">
                <a:effectLst/>
                <a:latin typeface="Helvetica Neue" panose="02000503000000020004" pitchFamily="2" charset="0"/>
                <a:ea typeface="Helvetica Neue" panose="02000503000000020004" pitchFamily="2" charset="0"/>
                <a:cs typeface="Helvetica Neue" panose="02000503000000020004" pitchFamily="2" charset="0"/>
              </a:rPr>
              <a:t>Quelle: Statistisches Bundesamt, Statistik der schwerbehinderten Menschen, Kurzbericht 2019 </a:t>
            </a:r>
          </a:p>
        </p:txBody>
      </p:sp>
      <p:graphicFrame>
        <p:nvGraphicFramePr>
          <p:cNvPr id="4" name="Tabelle 4" descr="Zu sehen ist der zweite Teil einer Tabelle. Diese Tabelle zeigt für die Jahre 2014, 2015, 2017 und 2019 die Anzahl der Menschen mit einer Schwerbehinderung insgesamt und jeweils nach der Ursache der Schwerbehinderung">
            <a:extLst>
              <a:ext uri="{FF2B5EF4-FFF2-40B4-BE49-F238E27FC236}">
                <a16:creationId xmlns:a16="http://schemas.microsoft.com/office/drawing/2014/main" id="{7EAACC84-5296-0165-D182-1130E15D9C09}"/>
              </a:ext>
            </a:extLst>
          </p:cNvPr>
          <p:cNvGraphicFramePr>
            <a:graphicFrameLocks noGrp="1"/>
          </p:cNvGraphicFramePr>
          <p:nvPr>
            <p:ph idx="1"/>
            <p:extLst>
              <p:ext uri="{D42A27DB-BD31-4B8C-83A1-F6EECF244321}">
                <p14:modId xmlns:p14="http://schemas.microsoft.com/office/powerpoint/2010/main" val="712264581"/>
              </p:ext>
            </p:extLst>
          </p:nvPr>
        </p:nvGraphicFramePr>
        <p:xfrm>
          <a:off x="441649" y="1884784"/>
          <a:ext cx="11308702" cy="4161141"/>
        </p:xfrm>
        <a:graphic>
          <a:graphicData uri="http://schemas.openxmlformats.org/drawingml/2006/table">
            <a:tbl>
              <a:tblPr firstRow="1" firstCol="1" bandRow="1">
                <a:tableStyleId>{616DA210-FB5B-4158-B5E0-FEB733F419BA}</a:tableStyleId>
              </a:tblPr>
              <a:tblGrid>
                <a:gridCol w="2213221">
                  <a:extLst>
                    <a:ext uri="{9D8B030D-6E8A-4147-A177-3AD203B41FA5}">
                      <a16:colId xmlns:a16="http://schemas.microsoft.com/office/drawing/2014/main" val="2765421682"/>
                    </a:ext>
                  </a:extLst>
                </a:gridCol>
                <a:gridCol w="2213221">
                  <a:extLst>
                    <a:ext uri="{9D8B030D-6E8A-4147-A177-3AD203B41FA5}">
                      <a16:colId xmlns:a16="http://schemas.microsoft.com/office/drawing/2014/main" val="3741955313"/>
                    </a:ext>
                  </a:extLst>
                </a:gridCol>
                <a:gridCol w="2213221">
                  <a:extLst>
                    <a:ext uri="{9D8B030D-6E8A-4147-A177-3AD203B41FA5}">
                      <a16:colId xmlns:a16="http://schemas.microsoft.com/office/drawing/2014/main" val="3783027078"/>
                    </a:ext>
                  </a:extLst>
                </a:gridCol>
                <a:gridCol w="2213221">
                  <a:extLst>
                    <a:ext uri="{9D8B030D-6E8A-4147-A177-3AD203B41FA5}">
                      <a16:colId xmlns:a16="http://schemas.microsoft.com/office/drawing/2014/main" val="3752094884"/>
                    </a:ext>
                  </a:extLst>
                </a:gridCol>
                <a:gridCol w="2455818">
                  <a:extLst>
                    <a:ext uri="{9D8B030D-6E8A-4147-A177-3AD203B41FA5}">
                      <a16:colId xmlns:a16="http://schemas.microsoft.com/office/drawing/2014/main" val="1884509348"/>
                    </a:ext>
                  </a:extLst>
                </a:gridCol>
              </a:tblGrid>
              <a:tr h="405091">
                <a:tc>
                  <a:txBody>
                    <a:bodyPr/>
                    <a:lstStyle/>
                    <a:p>
                      <a:endParaRPr lang="de-DE" dirty="0">
                        <a:latin typeface="Helvetica Neue" panose="02000503000000020004" pitchFamily="2" charset="0"/>
                        <a:ea typeface="Helvetica Neue" panose="02000503000000020004" pitchFamily="2" charset="0"/>
                        <a:cs typeface="Helvetica Neue" panose="02000503000000020004" pitchFamily="2" charset="0"/>
                      </a:endParaRPr>
                    </a:p>
                  </a:txBody>
                  <a:tcPr/>
                </a:tc>
                <a:tc>
                  <a:txBody>
                    <a:bodyPr/>
                    <a:lstStyle/>
                    <a:p>
                      <a:r>
                        <a:rPr lang="de-DE" dirty="0">
                          <a:latin typeface="Helvetica Neue" panose="02000503000000020004" pitchFamily="2" charset="0"/>
                          <a:ea typeface="Helvetica Neue" panose="02000503000000020004" pitchFamily="2" charset="0"/>
                          <a:cs typeface="Helvetica Neue" panose="02000503000000020004" pitchFamily="2" charset="0"/>
                        </a:rPr>
                        <a:t>2013</a:t>
                      </a:r>
                    </a:p>
                  </a:txBody>
                  <a:tcPr/>
                </a:tc>
                <a:tc>
                  <a:txBody>
                    <a:bodyPr/>
                    <a:lstStyle/>
                    <a:p>
                      <a:r>
                        <a:rPr lang="de-DE" dirty="0">
                          <a:latin typeface="Helvetica Neue" panose="02000503000000020004" pitchFamily="2" charset="0"/>
                          <a:ea typeface="Helvetica Neue" panose="02000503000000020004" pitchFamily="2" charset="0"/>
                          <a:cs typeface="Helvetica Neue" panose="02000503000000020004" pitchFamily="2" charset="0"/>
                        </a:rPr>
                        <a:t>2015</a:t>
                      </a:r>
                    </a:p>
                  </a:txBody>
                  <a:tcPr/>
                </a:tc>
                <a:tc>
                  <a:txBody>
                    <a:bodyPr/>
                    <a:lstStyle/>
                    <a:p>
                      <a:r>
                        <a:rPr lang="de-DE" dirty="0">
                          <a:latin typeface="Helvetica Neue" panose="02000503000000020004" pitchFamily="2" charset="0"/>
                          <a:ea typeface="Helvetica Neue" panose="02000503000000020004" pitchFamily="2" charset="0"/>
                          <a:cs typeface="Helvetica Neue" panose="02000503000000020004" pitchFamily="2" charset="0"/>
                        </a:rPr>
                        <a:t>2017</a:t>
                      </a:r>
                    </a:p>
                  </a:txBody>
                  <a:tcPr/>
                </a:tc>
                <a:tc>
                  <a:txBody>
                    <a:bodyPr/>
                    <a:lstStyle/>
                    <a:p>
                      <a:r>
                        <a:rPr lang="de-DE" dirty="0">
                          <a:latin typeface="Helvetica Neue" panose="02000503000000020004" pitchFamily="2" charset="0"/>
                          <a:ea typeface="Helvetica Neue" panose="02000503000000020004" pitchFamily="2" charset="0"/>
                          <a:cs typeface="Helvetica Neue" panose="02000503000000020004" pitchFamily="2" charset="0"/>
                        </a:rPr>
                        <a:t>2019</a:t>
                      </a:r>
                    </a:p>
                  </a:txBody>
                  <a:tcPr/>
                </a:tc>
                <a:extLst>
                  <a:ext uri="{0D108BD9-81ED-4DB2-BD59-A6C34878D82A}">
                    <a16:rowId xmlns:a16="http://schemas.microsoft.com/office/drawing/2014/main" val="2653799577"/>
                  </a:ext>
                </a:extLst>
              </a:tr>
              <a:tr h="40509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latin typeface="Helvetica Neue" panose="02000503000000020004" pitchFamily="2" charset="0"/>
                          <a:ea typeface="Helvetica Neue" panose="02000503000000020004" pitchFamily="2" charset="0"/>
                          <a:cs typeface="Helvetica Neue" panose="02000503000000020004" pitchFamily="2" charset="0"/>
                        </a:rPr>
                        <a:t>Anerkannte Kriegs-, Wehrdienst- oder Zivildienstbeschädigung</a:t>
                      </a:r>
                    </a:p>
                  </a:txBody>
                  <a:tcPr/>
                </a:tc>
                <a:tc>
                  <a:txBody>
                    <a:bodyPr/>
                    <a:lstStyle/>
                    <a:p>
                      <a:r>
                        <a:rPr lang="de-DE" dirty="0">
                          <a:latin typeface="Helvetica Neue" panose="02000503000000020004" pitchFamily="2" charset="0"/>
                          <a:ea typeface="Helvetica Neue" panose="02000503000000020004" pitchFamily="2" charset="0"/>
                          <a:cs typeface="Helvetica Neue" panose="02000503000000020004" pitchFamily="2" charset="0"/>
                        </a:rPr>
                        <a:t>34 171</a:t>
                      </a:r>
                    </a:p>
                  </a:txBody>
                  <a:tcPr/>
                </a:tc>
                <a:tc>
                  <a:txBody>
                    <a:bodyPr/>
                    <a:lstStyle/>
                    <a:p>
                      <a:r>
                        <a:rPr lang="de-DE" dirty="0">
                          <a:latin typeface="Helvetica Neue" panose="02000503000000020004" pitchFamily="2" charset="0"/>
                          <a:ea typeface="Helvetica Neue" panose="02000503000000020004" pitchFamily="2" charset="0"/>
                          <a:cs typeface="Helvetica Neue" panose="02000503000000020004" pitchFamily="2" charset="0"/>
                        </a:rPr>
                        <a:t>24 425</a:t>
                      </a:r>
                    </a:p>
                  </a:txBody>
                  <a:tcPr/>
                </a:tc>
                <a:tc>
                  <a:txBody>
                    <a:bodyPr/>
                    <a:lstStyle/>
                    <a:p>
                      <a:r>
                        <a:rPr lang="de-DE" dirty="0">
                          <a:latin typeface="Helvetica Neue" panose="02000503000000020004" pitchFamily="2" charset="0"/>
                          <a:ea typeface="Helvetica Neue" panose="02000503000000020004" pitchFamily="2" charset="0"/>
                          <a:cs typeface="Helvetica Neue" panose="02000503000000020004" pitchFamily="2" charset="0"/>
                        </a:rPr>
                        <a:t>17 106</a:t>
                      </a:r>
                    </a:p>
                  </a:txBody>
                  <a:tcPr/>
                </a:tc>
                <a:tc>
                  <a:txBody>
                    <a:bodyPr/>
                    <a:lstStyle/>
                    <a:p>
                      <a:r>
                        <a:rPr lang="de-DE" dirty="0">
                          <a:latin typeface="Helvetica Neue" panose="02000503000000020004" pitchFamily="2" charset="0"/>
                          <a:ea typeface="Helvetica Neue" panose="02000503000000020004" pitchFamily="2" charset="0"/>
                          <a:cs typeface="Helvetica Neue" panose="02000503000000020004" pitchFamily="2" charset="0"/>
                        </a:rPr>
                        <a:t>13 192</a:t>
                      </a:r>
                    </a:p>
                  </a:txBody>
                  <a:tcPr/>
                </a:tc>
                <a:extLst>
                  <a:ext uri="{0D108BD9-81ED-4DB2-BD59-A6C34878D82A}">
                    <a16:rowId xmlns:a16="http://schemas.microsoft.com/office/drawing/2014/main" val="3502125321"/>
                  </a:ext>
                </a:extLst>
              </a:tr>
              <a:tr h="699199">
                <a:tc>
                  <a:txBody>
                    <a:bodyPr/>
                    <a:lstStyle/>
                    <a:p>
                      <a:r>
                        <a:rPr lang="de-DE" dirty="0">
                          <a:latin typeface="Helvetica Neue" panose="02000503000000020004" pitchFamily="2" charset="0"/>
                          <a:ea typeface="Helvetica Neue" panose="02000503000000020004" pitchFamily="2" charset="0"/>
                          <a:cs typeface="Helvetica Neue" panose="02000503000000020004" pitchFamily="2" charset="0"/>
                        </a:rPr>
                        <a:t>Allgemeine Krankheit </a:t>
                      </a:r>
                    </a:p>
                  </a:txBody>
                  <a:tcPr/>
                </a:tc>
                <a:tc>
                  <a:txBody>
                    <a:bodyPr/>
                    <a:lstStyle/>
                    <a:p>
                      <a:r>
                        <a:rPr lang="de-DE" dirty="0">
                          <a:latin typeface="Helvetica Neue" panose="02000503000000020004" pitchFamily="2" charset="0"/>
                          <a:ea typeface="Helvetica Neue" panose="02000503000000020004" pitchFamily="2" charset="0"/>
                          <a:cs typeface="Helvetica Neue" panose="02000503000000020004" pitchFamily="2" charset="0"/>
                        </a:rPr>
                        <a:t>6 416 813</a:t>
                      </a:r>
                    </a:p>
                  </a:txBody>
                  <a:tcPr/>
                </a:tc>
                <a:tc>
                  <a:txBody>
                    <a:bodyPr/>
                    <a:lstStyle/>
                    <a:p>
                      <a:r>
                        <a:rPr lang="de-DE" dirty="0">
                          <a:latin typeface="Helvetica Neue" panose="02000503000000020004" pitchFamily="2" charset="0"/>
                          <a:ea typeface="Helvetica Neue" panose="02000503000000020004" pitchFamily="2" charset="0"/>
                          <a:cs typeface="Helvetica Neue" panose="02000503000000020004" pitchFamily="2" charset="0"/>
                        </a:rPr>
                        <a:t>6 583 463</a:t>
                      </a:r>
                    </a:p>
                  </a:txBody>
                  <a:tcPr/>
                </a:tc>
                <a:tc>
                  <a:txBody>
                    <a:bodyPr/>
                    <a:lstStyle/>
                    <a:p>
                      <a:r>
                        <a:rPr lang="de-DE" dirty="0">
                          <a:latin typeface="Helvetica Neue" panose="02000503000000020004" pitchFamily="2" charset="0"/>
                          <a:ea typeface="Helvetica Neue" panose="02000503000000020004" pitchFamily="2" charset="0"/>
                          <a:cs typeface="Helvetica Neue" panose="02000503000000020004" pitchFamily="2" charset="0"/>
                        </a:rPr>
                        <a:t>6 855 042</a:t>
                      </a:r>
                    </a:p>
                  </a:txBody>
                  <a:tcPr/>
                </a:tc>
                <a:tc>
                  <a:txBody>
                    <a:bodyPr/>
                    <a:lstStyle/>
                    <a:p>
                      <a:r>
                        <a:rPr lang="de-DE" dirty="0">
                          <a:latin typeface="Helvetica Neue" panose="02000503000000020004" pitchFamily="2" charset="0"/>
                          <a:ea typeface="Helvetica Neue" panose="02000503000000020004" pitchFamily="2" charset="0"/>
                          <a:cs typeface="Helvetica Neue" panose="02000503000000020004" pitchFamily="2" charset="0"/>
                        </a:rPr>
                        <a:t>7 062 264</a:t>
                      </a:r>
                    </a:p>
                  </a:txBody>
                  <a:tcPr/>
                </a:tc>
                <a:extLst>
                  <a:ext uri="{0D108BD9-81ED-4DB2-BD59-A6C34878D82A}">
                    <a16:rowId xmlns:a16="http://schemas.microsoft.com/office/drawing/2014/main" val="8477217"/>
                  </a:ext>
                </a:extLst>
              </a:tr>
              <a:tr h="405091">
                <a:tc>
                  <a:txBody>
                    <a:bodyPr/>
                    <a:lstStyle/>
                    <a:p>
                      <a:r>
                        <a:rPr lang="de-DE" dirty="0">
                          <a:latin typeface="Helvetica Neue" panose="02000503000000020004" pitchFamily="2" charset="0"/>
                          <a:ea typeface="Helvetica Neue" panose="02000503000000020004" pitchFamily="2" charset="0"/>
                          <a:cs typeface="Helvetica Neue" panose="02000503000000020004" pitchFamily="2" charset="0"/>
                        </a:rPr>
                        <a:t>Sonstige, mehrere oder ungenügend bezeichnete Ursachen </a:t>
                      </a:r>
                    </a:p>
                  </a:txBody>
                  <a:tcPr/>
                </a:tc>
                <a:tc>
                  <a:txBody>
                    <a:bodyPr/>
                    <a:lstStyle/>
                    <a:p>
                      <a:r>
                        <a:rPr lang="de-DE" dirty="0">
                          <a:latin typeface="Helvetica Neue" panose="02000503000000020004" pitchFamily="2" charset="0"/>
                          <a:ea typeface="Helvetica Neue" panose="02000503000000020004" pitchFamily="2" charset="0"/>
                          <a:cs typeface="Helvetica Neue" panose="02000503000000020004" pitchFamily="2" charset="0"/>
                        </a:rPr>
                        <a:t>662 375</a:t>
                      </a:r>
                    </a:p>
                  </a:txBody>
                  <a:tcPr/>
                </a:tc>
                <a:tc>
                  <a:txBody>
                    <a:bodyPr/>
                    <a:lstStyle/>
                    <a:p>
                      <a:r>
                        <a:rPr lang="de-DE" dirty="0">
                          <a:latin typeface="Helvetica Neue" panose="02000503000000020004" pitchFamily="2" charset="0"/>
                          <a:ea typeface="Helvetica Neue" panose="02000503000000020004" pitchFamily="2" charset="0"/>
                          <a:cs typeface="Helvetica Neue" panose="02000503000000020004" pitchFamily="2" charset="0"/>
                        </a:rPr>
                        <a:t>586 687</a:t>
                      </a:r>
                    </a:p>
                  </a:txBody>
                  <a:tcPr/>
                </a:tc>
                <a:tc>
                  <a:txBody>
                    <a:bodyPr/>
                    <a:lstStyle/>
                    <a:p>
                      <a:r>
                        <a:rPr lang="de-DE" dirty="0">
                          <a:latin typeface="Helvetica Neue" panose="02000503000000020004" pitchFamily="2" charset="0"/>
                          <a:ea typeface="Helvetica Neue" panose="02000503000000020004" pitchFamily="2" charset="0"/>
                          <a:cs typeface="Helvetica Neue" panose="02000503000000020004" pitchFamily="2" charset="0"/>
                        </a:rPr>
                        <a:t>520 103</a:t>
                      </a:r>
                    </a:p>
                  </a:txBody>
                  <a:tcPr/>
                </a:tc>
                <a:tc>
                  <a:txBody>
                    <a:bodyPr/>
                    <a:lstStyle/>
                    <a:p>
                      <a:r>
                        <a:rPr lang="de-DE" dirty="0">
                          <a:latin typeface="Helvetica Neue" panose="02000503000000020004" pitchFamily="2" charset="0"/>
                          <a:ea typeface="Helvetica Neue" panose="02000503000000020004" pitchFamily="2" charset="0"/>
                          <a:cs typeface="Helvetica Neue" panose="02000503000000020004" pitchFamily="2" charset="0"/>
                        </a:rPr>
                        <a:t>458 058</a:t>
                      </a:r>
                    </a:p>
                  </a:txBody>
                  <a:tcPr/>
                </a:tc>
                <a:extLst>
                  <a:ext uri="{0D108BD9-81ED-4DB2-BD59-A6C34878D82A}">
                    <a16:rowId xmlns:a16="http://schemas.microsoft.com/office/drawing/2014/main" val="4075161905"/>
                  </a:ext>
                </a:extLst>
              </a:tr>
              <a:tr h="405091">
                <a:tc>
                  <a:txBody>
                    <a:bodyPr/>
                    <a:lstStyle/>
                    <a:p>
                      <a:r>
                        <a:rPr lang="de-DE" dirty="0">
                          <a:latin typeface="Helvetica Neue" panose="02000503000000020004" pitchFamily="2" charset="0"/>
                          <a:ea typeface="Helvetica Neue" panose="02000503000000020004" pitchFamily="2" charset="0"/>
                          <a:cs typeface="Helvetica Neue" panose="02000503000000020004" pitchFamily="2" charset="0"/>
                        </a:rPr>
                        <a:t>Insgesamt </a:t>
                      </a:r>
                    </a:p>
                  </a:txBody>
                  <a:tcPr/>
                </a:tc>
                <a:tc>
                  <a:txBody>
                    <a:bodyPr/>
                    <a:lstStyle/>
                    <a:p>
                      <a:r>
                        <a:rPr lang="de-DE" dirty="0">
                          <a:latin typeface="Helvetica Neue" panose="02000503000000020004" pitchFamily="2" charset="0"/>
                          <a:ea typeface="Helvetica Neue" panose="02000503000000020004" pitchFamily="2" charset="0"/>
                          <a:cs typeface="Helvetica Neue" panose="02000503000000020004" pitchFamily="2" charset="0"/>
                        </a:rPr>
                        <a:t>7 548 965</a:t>
                      </a:r>
                    </a:p>
                  </a:txBody>
                  <a:tcPr/>
                </a:tc>
                <a:tc>
                  <a:txBody>
                    <a:bodyPr/>
                    <a:lstStyle/>
                    <a:p>
                      <a:r>
                        <a:rPr lang="de-DE" dirty="0">
                          <a:latin typeface="Helvetica Neue" panose="02000503000000020004" pitchFamily="2" charset="0"/>
                          <a:ea typeface="Helvetica Neue" panose="02000503000000020004" pitchFamily="2" charset="0"/>
                          <a:cs typeface="Helvetica Neue" panose="02000503000000020004" pitchFamily="2" charset="0"/>
                        </a:rPr>
                        <a:t>7 615 560</a:t>
                      </a:r>
                    </a:p>
                  </a:txBody>
                  <a:tcPr/>
                </a:tc>
                <a:tc>
                  <a:txBody>
                    <a:bodyPr/>
                    <a:lstStyle/>
                    <a:p>
                      <a:r>
                        <a:rPr lang="de-DE" dirty="0">
                          <a:latin typeface="Helvetica Neue" panose="02000503000000020004" pitchFamily="2" charset="0"/>
                          <a:ea typeface="Helvetica Neue" panose="02000503000000020004" pitchFamily="2" charset="0"/>
                          <a:cs typeface="Helvetica Neue" panose="02000503000000020004" pitchFamily="2" charset="0"/>
                        </a:rPr>
                        <a:t>7 766 573</a:t>
                      </a:r>
                    </a:p>
                  </a:txBody>
                  <a:tcPr/>
                </a:tc>
                <a:tc>
                  <a:txBody>
                    <a:bodyPr/>
                    <a:lstStyle/>
                    <a:p>
                      <a:r>
                        <a:rPr lang="de-DE" dirty="0">
                          <a:latin typeface="Helvetica Neue" panose="02000503000000020004" pitchFamily="2" charset="0"/>
                          <a:ea typeface="Helvetica Neue" panose="02000503000000020004" pitchFamily="2" charset="0"/>
                          <a:cs typeface="Helvetica Neue" panose="02000503000000020004" pitchFamily="2" charset="0"/>
                        </a:rPr>
                        <a:t>7 902 960</a:t>
                      </a:r>
                    </a:p>
                  </a:txBody>
                  <a:tcPr/>
                </a:tc>
                <a:extLst>
                  <a:ext uri="{0D108BD9-81ED-4DB2-BD59-A6C34878D82A}">
                    <a16:rowId xmlns:a16="http://schemas.microsoft.com/office/drawing/2014/main" val="2770756245"/>
                  </a:ext>
                </a:extLst>
              </a:tr>
            </a:tbl>
          </a:graphicData>
        </a:graphic>
      </p:graphicFrame>
      <p:sp>
        <p:nvSpPr>
          <p:cNvPr id="2" name="Titel 1">
            <a:extLst>
              <a:ext uri="{FF2B5EF4-FFF2-40B4-BE49-F238E27FC236}">
                <a16:creationId xmlns:a16="http://schemas.microsoft.com/office/drawing/2014/main" id="{9454D57C-875C-0029-74C5-AC1DAA3F3820}"/>
              </a:ext>
            </a:extLst>
          </p:cNvPr>
          <p:cNvSpPr>
            <a:spLocks noGrp="1"/>
          </p:cNvSpPr>
          <p:nvPr>
            <p:ph type="title"/>
          </p:nvPr>
        </p:nvSpPr>
        <p:spPr>
          <a:xfrm>
            <a:off x="441649" y="651818"/>
            <a:ext cx="10515600" cy="1325563"/>
          </a:xfrm>
        </p:spPr>
        <p:txBody>
          <a:bodyPr/>
          <a:lstStyle/>
          <a:p>
            <a:r>
              <a:rPr lang="de-DE" dirty="0">
                <a:latin typeface="Helvetica Neue" panose="02000503000000020004" pitchFamily="2" charset="0"/>
                <a:ea typeface="Helvetica Neue" panose="02000503000000020004" pitchFamily="2" charset="0"/>
                <a:cs typeface="Helvetica Neue" panose="02000503000000020004" pitchFamily="2" charset="0"/>
              </a:rPr>
              <a:t>Tabelle Ursachen Schwerbehinderung 2</a:t>
            </a:r>
          </a:p>
        </p:txBody>
      </p:sp>
    </p:spTree>
    <p:extLst>
      <p:ext uri="{BB962C8B-B14F-4D97-AF65-F5344CB8AC3E}">
        <p14:creationId xmlns:p14="http://schemas.microsoft.com/office/powerpoint/2010/main" val="4084888465"/>
      </p:ext>
    </p:extLst>
  </p:cSld>
  <p:clrMapOvr>
    <a:masterClrMapping/>
  </p:clrMapOvr>
  <p:extLst>
    <p:ext uri="{6950BFC3-D8DA-4A85-94F7-54DA5524770B}">
      <p188:commentRel xmlns:p188="http://schemas.microsoft.com/office/powerpoint/2018/8/main" r:id="rId2"/>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9992182D-B21F-BB84-B69A-FB8B4878DA27}"/>
              </a:ext>
            </a:extLst>
          </p:cNvPr>
          <p:cNvSpPr>
            <a:spLocks noGrp="1"/>
          </p:cNvSpPr>
          <p:nvPr>
            <p:ph idx="1"/>
          </p:nvPr>
        </p:nvSpPr>
        <p:spPr/>
        <p:txBody>
          <a:bodyPr>
            <a:normAutofit/>
          </a:bodyPr>
          <a:lstStyle/>
          <a:p>
            <a:pPr>
              <a:lnSpc>
                <a:spcPct val="150000"/>
              </a:lnSpc>
              <a:spcBef>
                <a:spcPts val="600"/>
              </a:spcBef>
              <a:spcAft>
                <a:spcPts val="600"/>
              </a:spcAft>
            </a:pPr>
            <a:r>
              <a:rPr lang="de-DE" sz="2800" dirty="0">
                <a:effectLst/>
                <a:latin typeface="Helvetica Neue" panose="02000503000000020004" pitchFamily="2" charset="0"/>
                <a:ea typeface="Helvetica Neue" panose="02000503000000020004" pitchFamily="2" charset="0"/>
                <a:cs typeface="Helvetica Neue" panose="02000503000000020004" pitchFamily="2" charset="0"/>
              </a:rPr>
              <a:t>Für weitere Informationen zu dem Thema „Barrierefreiheit“ an der Universität Bielefeld besuchen Sie unsere Webseite: </a:t>
            </a:r>
            <a:r>
              <a:rPr lang="de-DE" sz="2800" dirty="0">
                <a:effectLst/>
                <a:latin typeface="Helvetica Neue" panose="02000503000000020004" pitchFamily="2" charset="0"/>
                <a:ea typeface="Helvetica Neue" panose="02000503000000020004" pitchFamily="2" charset="0"/>
                <a:cs typeface="Helvetica Neue" panose="02000503000000020004" pitchFamily="2" charset="0"/>
                <a:hlinkClick r:id="rId3" tooltip="Webseite der ZAB"/>
              </a:rPr>
              <a:t>Webseite der ZAB-Zentralen Anlaufstelle Barrierefrei</a:t>
            </a:r>
            <a:r>
              <a:rPr lang="de-DE" sz="2800" dirty="0">
                <a:effectLst/>
                <a:latin typeface="Helvetica Neue" panose="02000503000000020004" pitchFamily="2" charset="0"/>
                <a:ea typeface="Helvetica Neue" panose="02000503000000020004" pitchFamily="2" charset="0"/>
                <a:cs typeface="Helvetica Neue" panose="02000503000000020004" pitchFamily="2" charset="0"/>
              </a:rPr>
              <a:t> </a:t>
            </a:r>
          </a:p>
          <a:p>
            <a:pPr>
              <a:lnSpc>
                <a:spcPct val="150000"/>
              </a:lnSpc>
              <a:spcBef>
                <a:spcPts val="600"/>
              </a:spcBef>
              <a:spcAft>
                <a:spcPts val="600"/>
              </a:spcAft>
            </a:pPr>
            <a:r>
              <a:rPr lang="de-DE" dirty="0">
                <a:latin typeface="Helvetica Neue" panose="02000503000000020004" pitchFamily="2" charset="0"/>
                <a:ea typeface="Helvetica Neue" panose="02000503000000020004" pitchFamily="2" charset="0"/>
                <a:cs typeface="Helvetica Neue" panose="02000503000000020004" pitchFamily="2" charset="0"/>
              </a:rPr>
              <a:t>Detaillierte Hinweise zur Erstellung von barrierefreien Tabellen finden Sie auf folgender Seite: </a:t>
            </a:r>
            <a:r>
              <a:rPr lang="de-DE" dirty="0">
                <a:latin typeface="Helvetica Neue" panose="02000503000000020004" pitchFamily="2" charset="0"/>
                <a:ea typeface="Helvetica Neue" panose="02000503000000020004" pitchFamily="2" charset="0"/>
                <a:cs typeface="Helvetica Neue" panose="02000503000000020004" pitchFamily="2" charset="0"/>
                <a:hlinkClick r:id="rId4" tooltip="Leitfaden Erstellung barrierefreier Tabellen"/>
              </a:rPr>
              <a:t>Leitfaden zur Erstellung barrierefreier Tabellen </a:t>
            </a:r>
            <a:r>
              <a:rPr lang="de-DE" dirty="0">
                <a:latin typeface="Helvetica Neue" panose="02000503000000020004" pitchFamily="2" charset="0"/>
                <a:ea typeface="Helvetica Neue" panose="02000503000000020004" pitchFamily="2" charset="0"/>
                <a:cs typeface="Helvetica Neue" panose="02000503000000020004" pitchFamily="2" charset="0"/>
              </a:rPr>
              <a:t> </a:t>
            </a:r>
            <a:endParaRPr lang="de-DE" sz="2800" dirty="0">
              <a:effectLst/>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 name="Titel 1">
            <a:extLst>
              <a:ext uri="{FF2B5EF4-FFF2-40B4-BE49-F238E27FC236}">
                <a16:creationId xmlns:a16="http://schemas.microsoft.com/office/drawing/2014/main" id="{1E0B58C2-BD62-13AE-E303-994BBE596350}"/>
              </a:ext>
            </a:extLst>
          </p:cNvPr>
          <p:cNvSpPr>
            <a:spLocks noGrp="1"/>
          </p:cNvSpPr>
          <p:nvPr>
            <p:ph type="title"/>
          </p:nvPr>
        </p:nvSpPr>
        <p:spPr/>
        <p:txBody>
          <a:bodyPr/>
          <a:lstStyle/>
          <a:p>
            <a:r>
              <a:rPr lang="de-DE" dirty="0">
                <a:latin typeface="Helvetica Neue" panose="02000503000000020004" pitchFamily="2" charset="0"/>
                <a:ea typeface="Helvetica Neue" panose="02000503000000020004" pitchFamily="2" charset="0"/>
                <a:cs typeface="Helvetica Neue" panose="02000503000000020004" pitchFamily="2" charset="0"/>
              </a:rPr>
              <a:t>Weiterführende Informationen</a:t>
            </a:r>
            <a:endParaRPr lang="de-DE" dirty="0"/>
          </a:p>
        </p:txBody>
      </p:sp>
    </p:spTree>
    <p:extLst>
      <p:ext uri="{BB962C8B-B14F-4D97-AF65-F5344CB8AC3E}">
        <p14:creationId xmlns:p14="http://schemas.microsoft.com/office/powerpoint/2010/main" val="2602304916"/>
      </p:ext>
    </p:extLst>
  </p:cSld>
  <p:clrMapOvr>
    <a:masterClrMapping/>
  </p:clrMapOvr>
  <p:extLst>
    <p:ext uri="{6950BFC3-D8DA-4A85-94F7-54DA5524770B}">
      <p188:commentRel xmlns:p188="http://schemas.microsoft.com/office/powerpoint/2018/8/main" r:id="rId2"/>
    </p:ext>
  </p:extLst>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445</Words>
  <Application>Microsoft Macintosh PowerPoint</Application>
  <PresentationFormat>Breitbild</PresentationFormat>
  <Paragraphs>78</Paragraphs>
  <Slides>9</Slides>
  <Notes>2</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9</vt:i4>
      </vt:variant>
    </vt:vector>
  </HeadingPairs>
  <TitlesOfParts>
    <vt:vector size="14" baseType="lpstr">
      <vt:lpstr>Arial</vt:lpstr>
      <vt:lpstr>Calibri</vt:lpstr>
      <vt:lpstr>Calibri Light</vt:lpstr>
      <vt:lpstr>Helvetica Neue</vt:lpstr>
      <vt:lpstr>Office</vt:lpstr>
      <vt:lpstr>Digitale Barrierefreiheit </vt:lpstr>
      <vt:lpstr>Anspruch der Universität Bielefeld</vt:lpstr>
      <vt:lpstr>Digitale Barrierefreiheit </vt:lpstr>
      <vt:lpstr>Grundlagen</vt:lpstr>
      <vt:lpstr>UniMaps</vt:lpstr>
      <vt:lpstr>Ursachen Schwerbehinderung </vt:lpstr>
      <vt:lpstr>Tabelle Ursachen Schwerbehinderung 1</vt:lpstr>
      <vt:lpstr>Tabelle Ursachen Schwerbehinderung 2</vt:lpstr>
      <vt:lpstr>Weiterführende Informationen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Beispiel Barrierefreie PowerPoint Präsentation </dc:title>
  <dc:subject/>
  <dc:creator>ZAB - Zentrale Anlaufstelle Barrierefrei</dc:creator>
  <cp:keywords/>
  <dc:description/>
  <cp:lastModifiedBy>Dustin Matzel</cp:lastModifiedBy>
  <cp:revision>12</cp:revision>
  <dcterms:created xsi:type="dcterms:W3CDTF">2022-11-14T12:02:19Z</dcterms:created>
  <dcterms:modified xsi:type="dcterms:W3CDTF">2022-12-02T23:14:12Z</dcterms:modified>
  <cp:category/>
</cp:coreProperties>
</file>