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media/image11.jpg" ContentType="image/jpg"/>
  <Override PartName="/ppt/notesSlides/notesSlide9.xml" ContentType="application/vnd.openxmlformats-officedocument.presentationml.notesSlide+xml"/>
  <Override PartName="/ppt/media/image12.jpg" ContentType="image/jpg"/>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5"/>
  </p:notesMasterIdLst>
  <p:sldIdLst>
    <p:sldId id="256" r:id="rId2"/>
    <p:sldId id="272" r:id="rId3"/>
    <p:sldId id="257" r:id="rId4"/>
    <p:sldId id="259" r:id="rId5"/>
    <p:sldId id="263" r:id="rId6"/>
    <p:sldId id="273" r:id="rId7"/>
    <p:sldId id="262" r:id="rId8"/>
    <p:sldId id="264" r:id="rId9"/>
    <p:sldId id="265" r:id="rId10"/>
    <p:sldId id="266" r:id="rId11"/>
    <p:sldId id="269" r:id="rId12"/>
    <p:sldId id="271" r:id="rId13"/>
    <p:sldId id="303" r:id="rId14"/>
  </p:sldIdLst>
  <p:sldSz cx="12192000" cy="6858000"/>
  <p:notesSz cx="12192000" cy="6858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Elena Gross" initials="EG" lastIdx="10" clrIdx="0">
    <p:extLst>
      <p:ext uri="{19B8F6BF-5375-455C-9EA6-DF929625EA0E}">
        <p15:presenceInfo xmlns:p15="http://schemas.microsoft.com/office/powerpoint/2012/main" userId="Elena Gross" providerId="None"/>
      </p:ext>
    </p:extLst>
  </p:cmAuthor>
  <p:cmAuthor id="2" name="Kirchhoff Sandra" initials="KS" lastIdx="8" clrIdx="1">
    <p:extLst>
      <p:ext uri="{19B8F6BF-5375-455C-9EA6-DF929625EA0E}">
        <p15:presenceInfo xmlns:p15="http://schemas.microsoft.com/office/powerpoint/2012/main" userId="S-1-5-21-283016044-3387516373-1648638545-79446" providerId="AD"/>
      </p:ext>
    </p:extLst>
  </p:cmAuthor>
  <p:cmAuthor id="3" name="Nina Denise" initials="ND" lastIdx="2" clrIdx="2">
    <p:extLst>
      <p:ext uri="{19B8F6BF-5375-455C-9EA6-DF929625EA0E}">
        <p15:presenceInfo xmlns:p15="http://schemas.microsoft.com/office/powerpoint/2012/main" userId="48fb1968372ba906"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935" autoAdjust="0"/>
    <p:restoredTop sz="55527" autoAdjust="0"/>
  </p:normalViewPr>
  <p:slideViewPr>
    <p:cSldViewPr>
      <p:cViewPr varScale="1">
        <p:scale>
          <a:sx n="72" d="100"/>
          <a:sy n="72" d="100"/>
        </p:scale>
        <p:origin x="2016" y="72"/>
      </p:cViewPr>
      <p:guideLst>
        <p:guide orient="horz" pos="2880"/>
        <p:guide pos="216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commentAuthors" Target="commentAuthors.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5283200" cy="344488"/>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6905625" y="0"/>
            <a:ext cx="5283200" cy="344488"/>
          </a:xfrm>
          <a:prstGeom prst="rect">
            <a:avLst/>
          </a:prstGeom>
        </p:spPr>
        <p:txBody>
          <a:bodyPr vert="horz" lIns="91440" tIns="45720" rIns="91440" bIns="45720" rtlCol="0"/>
          <a:lstStyle>
            <a:lvl1pPr algn="r">
              <a:defRPr sz="1200"/>
            </a:lvl1pPr>
          </a:lstStyle>
          <a:p>
            <a:fld id="{7A0639E2-BD8C-4F15-83C2-6B2D2C5F748E}" type="datetimeFigureOut">
              <a:rPr lang="de-DE" smtClean="0"/>
              <a:t>04.08.2021</a:t>
            </a:fld>
            <a:endParaRPr lang="de-DE"/>
          </a:p>
        </p:txBody>
      </p:sp>
      <p:sp>
        <p:nvSpPr>
          <p:cNvPr id="4" name="Folienbildplatzhalter 3"/>
          <p:cNvSpPr>
            <a:spLocks noGrp="1" noRot="1" noChangeAspect="1"/>
          </p:cNvSpPr>
          <p:nvPr>
            <p:ph type="sldImg" idx="2"/>
          </p:nvPr>
        </p:nvSpPr>
        <p:spPr>
          <a:xfrm>
            <a:off x="4038600" y="857250"/>
            <a:ext cx="4114800" cy="2314575"/>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1219200" y="3300413"/>
            <a:ext cx="9753600" cy="2700337"/>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6513513"/>
            <a:ext cx="5283200" cy="344487"/>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6905625" y="6513513"/>
            <a:ext cx="5283200" cy="344487"/>
          </a:xfrm>
          <a:prstGeom prst="rect">
            <a:avLst/>
          </a:prstGeom>
        </p:spPr>
        <p:txBody>
          <a:bodyPr vert="horz" lIns="91440" tIns="45720" rIns="91440" bIns="45720" rtlCol="0" anchor="b"/>
          <a:lstStyle>
            <a:lvl1pPr algn="r">
              <a:defRPr sz="1200"/>
            </a:lvl1pPr>
          </a:lstStyle>
          <a:p>
            <a:fld id="{088927CE-D52B-4624-93D3-41FA4255FA1F}" type="slidenum">
              <a:rPr lang="de-DE" smtClean="0"/>
              <a:t>‹Nr.›</a:t>
            </a:fld>
            <a:endParaRPr lang="de-DE"/>
          </a:p>
        </p:txBody>
      </p:sp>
    </p:spTree>
    <p:extLst>
      <p:ext uri="{BB962C8B-B14F-4D97-AF65-F5344CB8AC3E}">
        <p14:creationId xmlns:p14="http://schemas.microsoft.com/office/powerpoint/2010/main" val="247623669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Hier in dieser Präsentation geht es um die Behandlung und Genesung von psychischen Erkrankungen.</a:t>
            </a:r>
          </a:p>
          <a:p>
            <a:endParaRPr lang="de-DE" dirty="0"/>
          </a:p>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Das Wichtigste erstmal vorweg: Psychische Erkrankungen können behandelt werden! </a:t>
            </a:r>
          </a:p>
          <a:p>
            <a:endParaRPr lang="de-DE" dirty="0"/>
          </a:p>
        </p:txBody>
      </p:sp>
      <p:sp>
        <p:nvSpPr>
          <p:cNvPr id="4" name="Foliennummernplatzhalter 3"/>
          <p:cNvSpPr>
            <a:spLocks noGrp="1"/>
          </p:cNvSpPr>
          <p:nvPr>
            <p:ph type="sldNum" sz="quarter" idx="5"/>
          </p:nvPr>
        </p:nvSpPr>
        <p:spPr/>
        <p:txBody>
          <a:bodyPr/>
          <a:lstStyle/>
          <a:p>
            <a:fld id="{088927CE-D52B-4624-93D3-41FA4255FA1F}" type="slidenum">
              <a:rPr lang="de-DE" smtClean="0"/>
              <a:t>1</a:t>
            </a:fld>
            <a:endParaRPr lang="de-DE"/>
          </a:p>
        </p:txBody>
      </p:sp>
    </p:spTree>
    <p:extLst>
      <p:ext uri="{BB962C8B-B14F-4D97-AF65-F5344CB8AC3E}">
        <p14:creationId xmlns:p14="http://schemas.microsoft.com/office/powerpoint/2010/main" val="43996925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12065" indent="0">
              <a:lnSpc>
                <a:spcPct val="100000"/>
              </a:lnSpc>
              <a:spcBef>
                <a:spcPts val="1780"/>
              </a:spcBef>
              <a:buSzPct val="96428"/>
              <a:buFont typeface="Arial"/>
              <a:buNone/>
              <a:tabLst>
                <a:tab pos="137795" algn="l"/>
              </a:tabLst>
            </a:pPr>
            <a:r>
              <a:rPr lang="de-DE" sz="1200" spc="-10" dirty="0">
                <a:latin typeface="Arial Narrow"/>
                <a:cs typeface="Arial Narrow"/>
              </a:rPr>
              <a:t>Wir haben gesehen, dass es Behandlungsmöglichkeiten für psychische Erkrankungen gibt. </a:t>
            </a:r>
          </a:p>
          <a:p>
            <a:pPr marL="12065" indent="0">
              <a:lnSpc>
                <a:spcPct val="100000"/>
              </a:lnSpc>
              <a:spcBef>
                <a:spcPts val="1780"/>
              </a:spcBef>
              <a:buSzPct val="96428"/>
              <a:buFont typeface="Arial"/>
              <a:buNone/>
              <a:tabLst>
                <a:tab pos="137795" algn="l"/>
              </a:tabLst>
            </a:pPr>
            <a:r>
              <a:rPr lang="de-DE" sz="1200" spc="-10" dirty="0">
                <a:latin typeface="Arial Narrow"/>
                <a:cs typeface="Arial Narrow"/>
              </a:rPr>
              <a:t>Ganz wichtig ist, j</a:t>
            </a:r>
            <a:r>
              <a:rPr lang="de-DE" sz="1200" dirty="0">
                <a:latin typeface="Arial Narrow" panose="020B0606020202030204" pitchFamily="34" charset="0"/>
              </a:rPr>
              <a:t>e früher eine Erkrankung erkannt und behandelt wird, desto besser kann man sie in den Griff bekommen und dazu beitragen, dass es einem wieder besser geht.</a:t>
            </a:r>
          </a:p>
          <a:p>
            <a:pPr marL="12065" indent="0">
              <a:lnSpc>
                <a:spcPct val="100000"/>
              </a:lnSpc>
              <a:spcBef>
                <a:spcPts val="1780"/>
              </a:spcBef>
              <a:buSzPct val="96428"/>
              <a:buFont typeface="Arial"/>
              <a:buNone/>
              <a:tabLst>
                <a:tab pos="137795" algn="l"/>
              </a:tabLst>
            </a:pPr>
            <a:r>
              <a:rPr lang="de-DE" sz="1200" dirty="0">
                <a:latin typeface="Arial Narrow" panose="020B0606020202030204" pitchFamily="34" charset="0"/>
              </a:rPr>
              <a:t>Wenn man Hilfe benötigt, ist keine Überweisung durch die/den Hausarzt/Hausärztin nötig. Man kann, muss aber nicht die/den Hausärztin/Hausarzt als erstes ansteuern - man kann sich auch direkt an eine psychotherapeutische oder psychiatrische Fachperson wenden (in psychiatrischen Kliniken/Praxen, psychotherapeutischen Praxen etc.).</a:t>
            </a:r>
          </a:p>
          <a:p>
            <a:pPr marL="12065" indent="0">
              <a:lnSpc>
                <a:spcPct val="100000"/>
              </a:lnSpc>
              <a:spcBef>
                <a:spcPts val="1780"/>
              </a:spcBef>
              <a:buSzPct val="96428"/>
              <a:buFont typeface="Arial"/>
              <a:buNone/>
              <a:tabLst>
                <a:tab pos="137795" algn="l"/>
              </a:tabLst>
            </a:pPr>
            <a:r>
              <a:rPr lang="de-DE" sz="1200" dirty="0">
                <a:latin typeface="Arial Narrow" panose="020B0606020202030204" pitchFamily="34" charset="0"/>
              </a:rPr>
              <a:t>Und in der Regel werden Behandlungen von den Krankenkassen übernommen. Lass dich am besten auch hierzu informieren!</a:t>
            </a:r>
          </a:p>
          <a:p>
            <a:endParaRPr lang="de-DE" dirty="0"/>
          </a:p>
        </p:txBody>
      </p:sp>
      <p:sp>
        <p:nvSpPr>
          <p:cNvPr id="4" name="Foliennummernplatzhalter 3"/>
          <p:cNvSpPr>
            <a:spLocks noGrp="1"/>
          </p:cNvSpPr>
          <p:nvPr>
            <p:ph type="sldNum" sz="quarter" idx="5"/>
          </p:nvPr>
        </p:nvSpPr>
        <p:spPr/>
        <p:txBody>
          <a:bodyPr/>
          <a:lstStyle/>
          <a:p>
            <a:fld id="{088927CE-D52B-4624-93D3-41FA4255FA1F}" type="slidenum">
              <a:rPr lang="de-DE" smtClean="0"/>
              <a:t>10</a:t>
            </a:fld>
            <a:endParaRPr lang="de-DE"/>
          </a:p>
        </p:txBody>
      </p:sp>
    </p:spTree>
    <p:extLst>
      <p:ext uri="{BB962C8B-B14F-4D97-AF65-F5344CB8AC3E}">
        <p14:creationId xmlns:p14="http://schemas.microsoft.com/office/powerpoint/2010/main" val="192970886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12065" indent="0">
              <a:lnSpc>
                <a:spcPct val="100000"/>
              </a:lnSpc>
              <a:spcBef>
                <a:spcPts val="1780"/>
              </a:spcBef>
              <a:buSzPct val="96428"/>
              <a:buFont typeface="Arial"/>
              <a:buNone/>
              <a:tabLst>
                <a:tab pos="137795" algn="l"/>
              </a:tabLst>
            </a:pPr>
            <a:r>
              <a:rPr lang="de-DE" sz="1200" kern="1200" dirty="0">
                <a:solidFill>
                  <a:schemeClr val="tx1"/>
                </a:solidFill>
                <a:latin typeface="Arial Narrow" panose="020B0606020202030204" pitchFamily="34" charset="0"/>
                <a:ea typeface="+mn-ea"/>
                <a:cs typeface="+mn-cs"/>
              </a:rPr>
              <a:t>Menschen mit einer psychischen Erkrankung sind nicht anders als du oder deine Freundinnen und Freunde – jeder von uns kann eine psychische Erkrankung bekommen, wir selber oder jemand aus unserem Freundes- oder Bekanntenkreis.</a:t>
            </a:r>
          </a:p>
          <a:p>
            <a:pPr marL="12065" indent="0">
              <a:lnSpc>
                <a:spcPct val="100000"/>
              </a:lnSpc>
              <a:spcBef>
                <a:spcPts val="1780"/>
              </a:spcBef>
              <a:buSzPct val="96428"/>
              <a:buFont typeface="Arial"/>
              <a:buNone/>
              <a:tabLst>
                <a:tab pos="137795" algn="l"/>
              </a:tabLst>
            </a:pPr>
            <a:endParaRPr lang="de-DE" sz="1200" kern="1200" dirty="0">
              <a:solidFill>
                <a:schemeClr val="tx1"/>
              </a:solidFill>
              <a:latin typeface="Arial Narrow" panose="020B0606020202030204" pitchFamily="34" charset="0"/>
              <a:ea typeface="+mn-ea"/>
              <a:cs typeface="+mn-cs"/>
            </a:endParaRPr>
          </a:p>
          <a:p>
            <a:pPr marL="12065" indent="0">
              <a:lnSpc>
                <a:spcPct val="100000"/>
              </a:lnSpc>
              <a:spcBef>
                <a:spcPts val="1780"/>
              </a:spcBef>
              <a:buSzPct val="96428"/>
              <a:buFont typeface="Arial"/>
              <a:buNone/>
              <a:tabLst>
                <a:tab pos="137795" algn="l"/>
              </a:tabLst>
            </a:pPr>
            <a:r>
              <a:rPr lang="de-DE" sz="1200" kern="1200" dirty="0">
                <a:solidFill>
                  <a:schemeClr val="tx1"/>
                </a:solidFill>
                <a:latin typeface="Arial Narrow" panose="020B0606020202030204" pitchFamily="34" charset="0"/>
                <a:ea typeface="+mn-ea"/>
                <a:cs typeface="+mn-cs"/>
              </a:rPr>
              <a:t>Was könnt ihr tun, um zu helfen?</a:t>
            </a:r>
          </a:p>
          <a:p>
            <a:pPr marL="12065" indent="0">
              <a:lnSpc>
                <a:spcPct val="100000"/>
              </a:lnSpc>
              <a:spcBef>
                <a:spcPts val="1780"/>
              </a:spcBef>
              <a:buSzPct val="96428"/>
              <a:buFont typeface="Arial"/>
              <a:buNone/>
              <a:tabLst>
                <a:tab pos="137795" algn="l"/>
              </a:tabLst>
            </a:pPr>
            <a:r>
              <a:rPr lang="de-DE" sz="1200" kern="1200" dirty="0">
                <a:solidFill>
                  <a:schemeClr val="tx1"/>
                </a:solidFill>
                <a:latin typeface="Arial Narrow" panose="020B0606020202030204" pitchFamily="34" charset="0"/>
                <a:ea typeface="+mn-ea"/>
                <a:cs typeface="+mn-cs"/>
              </a:rPr>
              <a:t>Erstmal ist es ganz wichtig, dass ihr euch Hilfe sucht, wenn es euch nicht gut geht.</a:t>
            </a:r>
          </a:p>
          <a:p>
            <a:pPr marL="12700" marR="5080">
              <a:lnSpc>
                <a:spcPts val="5040"/>
              </a:lnSpc>
              <a:spcBef>
                <a:spcPts val="5"/>
              </a:spcBef>
              <a:buSzPct val="96428"/>
              <a:tabLst>
                <a:tab pos="217170" algn="l"/>
              </a:tabLst>
            </a:pPr>
            <a:r>
              <a:rPr lang="de-DE" sz="1200" kern="1200" dirty="0">
                <a:solidFill>
                  <a:schemeClr val="tx1"/>
                </a:solidFill>
                <a:latin typeface="Arial Narrow" panose="020B0606020202030204" pitchFamily="34" charset="0"/>
                <a:ea typeface="+mn-ea"/>
                <a:cs typeface="+mn-cs"/>
              </a:rPr>
              <a:t>UND dann sollten wir alle dazu beitragen, Stigma keine Chance zu lassen.</a:t>
            </a:r>
            <a:endParaRPr lang="de-DE" dirty="0"/>
          </a:p>
        </p:txBody>
      </p:sp>
      <p:sp>
        <p:nvSpPr>
          <p:cNvPr id="4" name="Foliennummernplatzhalter 3"/>
          <p:cNvSpPr>
            <a:spLocks noGrp="1"/>
          </p:cNvSpPr>
          <p:nvPr>
            <p:ph type="sldNum" sz="quarter" idx="5"/>
          </p:nvPr>
        </p:nvSpPr>
        <p:spPr/>
        <p:txBody>
          <a:bodyPr/>
          <a:lstStyle/>
          <a:p>
            <a:fld id="{088927CE-D52B-4624-93D3-41FA4255FA1F}" type="slidenum">
              <a:rPr lang="de-DE" smtClean="0"/>
              <a:t>11</a:t>
            </a:fld>
            <a:endParaRPr lang="de-DE"/>
          </a:p>
        </p:txBody>
      </p:sp>
    </p:spTree>
    <p:extLst>
      <p:ext uri="{BB962C8B-B14F-4D97-AF65-F5344CB8AC3E}">
        <p14:creationId xmlns:p14="http://schemas.microsoft.com/office/powerpoint/2010/main" val="297303829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pPr>
              <a:defRPr/>
            </a:pPr>
            <a:fld id="{F6821BC1-8859-4DA9-BD46-0588B629528F}" type="slidenum">
              <a:rPr lang="en-GB" smtClean="0"/>
              <a:t>13</a:t>
            </a:fld>
            <a:endParaRPr lang="en-GB"/>
          </a:p>
        </p:txBody>
      </p:sp>
    </p:spTree>
    <p:extLst>
      <p:ext uri="{BB962C8B-B14F-4D97-AF65-F5344CB8AC3E}">
        <p14:creationId xmlns:p14="http://schemas.microsoft.com/office/powerpoint/2010/main" val="253337712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1200" spc="-5" dirty="0">
                <a:latin typeface="Arial Narrow"/>
                <a:cs typeface="Arial Narrow"/>
              </a:rPr>
              <a:t>Es gibt zum einen </a:t>
            </a:r>
            <a:r>
              <a:rPr lang="de-DE" sz="1200" spc="-10" dirty="0">
                <a:latin typeface="Arial Narrow"/>
                <a:cs typeface="Arial Narrow"/>
              </a:rPr>
              <a:t>psychotherapeutische Behandlungen. Methoden sind hier beispielsweise die Verhaltenstherapie, die tiefenpsychologisch fundierte Psychotherapie und die Familientherapie. </a:t>
            </a:r>
          </a:p>
          <a:p>
            <a:pPr marL="0" marR="0" lvl="0" indent="0" algn="l" defTabSz="914400" rtl="0" eaLnBrk="1" fontAlgn="auto" latinLnBrk="0" hangingPunct="1">
              <a:lnSpc>
                <a:spcPct val="100000"/>
              </a:lnSpc>
              <a:spcBef>
                <a:spcPts val="0"/>
              </a:spcBef>
              <a:spcAft>
                <a:spcPts val="0"/>
              </a:spcAft>
              <a:buClrTx/>
              <a:buSzTx/>
              <a:buFontTx/>
              <a:buNone/>
              <a:tabLst/>
              <a:defRPr/>
            </a:pPr>
            <a:r>
              <a:rPr lang="de-DE" sz="1200" spc="-10" dirty="0">
                <a:latin typeface="Arial Narrow"/>
                <a:cs typeface="Arial Narrow"/>
              </a:rPr>
              <a:t>Zum anderen gibt es körperbezogene Behandlungsformen, z.B. die Pharmakotherapie, bei der Medikamente genutzt werden oder auch die Lichttherapie. </a:t>
            </a:r>
          </a:p>
          <a:p>
            <a:pPr marL="0" marR="0" lvl="0" indent="0" algn="l" defTabSz="914400" rtl="0" eaLnBrk="1" fontAlgn="auto" latinLnBrk="0" hangingPunct="1">
              <a:lnSpc>
                <a:spcPct val="100000"/>
              </a:lnSpc>
              <a:spcBef>
                <a:spcPts val="0"/>
              </a:spcBef>
              <a:spcAft>
                <a:spcPts val="0"/>
              </a:spcAft>
              <a:buClrTx/>
              <a:buSzTx/>
              <a:buFontTx/>
              <a:buNone/>
              <a:tabLst/>
              <a:defRPr/>
            </a:pPr>
            <a:r>
              <a:rPr lang="de-DE" sz="1200" spc="-10" dirty="0">
                <a:latin typeface="Arial Narrow"/>
              </a:rPr>
              <a:t>Die Behandlung erfolgt durch ausgebildete Fachkräfte wie Psychotherapeutinnen/Psychotherapeuten und/oder Psychiaterinnen/Psychiater.</a:t>
            </a:r>
          </a:p>
          <a:p>
            <a:pPr marL="0" marR="0" lvl="0" indent="0" algn="l" defTabSz="914400" rtl="0" eaLnBrk="1" fontAlgn="auto" latinLnBrk="0" hangingPunct="1">
              <a:lnSpc>
                <a:spcPct val="100000"/>
              </a:lnSpc>
              <a:spcBef>
                <a:spcPts val="0"/>
              </a:spcBef>
              <a:spcAft>
                <a:spcPts val="0"/>
              </a:spcAft>
              <a:buClrTx/>
              <a:buSzTx/>
              <a:buFontTx/>
              <a:buNone/>
              <a:tabLst/>
              <a:defRPr/>
            </a:pPr>
            <a:endParaRPr lang="de-DE" sz="1200" spc="-10" dirty="0">
              <a:latin typeface="Arial Narrow"/>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de-DE" sz="1200" spc="-10" dirty="0">
              <a:latin typeface="Arial Narrow"/>
              <a:cs typeface="Arial Narrow"/>
            </a:endParaRPr>
          </a:p>
          <a:p>
            <a:endParaRPr lang="de-DE" dirty="0"/>
          </a:p>
        </p:txBody>
      </p:sp>
      <p:sp>
        <p:nvSpPr>
          <p:cNvPr id="4" name="Foliennummernplatzhalter 3"/>
          <p:cNvSpPr>
            <a:spLocks noGrp="1"/>
          </p:cNvSpPr>
          <p:nvPr>
            <p:ph type="sldNum" sz="quarter" idx="5"/>
          </p:nvPr>
        </p:nvSpPr>
        <p:spPr/>
        <p:txBody>
          <a:bodyPr/>
          <a:lstStyle/>
          <a:p>
            <a:fld id="{088927CE-D52B-4624-93D3-41FA4255FA1F}" type="slidenum">
              <a:rPr lang="de-DE" smtClean="0"/>
              <a:t>2</a:t>
            </a:fld>
            <a:endParaRPr lang="de-DE"/>
          </a:p>
        </p:txBody>
      </p:sp>
    </p:spTree>
    <p:extLst>
      <p:ext uri="{BB962C8B-B14F-4D97-AF65-F5344CB8AC3E}">
        <p14:creationId xmlns:p14="http://schemas.microsoft.com/office/powerpoint/2010/main" val="77062951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12700" marR="46990" indent="0">
              <a:spcBef>
                <a:spcPts val="1200"/>
              </a:spcBef>
              <a:buFont typeface="Arial"/>
              <a:buNone/>
              <a:tabLst>
                <a:tab pos="306705" algn="l"/>
                <a:tab pos="307340" algn="l"/>
              </a:tabLst>
            </a:pPr>
            <a:r>
              <a:rPr lang="de-DE" sz="1200" b="0" spc="-5" dirty="0">
                <a:latin typeface="Arial Narrow"/>
                <a:cs typeface="Arial Narrow"/>
              </a:rPr>
              <a:t>Was bewirken Behandlungen eigentlich?</a:t>
            </a:r>
          </a:p>
          <a:p>
            <a:pPr marL="12700" marR="46990" indent="0">
              <a:spcBef>
                <a:spcPts val="1200"/>
              </a:spcBef>
              <a:buFont typeface="Arial"/>
              <a:buNone/>
              <a:tabLst>
                <a:tab pos="306705" algn="l"/>
                <a:tab pos="307340" algn="l"/>
              </a:tabLst>
            </a:pPr>
            <a:r>
              <a:rPr lang="de-DE" sz="1200" spc="-15" dirty="0">
                <a:latin typeface="Arial Narrow"/>
                <a:cs typeface="Arial Narrow"/>
              </a:rPr>
              <a:t>Sie können dabei helfen, Anzeichen und Symptome einer Erkrankung zu verstehen, </a:t>
            </a:r>
            <a:br>
              <a:rPr lang="de-DE" sz="1200" spc="-15" dirty="0">
                <a:latin typeface="Arial Narrow"/>
                <a:cs typeface="Arial Narrow"/>
              </a:rPr>
            </a:br>
            <a:r>
              <a:rPr lang="de-DE" sz="1200" spc="-15" dirty="0">
                <a:latin typeface="Arial Narrow"/>
                <a:cs typeface="Arial Narrow"/>
              </a:rPr>
              <a:t>mit ihnen umzugehen und sie zu verringern.</a:t>
            </a:r>
          </a:p>
          <a:p>
            <a:pPr marL="12700" marR="46990" indent="0">
              <a:spcBef>
                <a:spcPts val="1200"/>
              </a:spcBef>
              <a:buFont typeface="Arial"/>
              <a:buNone/>
              <a:tabLst>
                <a:tab pos="306705" algn="l"/>
                <a:tab pos="307340" algn="l"/>
              </a:tabLst>
            </a:pPr>
            <a:r>
              <a:rPr lang="de-DE" sz="1200" spc="-15" dirty="0">
                <a:latin typeface="Arial Narrow"/>
                <a:cs typeface="Arial Narrow"/>
              </a:rPr>
              <a:t>Und sie verändern wie das Gehirn funktioniert und wie die Informationen im Gehirn weitergegeben werden.</a:t>
            </a:r>
          </a:p>
          <a:p>
            <a:endParaRPr lang="de-DE" dirty="0"/>
          </a:p>
        </p:txBody>
      </p:sp>
      <p:sp>
        <p:nvSpPr>
          <p:cNvPr id="4" name="Foliennummernplatzhalter 3"/>
          <p:cNvSpPr>
            <a:spLocks noGrp="1"/>
          </p:cNvSpPr>
          <p:nvPr>
            <p:ph type="sldNum" sz="quarter" idx="5"/>
          </p:nvPr>
        </p:nvSpPr>
        <p:spPr/>
        <p:txBody>
          <a:bodyPr/>
          <a:lstStyle/>
          <a:p>
            <a:fld id="{088927CE-D52B-4624-93D3-41FA4255FA1F}" type="slidenum">
              <a:rPr lang="de-DE" smtClean="0"/>
              <a:t>3</a:t>
            </a:fld>
            <a:endParaRPr lang="de-DE"/>
          </a:p>
        </p:txBody>
      </p:sp>
    </p:spTree>
    <p:extLst>
      <p:ext uri="{BB962C8B-B14F-4D97-AF65-F5344CB8AC3E}">
        <p14:creationId xmlns:p14="http://schemas.microsoft.com/office/powerpoint/2010/main" val="196481945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12065" indent="0">
              <a:spcBef>
                <a:spcPts val="95"/>
              </a:spcBef>
              <a:buFont typeface="Arial"/>
              <a:buNone/>
              <a:tabLst>
                <a:tab pos="321945" algn="l"/>
                <a:tab pos="322580" algn="l"/>
              </a:tabLst>
            </a:pPr>
            <a:r>
              <a:rPr lang="de-DE" sz="1200" spc="-5" dirty="0">
                <a:latin typeface="Arial Narrow"/>
                <a:cs typeface="Arial Narrow"/>
              </a:rPr>
              <a:t>Sie helfen auch dabei, die Gesundheit und das Wohlbefinden zu verbessern.</a:t>
            </a:r>
            <a:endParaRPr lang="de-DE" sz="1200" dirty="0">
              <a:latin typeface="Arial Narrow"/>
              <a:cs typeface="Arial Narrow"/>
            </a:endParaRPr>
          </a:p>
          <a:p>
            <a:pPr marL="12065" indent="0">
              <a:spcBef>
                <a:spcPts val="95"/>
              </a:spcBef>
              <a:buFont typeface="Arial"/>
              <a:buNone/>
              <a:tabLst>
                <a:tab pos="321945" algn="l"/>
                <a:tab pos="322580" algn="l"/>
              </a:tabLst>
            </a:pPr>
            <a:r>
              <a:rPr lang="de-DE" sz="1200" spc="-5" dirty="0">
                <a:latin typeface="Arial Narrow"/>
              </a:rPr>
              <a:t>Und, dass eine Person wieder besser in ihrem Alltag zurechtkommt, z.B. in der Schule oder im Kontakt mit anderen Menschen. </a:t>
            </a:r>
          </a:p>
          <a:p>
            <a:pPr marL="12065" indent="0">
              <a:spcBef>
                <a:spcPts val="95"/>
              </a:spcBef>
              <a:buFont typeface="Arial"/>
              <a:buNone/>
              <a:tabLst>
                <a:tab pos="321945" algn="l"/>
                <a:tab pos="322580" algn="l"/>
              </a:tabLst>
            </a:pPr>
            <a:r>
              <a:rPr lang="de-DE" sz="1200" spc="-5" dirty="0">
                <a:latin typeface="Arial Narrow"/>
                <a:cs typeface="Arial Narrow"/>
              </a:rPr>
              <a:t>Behandlungen können zudem dazu beitragen, dass die Erkrankung nicht wiederkommt, so dass es einem wieder dauerhaft gut geht.</a:t>
            </a:r>
          </a:p>
          <a:p>
            <a:endParaRPr lang="de-DE" dirty="0"/>
          </a:p>
        </p:txBody>
      </p:sp>
      <p:sp>
        <p:nvSpPr>
          <p:cNvPr id="4" name="Foliennummernplatzhalter 3"/>
          <p:cNvSpPr>
            <a:spLocks noGrp="1"/>
          </p:cNvSpPr>
          <p:nvPr>
            <p:ph type="sldNum" sz="quarter" idx="5"/>
          </p:nvPr>
        </p:nvSpPr>
        <p:spPr/>
        <p:txBody>
          <a:bodyPr/>
          <a:lstStyle/>
          <a:p>
            <a:fld id="{088927CE-D52B-4624-93D3-41FA4255FA1F}" type="slidenum">
              <a:rPr lang="de-DE" smtClean="0"/>
              <a:t>4</a:t>
            </a:fld>
            <a:endParaRPr lang="de-DE"/>
          </a:p>
        </p:txBody>
      </p:sp>
    </p:spTree>
    <p:extLst>
      <p:ext uri="{BB962C8B-B14F-4D97-AF65-F5344CB8AC3E}">
        <p14:creationId xmlns:p14="http://schemas.microsoft.com/office/powerpoint/2010/main" val="155930470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12065" indent="0">
              <a:lnSpc>
                <a:spcPct val="100000"/>
              </a:lnSpc>
              <a:spcBef>
                <a:spcPts val="1780"/>
              </a:spcBef>
              <a:buFont typeface="Arial"/>
              <a:buNone/>
              <a:tabLst>
                <a:tab pos="217170" algn="l"/>
              </a:tabLst>
            </a:pPr>
            <a:r>
              <a:rPr lang="de-DE" sz="1200" spc="-10" dirty="0">
                <a:latin typeface="Arial Narrow"/>
                <a:cs typeface="Arial Narrow"/>
              </a:rPr>
              <a:t>Es gibt einige Dinge, die man über Behandlungen wissen und verstehen sollte.</a:t>
            </a:r>
          </a:p>
          <a:p>
            <a:pPr marL="12065" indent="0">
              <a:lnSpc>
                <a:spcPct val="100000"/>
              </a:lnSpc>
              <a:spcBef>
                <a:spcPts val="1780"/>
              </a:spcBef>
              <a:buFont typeface="Arial"/>
              <a:buNone/>
              <a:tabLst>
                <a:tab pos="217170" algn="l"/>
              </a:tabLst>
            </a:pPr>
            <a:r>
              <a:rPr lang="de-DE" sz="1200" spc="-10" dirty="0">
                <a:latin typeface="Arial Narrow"/>
                <a:cs typeface="Arial Narrow"/>
              </a:rPr>
              <a:t>Zum Beispiel reagieren Menschen ganz unterschiedlich auf Behandlungen, da ja auch jede Person anders ist und Erkrankungen unterschiedlich verlaufen.</a:t>
            </a:r>
          </a:p>
          <a:p>
            <a:pPr marL="12065" indent="0">
              <a:lnSpc>
                <a:spcPct val="100000"/>
              </a:lnSpc>
              <a:spcBef>
                <a:spcPts val="1780"/>
              </a:spcBef>
              <a:buFont typeface="Arial"/>
              <a:buNone/>
              <a:tabLst>
                <a:tab pos="217170" algn="l"/>
              </a:tabLst>
            </a:pPr>
            <a:r>
              <a:rPr lang="de-DE" sz="1200" spc="-10" dirty="0">
                <a:latin typeface="Arial Narrow"/>
                <a:cs typeface="Arial Narrow"/>
              </a:rPr>
              <a:t>Manchmal braucht es auch unterschiedliche Behandlungen, um herauszufinden, was der Person am besten hilft.</a:t>
            </a:r>
          </a:p>
          <a:p>
            <a:pPr marL="12065" indent="0">
              <a:lnSpc>
                <a:spcPct val="100000"/>
              </a:lnSpc>
              <a:spcBef>
                <a:spcPts val="1780"/>
              </a:spcBef>
              <a:buFont typeface="Arial"/>
              <a:buNone/>
              <a:tabLst>
                <a:tab pos="217170" algn="l"/>
              </a:tabLst>
            </a:pPr>
            <a:r>
              <a:rPr lang="de-DE" sz="1200" dirty="0">
                <a:latin typeface="Arial Narrow" panose="020B0606020202030204" pitchFamily="34" charset="0"/>
              </a:rPr>
              <a:t>Und manchmal sind auch zwei oder mehr Behandlungsformen zusammen hilfreicher als nur eine, z.B. Psychotherapie und Medikamente für die Behandlung einer Depression.</a:t>
            </a:r>
          </a:p>
          <a:p>
            <a:endParaRPr lang="de-DE" dirty="0"/>
          </a:p>
        </p:txBody>
      </p:sp>
      <p:sp>
        <p:nvSpPr>
          <p:cNvPr id="4" name="Foliennummernplatzhalter 3"/>
          <p:cNvSpPr>
            <a:spLocks noGrp="1"/>
          </p:cNvSpPr>
          <p:nvPr>
            <p:ph type="sldNum" sz="quarter" idx="5"/>
          </p:nvPr>
        </p:nvSpPr>
        <p:spPr/>
        <p:txBody>
          <a:bodyPr/>
          <a:lstStyle/>
          <a:p>
            <a:fld id="{088927CE-D52B-4624-93D3-41FA4255FA1F}" type="slidenum">
              <a:rPr lang="de-DE" smtClean="0"/>
              <a:t>5</a:t>
            </a:fld>
            <a:endParaRPr lang="de-DE"/>
          </a:p>
        </p:txBody>
      </p:sp>
    </p:spTree>
    <p:extLst>
      <p:ext uri="{BB962C8B-B14F-4D97-AF65-F5344CB8AC3E}">
        <p14:creationId xmlns:p14="http://schemas.microsoft.com/office/powerpoint/2010/main" val="253187740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12065" indent="0">
              <a:lnSpc>
                <a:spcPct val="100000"/>
              </a:lnSpc>
              <a:spcBef>
                <a:spcPts val="1780"/>
              </a:spcBef>
              <a:buFont typeface="Arial"/>
              <a:buNone/>
              <a:tabLst>
                <a:tab pos="217170" algn="l"/>
              </a:tabLst>
            </a:pPr>
            <a:endParaRPr lang="de-DE" sz="1200" spc="-10" dirty="0">
              <a:latin typeface="Arial Narrow"/>
              <a:cs typeface="Arial Narrow"/>
            </a:endParaRPr>
          </a:p>
          <a:p>
            <a:pPr marL="12065" indent="0">
              <a:lnSpc>
                <a:spcPct val="100000"/>
              </a:lnSpc>
              <a:spcBef>
                <a:spcPts val="1780"/>
              </a:spcBef>
              <a:buFont typeface="Arial"/>
              <a:buNone/>
              <a:tabLst>
                <a:tab pos="217170" algn="l"/>
              </a:tabLst>
            </a:pPr>
            <a:r>
              <a:rPr lang="de-DE" sz="1200" spc="-10" dirty="0">
                <a:latin typeface="Arial Narrow"/>
              </a:rPr>
              <a:t>Es ist auch wichtig zu wissen, dass es sein kann, dass es</a:t>
            </a:r>
            <a:r>
              <a:rPr lang="de-DE" sz="1200" dirty="0">
                <a:latin typeface="Arial Narrow" panose="020B0606020202030204" pitchFamily="34" charset="0"/>
              </a:rPr>
              <a:t> eine Weile dauert bis es einer Person durch die Behandlung besser geht. Es kann sein, dass man nicht sofort merkt, dass die Behandlung wirkt, manchmal braucht es mehr Zeit –aber auch das ist von Mensch zu Mensch unterschiedlich.</a:t>
            </a:r>
          </a:p>
          <a:p>
            <a:pPr marL="12065" indent="0">
              <a:lnSpc>
                <a:spcPct val="100000"/>
              </a:lnSpc>
              <a:spcBef>
                <a:spcPts val="1780"/>
              </a:spcBef>
              <a:buFont typeface="Arial"/>
              <a:buNone/>
              <a:tabLst>
                <a:tab pos="217170" algn="l"/>
              </a:tabLst>
            </a:pPr>
            <a:endParaRPr lang="de-DE" sz="1200" dirty="0">
              <a:latin typeface="Arial Narrow" panose="020B0606020202030204" pitchFamily="34" charset="0"/>
            </a:endParaRPr>
          </a:p>
          <a:p>
            <a:r>
              <a:rPr lang="de-DE" dirty="0"/>
              <a:t>Eine ganz wichtige Voraussetzung für eine erfolgreiche Behandlung ist die Zusammenarbeit zwischen der betroffenen Person und der/dem Behandelnden und in der Regel auch die Zusammenarbeit mit der Familie.</a:t>
            </a:r>
          </a:p>
          <a:p>
            <a:endParaRPr lang="de-DE" dirty="0"/>
          </a:p>
        </p:txBody>
      </p:sp>
      <p:sp>
        <p:nvSpPr>
          <p:cNvPr id="4" name="Foliennummernplatzhalter 3"/>
          <p:cNvSpPr>
            <a:spLocks noGrp="1"/>
          </p:cNvSpPr>
          <p:nvPr>
            <p:ph type="sldNum" sz="quarter" idx="5"/>
          </p:nvPr>
        </p:nvSpPr>
        <p:spPr/>
        <p:txBody>
          <a:bodyPr/>
          <a:lstStyle/>
          <a:p>
            <a:fld id="{088927CE-D52B-4624-93D3-41FA4255FA1F}" type="slidenum">
              <a:rPr lang="de-DE" smtClean="0"/>
              <a:t>6</a:t>
            </a:fld>
            <a:endParaRPr lang="de-DE"/>
          </a:p>
        </p:txBody>
      </p:sp>
    </p:spTree>
    <p:extLst>
      <p:ext uri="{BB962C8B-B14F-4D97-AF65-F5344CB8AC3E}">
        <p14:creationId xmlns:p14="http://schemas.microsoft.com/office/powerpoint/2010/main" val="319078815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1200" spc="-5" dirty="0">
                <a:latin typeface="Arial Narrow"/>
                <a:cs typeface="Arial Narrow"/>
              </a:rPr>
              <a:t>Wenn du selbst Hilfe aufsuchst oder dich in Behandlung begibst, lass dich immer gut über die Erkrankung und die Behandlung aufklären, stelle Fragen und informiere dich</a:t>
            </a:r>
            <a:r>
              <a:rPr lang="de-DE" sz="1200" spc="-5">
                <a:latin typeface="Arial Narrow"/>
                <a:cs typeface="Arial Narrow"/>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de-DE" sz="1200" spc="-5">
                <a:latin typeface="Arial Narrow"/>
                <a:cs typeface="Arial Narrow"/>
              </a:rPr>
              <a:t>Du </a:t>
            </a:r>
            <a:r>
              <a:rPr lang="de-DE" sz="1200" spc="-5" dirty="0">
                <a:latin typeface="Arial Narrow"/>
                <a:cs typeface="Arial Narrow"/>
              </a:rPr>
              <a:t>kannst dich auch von einer Vertrauensperson begleiten lassen, die dich dabei unterstützt, alles Wichtige über die Behandlung herauszufinden.</a:t>
            </a:r>
          </a:p>
          <a:p>
            <a:endParaRPr lang="de-DE" dirty="0"/>
          </a:p>
        </p:txBody>
      </p:sp>
      <p:sp>
        <p:nvSpPr>
          <p:cNvPr id="4" name="Foliennummernplatzhalter 3"/>
          <p:cNvSpPr>
            <a:spLocks noGrp="1"/>
          </p:cNvSpPr>
          <p:nvPr>
            <p:ph type="sldNum" sz="quarter" idx="5"/>
          </p:nvPr>
        </p:nvSpPr>
        <p:spPr/>
        <p:txBody>
          <a:bodyPr/>
          <a:lstStyle/>
          <a:p>
            <a:fld id="{088927CE-D52B-4624-93D3-41FA4255FA1F}" type="slidenum">
              <a:rPr lang="de-DE" smtClean="0"/>
              <a:t>7</a:t>
            </a:fld>
            <a:endParaRPr lang="de-DE"/>
          </a:p>
        </p:txBody>
      </p:sp>
    </p:spTree>
    <p:extLst>
      <p:ext uri="{BB962C8B-B14F-4D97-AF65-F5344CB8AC3E}">
        <p14:creationId xmlns:p14="http://schemas.microsoft.com/office/powerpoint/2010/main" val="344198994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R="5080">
              <a:spcBef>
                <a:spcPts val="100"/>
              </a:spcBef>
              <a:spcAft>
                <a:spcPts val="1200"/>
              </a:spcAft>
              <a:buSzPct val="96428"/>
              <a:tabLst>
                <a:tab pos="137795" algn="l"/>
              </a:tabLst>
            </a:pPr>
            <a:r>
              <a:rPr lang="de-DE" sz="1400" spc="-5" dirty="0">
                <a:latin typeface="Arial Narrow"/>
                <a:cs typeface="Arial Narrow"/>
              </a:rPr>
              <a:t>Man kann sagen, dass eine Person wieder genesen ist, wenn…</a:t>
            </a:r>
          </a:p>
          <a:p>
            <a:pPr marR="5080">
              <a:spcBef>
                <a:spcPts val="100"/>
              </a:spcBef>
              <a:spcAft>
                <a:spcPts val="1200"/>
              </a:spcAft>
              <a:buSzPct val="96428"/>
              <a:tabLst>
                <a:tab pos="137795" algn="l"/>
              </a:tabLst>
            </a:pPr>
            <a:r>
              <a:rPr lang="de-DE" sz="1400" spc="-5" dirty="0">
                <a:latin typeface="Arial Narrow"/>
                <a:cs typeface="Arial Narrow"/>
              </a:rPr>
              <a:t>…sie </a:t>
            </a:r>
            <a:r>
              <a:rPr lang="de-DE" sz="1200" spc="-5" dirty="0">
                <a:latin typeface="Arial Narrow"/>
                <a:cs typeface="Arial Narrow"/>
              </a:rPr>
              <a:t>nicht mehr von der Erkrankung bestimmt und eingeschränkt wird</a:t>
            </a:r>
          </a:p>
          <a:p>
            <a:pPr marR="5080">
              <a:spcBef>
                <a:spcPts val="100"/>
              </a:spcBef>
              <a:spcAft>
                <a:spcPts val="1200"/>
              </a:spcAft>
              <a:buSzPct val="96428"/>
              <a:tabLst>
                <a:tab pos="137795" algn="l"/>
              </a:tabLst>
            </a:pPr>
            <a:r>
              <a:rPr lang="de-DE" sz="1200" spc="-5" dirty="0">
                <a:latin typeface="Arial Narrow"/>
                <a:cs typeface="Arial Narrow"/>
              </a:rPr>
              <a:t>…und sie ihr Leben so leben kann, wie sie möchte - auch wenn sie die Erkrankung unter Umständen noch hat.</a:t>
            </a:r>
            <a:endParaRPr lang="de-DE" sz="1200" dirty="0">
              <a:latin typeface="Arial Narrow"/>
              <a:cs typeface="Arial Narrow"/>
            </a:endParaRPr>
          </a:p>
          <a:p>
            <a:endParaRPr lang="de-DE" dirty="0"/>
          </a:p>
        </p:txBody>
      </p:sp>
      <p:sp>
        <p:nvSpPr>
          <p:cNvPr id="4" name="Foliennummernplatzhalter 3"/>
          <p:cNvSpPr>
            <a:spLocks noGrp="1"/>
          </p:cNvSpPr>
          <p:nvPr>
            <p:ph type="sldNum" sz="quarter" idx="5"/>
          </p:nvPr>
        </p:nvSpPr>
        <p:spPr/>
        <p:txBody>
          <a:bodyPr/>
          <a:lstStyle/>
          <a:p>
            <a:fld id="{088927CE-D52B-4624-93D3-41FA4255FA1F}" type="slidenum">
              <a:rPr lang="de-DE" smtClean="0"/>
              <a:t>8</a:t>
            </a:fld>
            <a:endParaRPr lang="de-DE"/>
          </a:p>
        </p:txBody>
      </p:sp>
    </p:spTree>
    <p:extLst>
      <p:ext uri="{BB962C8B-B14F-4D97-AF65-F5344CB8AC3E}">
        <p14:creationId xmlns:p14="http://schemas.microsoft.com/office/powerpoint/2010/main" val="225827823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Es gibt viele Dinge, die zusätzlich helfen und den Genesungsprozess unterstützen können.</a:t>
            </a:r>
          </a:p>
          <a:p>
            <a:r>
              <a:rPr lang="de-DE" dirty="0"/>
              <a:t>Z. B. soziale Unterstützung, z. B. durch die Familie und Freundschaften;</a:t>
            </a:r>
          </a:p>
          <a:p>
            <a:r>
              <a:rPr lang="de-DE" dirty="0"/>
              <a:t>Aktivitäten, die der Person etwas bedeuten, ihr z. B. Spaß und Freunde bringen;</a:t>
            </a:r>
          </a:p>
          <a:p>
            <a:r>
              <a:rPr lang="de-DE" dirty="0"/>
              <a:t>Auch ein gesunder Lebensstil kann hilfreich sein (damit ist eine gesunde Ernährung und ausreichend Bewegung gemeint);</a:t>
            </a:r>
          </a:p>
          <a:p>
            <a:r>
              <a:rPr lang="de-DE" dirty="0"/>
              <a:t>Stabilität kann auch hilfreich sein, z. B. ein geregeltes Einkommen und stabile Wohnverhältnisse.</a:t>
            </a:r>
          </a:p>
        </p:txBody>
      </p:sp>
      <p:sp>
        <p:nvSpPr>
          <p:cNvPr id="4" name="Foliennummernplatzhalter 3"/>
          <p:cNvSpPr>
            <a:spLocks noGrp="1"/>
          </p:cNvSpPr>
          <p:nvPr>
            <p:ph type="sldNum" sz="quarter" idx="5"/>
          </p:nvPr>
        </p:nvSpPr>
        <p:spPr/>
        <p:txBody>
          <a:bodyPr/>
          <a:lstStyle/>
          <a:p>
            <a:fld id="{088927CE-D52B-4624-93D3-41FA4255FA1F}" type="slidenum">
              <a:rPr lang="de-DE" smtClean="0"/>
              <a:t>9</a:t>
            </a:fld>
            <a:endParaRPr lang="de-DE"/>
          </a:p>
        </p:txBody>
      </p:sp>
    </p:spTree>
    <p:extLst>
      <p:ext uri="{BB962C8B-B14F-4D97-AF65-F5344CB8AC3E}">
        <p14:creationId xmlns:p14="http://schemas.microsoft.com/office/powerpoint/2010/main" val="401872035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914400" y="2125980"/>
            <a:ext cx="10363200" cy="1440180"/>
          </a:xfrm>
          <a:prstGeom prst="rect">
            <a:avLst/>
          </a:prstGeom>
        </p:spPr>
        <p:txBody>
          <a:bodyPr wrap="square" lIns="0" tIns="0" rIns="0" bIns="0">
            <a:spAutoFit/>
          </a:bodyPr>
          <a:lstStyle>
            <a:lvl1pPr>
              <a:defRPr/>
            </a:lvl1pPr>
          </a:lstStyle>
          <a:p>
            <a:endParaRPr/>
          </a:p>
        </p:txBody>
      </p:sp>
      <p:sp>
        <p:nvSpPr>
          <p:cNvPr id="3" name="Holder 3"/>
          <p:cNvSpPr>
            <a:spLocks noGrp="1"/>
          </p:cNvSpPr>
          <p:nvPr>
            <p:ph type="subTitle" idx="4"/>
          </p:nvPr>
        </p:nvSpPr>
        <p:spPr>
          <a:xfrm>
            <a:off x="1828800" y="3840480"/>
            <a:ext cx="8534400" cy="1714500"/>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8/4/2021</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‹Nr.›</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5300" b="0" i="0">
                <a:solidFill>
                  <a:schemeClr val="tx1"/>
                </a:solidFill>
                <a:latin typeface="Arial Narrow"/>
                <a:cs typeface="Arial Narrow"/>
              </a:defRPr>
            </a:lvl1pPr>
          </a:lstStyle>
          <a:p>
            <a:endParaRPr/>
          </a:p>
        </p:txBody>
      </p:sp>
      <p:sp>
        <p:nvSpPr>
          <p:cNvPr id="3" name="Holder 3"/>
          <p:cNvSpPr>
            <a:spLocks noGrp="1"/>
          </p:cNvSpPr>
          <p:nvPr>
            <p:ph type="body" idx="1"/>
          </p:nvPr>
        </p:nvSpPr>
        <p:spPr/>
        <p:txBody>
          <a:bodyPr lIns="0" tIns="0" rIns="0" bIns="0"/>
          <a:lstStyle>
            <a:lvl1pPr>
              <a:defRPr b="0" i="0">
                <a:solidFill>
                  <a:schemeClr val="tx1"/>
                </a:solidFill>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8/4/2021</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‹Nr.›</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5300" b="0" i="0">
                <a:solidFill>
                  <a:schemeClr val="tx1"/>
                </a:solidFill>
                <a:latin typeface="Arial Narrow"/>
                <a:cs typeface="Arial Narrow"/>
              </a:defRPr>
            </a:lvl1pPr>
          </a:lstStyle>
          <a:p>
            <a:endParaRPr/>
          </a:p>
        </p:txBody>
      </p:sp>
      <p:sp>
        <p:nvSpPr>
          <p:cNvPr id="3" name="Holder 3"/>
          <p:cNvSpPr>
            <a:spLocks noGrp="1"/>
          </p:cNvSpPr>
          <p:nvPr>
            <p:ph sz="half" idx="2"/>
          </p:nvPr>
        </p:nvSpPr>
        <p:spPr>
          <a:xfrm>
            <a:off x="609600" y="1577340"/>
            <a:ext cx="5303520" cy="4526280"/>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6278880" y="1577340"/>
            <a:ext cx="5303520" cy="4526280"/>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8/4/2021</a:t>
            </a:fld>
            <a:endParaRPr lang="en-US"/>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‹Nr.›</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obj" preserve="1">
  <p:cSld name="Title Only">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0" y="0"/>
            <a:ext cx="12192000" cy="6857997"/>
          </a:xfrm>
          <a:prstGeom prst="rect">
            <a:avLst/>
          </a:prstGeom>
          <a:blipFill>
            <a:blip r:embed="rId2" cstate="print"/>
            <a:stretch>
              <a:fillRect/>
            </a:stretch>
          </a:blipFill>
        </p:spPr>
        <p:txBody>
          <a:bodyPr wrap="square" lIns="0" tIns="0" rIns="0" bIns="0" rtlCol="0"/>
          <a:lstStyle/>
          <a:p>
            <a:endParaRPr/>
          </a:p>
        </p:txBody>
      </p:sp>
      <p:sp>
        <p:nvSpPr>
          <p:cNvPr id="17" name="bk object 17"/>
          <p:cNvSpPr/>
          <p:nvPr/>
        </p:nvSpPr>
        <p:spPr>
          <a:xfrm>
            <a:off x="1295400" y="1316736"/>
            <a:ext cx="3767328" cy="3550920"/>
          </a:xfrm>
          <a:prstGeom prst="rect">
            <a:avLst/>
          </a:prstGeom>
          <a:blipFill>
            <a:blip r:embed="rId3" cstate="print"/>
            <a:stretch>
              <a:fillRect/>
            </a:stretch>
          </a:blipFill>
        </p:spPr>
        <p:txBody>
          <a:bodyPr wrap="square" lIns="0" tIns="0" rIns="0" bIns="0" rtlCol="0"/>
          <a:lstStyle/>
          <a:p>
            <a:endParaRPr/>
          </a:p>
        </p:txBody>
      </p:sp>
      <p:sp>
        <p:nvSpPr>
          <p:cNvPr id="2" name="Holder 2"/>
          <p:cNvSpPr>
            <a:spLocks noGrp="1"/>
          </p:cNvSpPr>
          <p:nvPr>
            <p:ph type="title"/>
          </p:nvPr>
        </p:nvSpPr>
        <p:spPr/>
        <p:txBody>
          <a:bodyPr lIns="0" tIns="0" rIns="0" bIns="0"/>
          <a:lstStyle>
            <a:lvl1pPr>
              <a:defRPr sz="5300" b="0" i="0">
                <a:solidFill>
                  <a:schemeClr val="tx1"/>
                </a:solidFill>
                <a:latin typeface="Arial Narrow"/>
                <a:cs typeface="Arial Narrow"/>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8/4/2021</a:t>
            </a:fld>
            <a:endParaRPr lang="en-US"/>
          </a:p>
        </p:txBody>
      </p:sp>
      <p:sp>
        <p:nvSpPr>
          <p:cNvPr id="5" name="Holder 5"/>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‹Nr.›</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obj" preserve="1">
  <p:cSld name="Blank">
    <p:bg>
      <p:bgPr>
        <a:solidFill>
          <a:schemeClr val="bg1"/>
        </a:solidFill>
        <a:effectLst/>
      </p:bgPr>
    </p:bg>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8/4/2021</a:t>
            </a:fld>
            <a:endParaRPr lang="en-US"/>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‹Nr.›</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10603992" y="5442203"/>
            <a:ext cx="1488948" cy="1388364"/>
          </a:xfrm>
          <a:prstGeom prst="rect">
            <a:avLst/>
          </a:prstGeom>
          <a:blipFill>
            <a:blip r:embed="rId7" cstate="print"/>
            <a:stretch>
              <a:fillRect/>
            </a:stretch>
          </a:blipFill>
        </p:spPr>
        <p:txBody>
          <a:bodyPr wrap="square" lIns="0" tIns="0" rIns="0" bIns="0" rtlCol="0"/>
          <a:lstStyle/>
          <a:p>
            <a:endParaRPr/>
          </a:p>
        </p:txBody>
      </p:sp>
      <p:sp>
        <p:nvSpPr>
          <p:cNvPr id="17" name="bk object 17"/>
          <p:cNvSpPr/>
          <p:nvPr/>
        </p:nvSpPr>
        <p:spPr>
          <a:xfrm flipH="1">
            <a:off x="0" y="0"/>
            <a:ext cx="12191999" cy="1560576"/>
          </a:xfrm>
          <a:prstGeom prst="rect">
            <a:avLst/>
          </a:prstGeom>
          <a:blipFill>
            <a:blip r:embed="rId8" cstate="print"/>
            <a:stretch>
              <a:fillRect/>
            </a:stretch>
          </a:blipFill>
        </p:spPr>
        <p:txBody>
          <a:bodyPr wrap="square" lIns="0" tIns="0" rIns="0" bIns="0" rtlCol="0"/>
          <a:lstStyle/>
          <a:p>
            <a:endParaRPr/>
          </a:p>
        </p:txBody>
      </p:sp>
      <p:sp>
        <p:nvSpPr>
          <p:cNvPr id="2" name="Holder 2"/>
          <p:cNvSpPr>
            <a:spLocks noGrp="1"/>
          </p:cNvSpPr>
          <p:nvPr>
            <p:ph type="title"/>
          </p:nvPr>
        </p:nvSpPr>
        <p:spPr>
          <a:xfrm>
            <a:off x="336600" y="-28828"/>
            <a:ext cx="7898765" cy="1650364"/>
          </a:xfrm>
          <a:prstGeom prst="rect">
            <a:avLst/>
          </a:prstGeom>
        </p:spPr>
        <p:txBody>
          <a:bodyPr wrap="square" lIns="0" tIns="0" rIns="0" bIns="0">
            <a:spAutoFit/>
          </a:bodyPr>
          <a:lstStyle>
            <a:lvl1pPr>
              <a:defRPr sz="5300" b="0" i="0">
                <a:solidFill>
                  <a:schemeClr val="tx1"/>
                </a:solidFill>
                <a:latin typeface="Arial Narrow"/>
                <a:cs typeface="Arial Narrow"/>
              </a:defRPr>
            </a:lvl1pPr>
          </a:lstStyle>
          <a:p>
            <a:endParaRPr/>
          </a:p>
        </p:txBody>
      </p:sp>
      <p:sp>
        <p:nvSpPr>
          <p:cNvPr id="3" name="Holder 3"/>
          <p:cNvSpPr>
            <a:spLocks noGrp="1"/>
          </p:cNvSpPr>
          <p:nvPr>
            <p:ph type="body" idx="1"/>
          </p:nvPr>
        </p:nvSpPr>
        <p:spPr>
          <a:xfrm>
            <a:off x="408533" y="1915820"/>
            <a:ext cx="11374932" cy="4506595"/>
          </a:xfrm>
          <a:prstGeom prst="rect">
            <a:avLst/>
          </a:prstGeom>
        </p:spPr>
        <p:txBody>
          <a:bodyPr wrap="square" lIns="0" tIns="0" rIns="0" bIns="0">
            <a:spAutoFit/>
          </a:bodyPr>
          <a:lstStyle>
            <a:lvl1pPr>
              <a:defRPr b="0" i="0">
                <a:solidFill>
                  <a:schemeClr val="tx1"/>
                </a:solidFill>
              </a:defRPr>
            </a:lvl1pPr>
          </a:lstStyle>
          <a:p>
            <a:endParaRPr/>
          </a:p>
        </p:txBody>
      </p:sp>
      <p:sp>
        <p:nvSpPr>
          <p:cNvPr id="4" name="Holder 4"/>
          <p:cNvSpPr>
            <a:spLocks noGrp="1"/>
          </p:cNvSpPr>
          <p:nvPr>
            <p:ph type="ftr" sz="quarter" idx="5"/>
          </p:nvPr>
        </p:nvSpPr>
        <p:spPr>
          <a:xfrm>
            <a:off x="4145280" y="6377940"/>
            <a:ext cx="3901440" cy="342900"/>
          </a:xfrm>
          <a:prstGeom prst="rect">
            <a:avLst/>
          </a:prstGeom>
        </p:spPr>
        <p:txBody>
          <a:bodyPr wrap="square" lIns="0" tIns="0" rIns="0" bIns="0">
            <a:spAutoFit/>
          </a:bodyPr>
          <a:lstStyle>
            <a:lvl1pPr algn="ctr">
              <a:defRPr>
                <a:solidFill>
                  <a:schemeClr val="tx1">
                    <a:tint val="75000"/>
                  </a:schemeClr>
                </a:solidFill>
              </a:defRPr>
            </a:lvl1pPr>
          </a:lstStyle>
          <a:p>
            <a:endParaRPr/>
          </a:p>
        </p:txBody>
      </p:sp>
      <p:sp>
        <p:nvSpPr>
          <p:cNvPr id="5" name="Holder 5"/>
          <p:cNvSpPr>
            <a:spLocks noGrp="1"/>
          </p:cNvSpPr>
          <p:nvPr>
            <p:ph type="dt" sz="half" idx="6"/>
          </p:nvPr>
        </p:nvSpPr>
        <p:spPr>
          <a:xfrm>
            <a:off x="609600" y="6377940"/>
            <a:ext cx="2804160" cy="342900"/>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t>8/4/2021</a:t>
            </a:fld>
            <a:endParaRPr lang="en-US"/>
          </a:p>
        </p:txBody>
      </p:sp>
      <p:sp>
        <p:nvSpPr>
          <p:cNvPr id="6" name="Holder 6"/>
          <p:cNvSpPr>
            <a:spLocks noGrp="1"/>
          </p:cNvSpPr>
          <p:nvPr>
            <p:ph type="sldNum" sz="quarter" idx="7"/>
          </p:nvPr>
        </p:nvSpPr>
        <p:spPr>
          <a:xfrm>
            <a:off x="8778240" y="6377940"/>
            <a:ext cx="2804160" cy="342900"/>
          </a:xfrm>
          <a:prstGeom prst="rect">
            <a:avLst/>
          </a:prstGeom>
        </p:spPr>
        <p:txBody>
          <a:bodyPr wrap="square" lIns="0" tIns="0" rIns="0" bIns="0">
            <a:spAutoFit/>
          </a:bodyPr>
          <a:lstStyle>
            <a:lvl1pPr algn="r">
              <a:defRPr>
                <a:solidFill>
                  <a:schemeClr val="tx1">
                    <a:tint val="75000"/>
                  </a:schemeClr>
                </a:solidFill>
              </a:defRPr>
            </a:lvl1pPr>
          </a:lstStyle>
          <a:p>
            <a:fld id="{B6F15528-21DE-4FAA-801E-634DDDAF4B2B}" type="slidenum">
              <a:t>‹Nr.›</a:t>
            </a:fld>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5.png"/><Relationship Id="rId7" Type="http://schemas.openxmlformats.org/officeDocument/2006/relationships/image" Target="../media/image19.png"/><Relationship Id="rId2" Type="http://schemas.openxmlformats.org/officeDocument/2006/relationships/image" Target="../media/image14.png"/><Relationship Id="rId1" Type="http://schemas.openxmlformats.org/officeDocument/2006/relationships/slideLayout" Target="../slideLayouts/slideLayout5.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_rels/slide13.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3.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5821171" y="2528138"/>
            <a:ext cx="5075429" cy="1120820"/>
          </a:xfrm>
          <a:prstGeom prst="rect">
            <a:avLst/>
          </a:prstGeom>
        </p:spPr>
        <p:txBody>
          <a:bodyPr vert="horz" wrap="square" lIns="0" tIns="12700" rIns="0" bIns="0" rtlCol="0">
            <a:spAutoFit/>
          </a:bodyPr>
          <a:lstStyle/>
          <a:p>
            <a:pPr marL="1283335" marR="5080" indent="-1271270" algn="l">
              <a:lnSpc>
                <a:spcPct val="100000"/>
              </a:lnSpc>
              <a:spcBef>
                <a:spcPts val="100"/>
              </a:spcBef>
            </a:pPr>
            <a:r>
              <a:rPr lang="de-DE" sz="3600" b="1" spc="-20" dirty="0"/>
              <a:t>Behandlung</a:t>
            </a:r>
            <a:r>
              <a:rPr sz="3600" b="1" spc="-20" dirty="0">
                <a:latin typeface="Arial Narrow"/>
                <a:cs typeface="Arial Narrow"/>
              </a:rPr>
              <a:t> </a:t>
            </a:r>
            <a:r>
              <a:rPr sz="3600" b="1" dirty="0">
                <a:latin typeface="Arial Narrow"/>
                <a:cs typeface="Arial Narrow"/>
              </a:rPr>
              <a:t>&amp;</a:t>
            </a:r>
            <a:r>
              <a:rPr sz="3600" b="1" spc="-50" dirty="0">
                <a:latin typeface="Arial Narrow"/>
                <a:cs typeface="Arial Narrow"/>
              </a:rPr>
              <a:t> </a:t>
            </a:r>
            <a:r>
              <a:rPr lang="de-DE" sz="3600" b="1" dirty="0">
                <a:latin typeface="Arial Narrow"/>
                <a:cs typeface="Arial Narrow"/>
              </a:rPr>
              <a:t>Genesung</a:t>
            </a:r>
            <a:r>
              <a:rPr lang="de-DE" sz="3600" b="1" dirty="0"/>
              <a:t>   	</a:t>
            </a:r>
            <a:r>
              <a:rPr lang="de-DE" sz="3600" b="1" spc="-10" dirty="0">
                <a:latin typeface="Arial Narrow"/>
                <a:cs typeface="Arial Narrow"/>
              </a:rPr>
              <a:t>Modul</a:t>
            </a:r>
            <a:r>
              <a:rPr sz="3600" b="1" dirty="0">
                <a:latin typeface="Arial Narrow"/>
                <a:cs typeface="Arial Narrow"/>
              </a:rPr>
              <a:t> 5</a:t>
            </a:r>
            <a:endParaRPr sz="3600" dirty="0">
              <a:latin typeface="Arial Narrow"/>
              <a:cs typeface="Arial Narrow"/>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304800" y="457200"/>
            <a:ext cx="9874200" cy="780983"/>
          </a:xfrm>
          <a:prstGeom prst="rect">
            <a:avLst/>
          </a:prstGeom>
        </p:spPr>
        <p:txBody>
          <a:bodyPr vert="horz" wrap="square" lIns="0" tIns="11430" rIns="0" bIns="0" rtlCol="0">
            <a:spAutoFit/>
          </a:bodyPr>
          <a:lstStyle/>
          <a:p>
            <a:pPr marL="12700" marR="5080">
              <a:lnSpc>
                <a:spcPct val="100600"/>
              </a:lnSpc>
              <a:spcBef>
                <a:spcPts val="90"/>
              </a:spcBef>
            </a:pPr>
            <a:r>
              <a:rPr lang="en-US" spc="-65" dirty="0"/>
              <a:t>MERKE DIR</a:t>
            </a:r>
            <a:endParaRPr spc="10" dirty="0"/>
          </a:p>
        </p:txBody>
      </p:sp>
      <p:sp>
        <p:nvSpPr>
          <p:cNvPr id="3" name="object 3"/>
          <p:cNvSpPr txBox="1"/>
          <p:nvPr/>
        </p:nvSpPr>
        <p:spPr>
          <a:xfrm>
            <a:off x="304800" y="1752600"/>
            <a:ext cx="11201400" cy="4598695"/>
          </a:xfrm>
          <a:prstGeom prst="rect">
            <a:avLst/>
          </a:prstGeom>
        </p:spPr>
        <p:txBody>
          <a:bodyPr vert="horz" wrap="square" lIns="0" tIns="226060" rIns="0" bIns="0" rtlCol="0">
            <a:spAutoFit/>
          </a:bodyPr>
          <a:lstStyle/>
          <a:p>
            <a:pPr marL="137160" indent="-125095">
              <a:lnSpc>
                <a:spcPct val="100000"/>
              </a:lnSpc>
              <a:spcBef>
                <a:spcPts val="1780"/>
              </a:spcBef>
              <a:buSzPct val="96428"/>
              <a:buFont typeface="Arial"/>
              <a:buChar char="•"/>
              <a:tabLst>
                <a:tab pos="137795" algn="l"/>
              </a:tabLst>
            </a:pPr>
            <a:r>
              <a:rPr lang="de-DE" sz="2800" spc="-10" dirty="0">
                <a:latin typeface="Arial Narrow"/>
                <a:cs typeface="Arial Narrow"/>
              </a:rPr>
              <a:t> Psychische Erkrankungen können behandelt werden!</a:t>
            </a:r>
          </a:p>
          <a:p>
            <a:pPr marL="137160" indent="-125095">
              <a:lnSpc>
                <a:spcPct val="100000"/>
              </a:lnSpc>
              <a:spcBef>
                <a:spcPts val="1780"/>
              </a:spcBef>
              <a:buSzPct val="96428"/>
              <a:buFont typeface="Arial"/>
              <a:buChar char="•"/>
              <a:tabLst>
                <a:tab pos="137795" algn="l"/>
              </a:tabLst>
            </a:pPr>
            <a:r>
              <a:rPr lang="de-DE" sz="2800" dirty="0">
                <a:latin typeface="Arial Narrow" panose="020B0606020202030204" pitchFamily="34" charset="0"/>
              </a:rPr>
              <a:t> Je früher man Hilfe bekommt und eine Behandlung erfolgt, desto besser! </a:t>
            </a:r>
          </a:p>
          <a:p>
            <a:pPr marL="137160" indent="-125095">
              <a:lnSpc>
                <a:spcPct val="100000"/>
              </a:lnSpc>
              <a:spcBef>
                <a:spcPts val="1780"/>
              </a:spcBef>
              <a:buSzPct val="96428"/>
              <a:buFont typeface="Arial"/>
              <a:buChar char="•"/>
              <a:tabLst>
                <a:tab pos="137795" algn="l"/>
              </a:tabLst>
            </a:pPr>
            <a:r>
              <a:rPr lang="de-DE" sz="2800" dirty="0">
                <a:latin typeface="Arial Narrow" panose="020B0606020202030204" pitchFamily="34" charset="0"/>
              </a:rPr>
              <a:t> Es ist keine Überweisung durch die/den Hausarzt/Hausärztin nötig, man kann sich auch direkt an eine psychotherapeutische oder psychiatrische Fachperson wenden (in psychiatrischen Kliniken/Praxen, psychotherapeutischen Praxen </a:t>
            </a:r>
            <a:r>
              <a:rPr lang="de-DE" sz="2800">
                <a:latin typeface="Arial Narrow" panose="020B0606020202030204" pitchFamily="34" charset="0"/>
              </a:rPr>
              <a:t>etc.). </a:t>
            </a:r>
            <a:endParaRPr lang="de-DE" sz="2800" dirty="0">
              <a:latin typeface="Arial Narrow" panose="020B0606020202030204" pitchFamily="34" charset="0"/>
            </a:endParaRPr>
          </a:p>
          <a:p>
            <a:pPr marL="137160" indent="-125095">
              <a:lnSpc>
                <a:spcPct val="100000"/>
              </a:lnSpc>
              <a:spcBef>
                <a:spcPts val="1780"/>
              </a:spcBef>
              <a:buSzPct val="96428"/>
              <a:buFont typeface="Arial"/>
              <a:buChar char="•"/>
              <a:tabLst>
                <a:tab pos="137795" algn="l"/>
              </a:tabLst>
            </a:pPr>
            <a:r>
              <a:rPr lang="de-DE" sz="2800" dirty="0">
                <a:latin typeface="Arial Narrow" panose="020B0606020202030204" pitchFamily="34" charset="0"/>
              </a:rPr>
              <a:t> In der Regel werden Behandlungen von den Krankenkassen übernommen. </a:t>
            </a:r>
            <a:br>
              <a:rPr lang="de-DE" sz="2800" dirty="0">
                <a:latin typeface="Arial Narrow" panose="020B0606020202030204" pitchFamily="34" charset="0"/>
              </a:rPr>
            </a:br>
            <a:r>
              <a:rPr lang="de-DE" sz="2800" dirty="0">
                <a:latin typeface="Arial Narrow" panose="020B0606020202030204" pitchFamily="34" charset="0"/>
              </a:rPr>
              <a:t>Lass dich hierzu beraten!</a:t>
            </a:r>
          </a:p>
          <a:p>
            <a:pPr marL="137160" indent="-125095">
              <a:lnSpc>
                <a:spcPct val="100000"/>
              </a:lnSpc>
              <a:spcBef>
                <a:spcPts val="1780"/>
              </a:spcBef>
              <a:buSzPct val="96428"/>
              <a:buFont typeface="Arial"/>
              <a:buChar char="•"/>
              <a:tabLst>
                <a:tab pos="137795" algn="l"/>
              </a:tabLst>
            </a:pPr>
            <a:endParaRPr lang="de-DE" sz="2800" dirty="0">
              <a:latin typeface="Arial Narrow" panose="020B0606020202030204" pitchFamily="34" charset="0"/>
            </a:endParaRPr>
          </a:p>
        </p:txBody>
      </p:sp>
      <p:pic>
        <p:nvPicPr>
          <p:cNvPr id="4" name="Grafik 3">
            <a:extLst>
              <a:ext uri="{FF2B5EF4-FFF2-40B4-BE49-F238E27FC236}">
                <a16:creationId xmlns:a16="http://schemas.microsoft.com/office/drawing/2014/main" id="{2FAB6AC9-ED05-4480-8E3B-CB52BB54C48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218845">
            <a:off x="9522031" y="32183"/>
            <a:ext cx="2327816" cy="2412000"/>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304800" y="457200"/>
            <a:ext cx="9874200" cy="780983"/>
          </a:xfrm>
          <a:prstGeom prst="rect">
            <a:avLst/>
          </a:prstGeom>
        </p:spPr>
        <p:txBody>
          <a:bodyPr vert="horz" wrap="square" lIns="0" tIns="11430" rIns="0" bIns="0" rtlCol="0">
            <a:spAutoFit/>
          </a:bodyPr>
          <a:lstStyle/>
          <a:p>
            <a:pPr marL="12700" marR="5080">
              <a:lnSpc>
                <a:spcPct val="100600"/>
              </a:lnSpc>
              <a:spcBef>
                <a:spcPts val="90"/>
              </a:spcBef>
            </a:pPr>
            <a:r>
              <a:rPr lang="en-US" spc="-65" dirty="0"/>
              <a:t>MERKE DIR</a:t>
            </a:r>
            <a:endParaRPr spc="10" dirty="0"/>
          </a:p>
        </p:txBody>
      </p:sp>
      <p:sp>
        <p:nvSpPr>
          <p:cNvPr id="3" name="object 3"/>
          <p:cNvSpPr txBox="1"/>
          <p:nvPr/>
        </p:nvSpPr>
        <p:spPr>
          <a:xfrm>
            <a:off x="304800" y="2201843"/>
            <a:ext cx="10717530" cy="4046557"/>
          </a:xfrm>
          <a:prstGeom prst="rect">
            <a:avLst/>
          </a:prstGeom>
        </p:spPr>
        <p:txBody>
          <a:bodyPr vert="horz" wrap="square" lIns="0" tIns="226060" rIns="0" bIns="0" rtlCol="0">
            <a:spAutoFit/>
          </a:bodyPr>
          <a:lstStyle/>
          <a:p>
            <a:pPr marL="137160" indent="-125095">
              <a:lnSpc>
                <a:spcPct val="100000"/>
              </a:lnSpc>
              <a:spcBef>
                <a:spcPts val="1780"/>
              </a:spcBef>
              <a:buSzPct val="96428"/>
              <a:buFont typeface="Arial"/>
              <a:buChar char="•"/>
              <a:tabLst>
                <a:tab pos="137795" algn="l"/>
              </a:tabLst>
            </a:pPr>
            <a:r>
              <a:rPr lang="de-DE" sz="2800" dirty="0">
                <a:latin typeface="Arial Narrow" panose="020B0606020202030204" pitchFamily="34" charset="0"/>
              </a:rPr>
              <a:t> Menschen mit einer psychischen Erkrankung sind nicht anders als du oder deine Freundinnen und Freunde – es kann auch dich oder jemanden in deinem Freundeskreis betreffen! </a:t>
            </a:r>
          </a:p>
          <a:p>
            <a:pPr marL="137160" indent="-125095">
              <a:lnSpc>
                <a:spcPct val="100000"/>
              </a:lnSpc>
              <a:spcBef>
                <a:spcPts val="1780"/>
              </a:spcBef>
              <a:buSzPct val="96428"/>
              <a:buFont typeface="Arial"/>
              <a:buChar char="•"/>
              <a:tabLst>
                <a:tab pos="137795" algn="l"/>
              </a:tabLst>
            </a:pPr>
            <a:endParaRPr lang="de-DE" sz="2800" dirty="0">
              <a:latin typeface="Arial Narrow" panose="020B0606020202030204" pitchFamily="34" charset="0"/>
            </a:endParaRPr>
          </a:p>
          <a:p>
            <a:pPr marL="137160" indent="-125095">
              <a:lnSpc>
                <a:spcPct val="100000"/>
              </a:lnSpc>
              <a:spcBef>
                <a:spcPts val="1780"/>
              </a:spcBef>
              <a:buSzPct val="96428"/>
              <a:buFont typeface="Arial"/>
              <a:buChar char="•"/>
              <a:tabLst>
                <a:tab pos="137795" algn="l"/>
              </a:tabLst>
            </a:pPr>
            <a:r>
              <a:rPr lang="de-DE" sz="2800" spc="-80" dirty="0">
                <a:latin typeface="Arial Narrow" panose="020B0606020202030204" pitchFamily="34" charset="0"/>
                <a:cs typeface="Arial Narrow"/>
              </a:rPr>
              <a:t> Ihr könnt helfen, indem:</a:t>
            </a:r>
          </a:p>
          <a:p>
            <a:pPr marL="1384300" marR="5080" lvl="2" indent="-457200">
              <a:lnSpc>
                <a:spcPts val="5040"/>
              </a:lnSpc>
              <a:spcBef>
                <a:spcPts val="5"/>
              </a:spcBef>
              <a:buSzPct val="96428"/>
              <a:buFont typeface="Wingdings" panose="05000000000000000000" pitchFamily="2" charset="2"/>
              <a:buChar char="Ø"/>
              <a:tabLst>
                <a:tab pos="217170" algn="l"/>
              </a:tabLst>
            </a:pPr>
            <a:r>
              <a:rPr lang="de-DE" sz="2800" spc="-80" dirty="0">
                <a:latin typeface="Arial Narrow" panose="020B0606020202030204" pitchFamily="34" charset="0"/>
                <a:cs typeface="Arial Narrow"/>
              </a:rPr>
              <a:t>ihr euch Hilfe sucht, wenn es euch nicht gut geht</a:t>
            </a:r>
          </a:p>
          <a:p>
            <a:pPr marL="1384300" marR="5080" lvl="2" indent="-457200">
              <a:lnSpc>
                <a:spcPts val="5040"/>
              </a:lnSpc>
              <a:spcBef>
                <a:spcPts val="5"/>
              </a:spcBef>
              <a:buSzPct val="96428"/>
              <a:buFont typeface="Wingdings" panose="05000000000000000000" pitchFamily="2" charset="2"/>
              <a:buChar char="Ø"/>
              <a:tabLst>
                <a:tab pos="217170" algn="l"/>
              </a:tabLst>
            </a:pPr>
            <a:r>
              <a:rPr lang="de-DE" sz="2800" spc="-80" dirty="0">
                <a:latin typeface="Arial Narrow" panose="020B0606020202030204" pitchFamily="34" charset="0"/>
                <a:cs typeface="Arial Narrow"/>
              </a:rPr>
              <a:t>ihr Stigma keine Chance lasst</a:t>
            </a:r>
            <a:endParaRPr sz="2800" dirty="0">
              <a:latin typeface="Arial Narrow" panose="020B0606020202030204" pitchFamily="34" charset="0"/>
              <a:cs typeface="Arial Narrow"/>
            </a:endParaRPr>
          </a:p>
        </p:txBody>
      </p:sp>
      <p:pic>
        <p:nvPicPr>
          <p:cNvPr id="4" name="Grafik 3">
            <a:extLst>
              <a:ext uri="{FF2B5EF4-FFF2-40B4-BE49-F238E27FC236}">
                <a16:creationId xmlns:a16="http://schemas.microsoft.com/office/drawing/2014/main" id="{C0A3BEFB-096F-4598-ABEA-983BD0BFA21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218845">
            <a:off x="9522031" y="32183"/>
            <a:ext cx="2327816" cy="2412000"/>
          </a:xfrm>
          <a:prstGeom prst="rect">
            <a:avLst/>
          </a:prstGeom>
        </p:spPr>
      </p:pic>
    </p:spTree>
    <p:extLst>
      <p:ext uri="{BB962C8B-B14F-4D97-AF65-F5344CB8AC3E}">
        <p14:creationId xmlns:p14="http://schemas.microsoft.com/office/powerpoint/2010/main" val="80440595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42789" y="278887"/>
            <a:ext cx="3563280" cy="3359664"/>
          </a:xfrm>
          <a:prstGeom prst="rect">
            <a:avLst/>
          </a:prstGeom>
        </p:spPr>
      </p:pic>
      <p:grpSp>
        <p:nvGrpSpPr>
          <p:cNvPr id="5" name="组合 7"/>
          <p:cNvGrpSpPr/>
          <p:nvPr/>
        </p:nvGrpSpPr>
        <p:grpSpPr>
          <a:xfrm>
            <a:off x="557942" y="5470148"/>
            <a:ext cx="4184761" cy="540000"/>
            <a:chOff x="557942" y="6035211"/>
            <a:chExt cx="4184761" cy="540000"/>
          </a:xfrm>
        </p:grpSpPr>
        <p:pic>
          <p:nvPicPr>
            <p:cNvPr id="16" name="Picture 13"/>
            <p:cNvPicPr>
              <a:picLocks noChangeAspect="1"/>
            </p:cNvPicPr>
            <p:nvPr/>
          </p:nvPicPr>
          <p:blipFill>
            <a:blip r:embed="rId3" cstate="print">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557942" y="6035211"/>
              <a:ext cx="540000" cy="540000"/>
            </a:xfrm>
            <a:prstGeom prst="rect">
              <a:avLst/>
            </a:prstGeom>
          </p:spPr>
        </p:pic>
        <p:sp>
          <p:nvSpPr>
            <p:cNvPr id="17" name="TextBox 14"/>
            <p:cNvSpPr txBox="1"/>
            <p:nvPr/>
          </p:nvSpPr>
          <p:spPr>
            <a:xfrm>
              <a:off x="1114494" y="6105156"/>
              <a:ext cx="3628209" cy="400110"/>
            </a:xfrm>
            <a:prstGeom prst="rect">
              <a:avLst/>
            </a:prstGeom>
            <a:noFill/>
          </p:spPr>
          <p:txBody>
            <a:bodyPr wrap="square" rtlCol="0">
              <a:spAutoFit/>
            </a:bodyPr>
            <a:lstStyle/>
            <a:p>
              <a:r>
                <a:rPr lang="en-US" altLang="zh-CN" sz="2000" dirty="0">
                  <a:latin typeface="Arial" panose="020B0604020202020204" pitchFamily="34" charset="0"/>
                  <a:cs typeface="Arial" panose="020B0604020202020204" pitchFamily="34" charset="0"/>
                </a:rPr>
                <a:t>info@TeenMentalHealth.org</a:t>
              </a:r>
              <a:endParaRPr lang="zh-CN" altLang="en-US" sz="2000" dirty="0">
                <a:latin typeface="Arial" panose="020B0604020202020204" pitchFamily="34" charset="0"/>
                <a:cs typeface="Arial" panose="020B0604020202020204" pitchFamily="34" charset="0"/>
              </a:endParaRPr>
            </a:p>
          </p:txBody>
        </p:sp>
      </p:grpSp>
      <p:grpSp>
        <p:nvGrpSpPr>
          <p:cNvPr id="6" name="组合 6"/>
          <p:cNvGrpSpPr/>
          <p:nvPr/>
        </p:nvGrpSpPr>
        <p:grpSpPr>
          <a:xfrm>
            <a:off x="557942" y="4841526"/>
            <a:ext cx="3284282" cy="540000"/>
            <a:chOff x="557942" y="5406589"/>
            <a:chExt cx="3284282" cy="540000"/>
          </a:xfrm>
        </p:grpSpPr>
        <p:pic>
          <p:nvPicPr>
            <p:cNvPr id="19" name="Picture 16"/>
            <p:cNvPicPr>
              <a:picLocks noChangeAspect="1"/>
            </p:cNvPicPr>
            <p:nvPr/>
          </p:nvPicPr>
          <p:blipFill>
            <a:blip r:embed="rId4" cstate="print">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557942" y="5406589"/>
              <a:ext cx="540000" cy="540000"/>
            </a:xfrm>
            <a:prstGeom prst="rect">
              <a:avLst/>
            </a:prstGeom>
          </p:spPr>
        </p:pic>
        <p:sp>
          <p:nvSpPr>
            <p:cNvPr id="20" name="TextBox 17"/>
            <p:cNvSpPr txBox="1"/>
            <p:nvPr/>
          </p:nvSpPr>
          <p:spPr>
            <a:xfrm>
              <a:off x="1124499" y="5476534"/>
              <a:ext cx="2717725" cy="400110"/>
            </a:xfrm>
            <a:prstGeom prst="rect">
              <a:avLst/>
            </a:prstGeom>
            <a:noFill/>
          </p:spPr>
          <p:txBody>
            <a:bodyPr wrap="square" rtlCol="0">
              <a:spAutoFit/>
            </a:bodyPr>
            <a:lstStyle/>
            <a:p>
              <a:r>
                <a:rPr lang="en-US" altLang="zh-CN" sz="2000" dirty="0">
                  <a:latin typeface="Arial" panose="020B0604020202020204" pitchFamily="34" charset="0"/>
                  <a:cs typeface="Arial" panose="020B0604020202020204" pitchFamily="34" charset="0"/>
                </a:rPr>
                <a:t>@TMentalHealth</a:t>
              </a:r>
              <a:endParaRPr lang="zh-CN" altLang="en-US" sz="2000" dirty="0">
                <a:latin typeface="Arial" panose="020B0604020202020204" pitchFamily="34" charset="0"/>
                <a:cs typeface="Arial" panose="020B0604020202020204" pitchFamily="34" charset="0"/>
              </a:endParaRPr>
            </a:p>
          </p:txBody>
        </p:sp>
      </p:grpSp>
      <p:grpSp>
        <p:nvGrpSpPr>
          <p:cNvPr id="7" name="组合 4"/>
          <p:cNvGrpSpPr/>
          <p:nvPr/>
        </p:nvGrpSpPr>
        <p:grpSpPr>
          <a:xfrm>
            <a:off x="557942" y="3573016"/>
            <a:ext cx="3728380" cy="540000"/>
            <a:chOff x="557942" y="4138079"/>
            <a:chExt cx="3728380" cy="540000"/>
          </a:xfrm>
        </p:grpSpPr>
        <p:sp>
          <p:nvSpPr>
            <p:cNvPr id="14" name="TextBox 11"/>
            <p:cNvSpPr txBox="1"/>
            <p:nvPr/>
          </p:nvSpPr>
          <p:spPr>
            <a:xfrm>
              <a:off x="1097942" y="4231396"/>
              <a:ext cx="3188380" cy="400110"/>
            </a:xfrm>
            <a:prstGeom prst="rect">
              <a:avLst/>
            </a:prstGeom>
            <a:noFill/>
          </p:spPr>
          <p:txBody>
            <a:bodyPr wrap="square" rtlCol="0">
              <a:spAutoFit/>
            </a:bodyPr>
            <a:lstStyle/>
            <a:p>
              <a:r>
                <a:rPr lang="en-US" altLang="zh-CN" sz="2000" dirty="0">
                  <a:latin typeface="Arial" panose="020B0604020202020204" pitchFamily="34" charset="0"/>
                  <a:cs typeface="Arial" panose="020B0604020202020204" pitchFamily="34" charset="0"/>
                </a:rPr>
                <a:t>TeenMentalHealth.org</a:t>
              </a:r>
              <a:endParaRPr lang="zh-CN" altLang="en-US" sz="2000" dirty="0">
                <a:latin typeface="Arial" panose="020B0604020202020204" pitchFamily="34" charset="0"/>
                <a:cs typeface="Arial" panose="020B0604020202020204" pitchFamily="34" charset="0"/>
              </a:endParaRPr>
            </a:p>
          </p:txBody>
        </p:sp>
        <p:pic>
          <p:nvPicPr>
            <p:cNvPr id="22" name="Picture 19"/>
            <p:cNvPicPr>
              <a:picLocks noChangeAspect="1"/>
            </p:cNvPicPr>
            <p:nvPr/>
          </p:nvPicPr>
          <p:blipFill>
            <a:blip r:embed="rId5" cstate="print">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557942" y="4138079"/>
              <a:ext cx="540000" cy="540000"/>
            </a:xfrm>
            <a:prstGeom prst="rect">
              <a:avLst/>
            </a:prstGeom>
          </p:spPr>
        </p:pic>
      </p:grpSp>
      <p:grpSp>
        <p:nvGrpSpPr>
          <p:cNvPr id="8" name="组合 5"/>
          <p:cNvGrpSpPr/>
          <p:nvPr/>
        </p:nvGrpSpPr>
        <p:grpSpPr>
          <a:xfrm>
            <a:off x="557942" y="4207968"/>
            <a:ext cx="3284282" cy="539496"/>
            <a:chOff x="557942" y="4773031"/>
            <a:chExt cx="3284282" cy="539496"/>
          </a:xfrm>
        </p:grpSpPr>
        <p:sp>
          <p:nvSpPr>
            <p:cNvPr id="23" name="TextBox 20"/>
            <p:cNvSpPr txBox="1"/>
            <p:nvPr/>
          </p:nvSpPr>
          <p:spPr>
            <a:xfrm>
              <a:off x="1124499" y="4860018"/>
              <a:ext cx="2717725" cy="400110"/>
            </a:xfrm>
            <a:prstGeom prst="rect">
              <a:avLst/>
            </a:prstGeom>
            <a:noFill/>
          </p:spPr>
          <p:txBody>
            <a:bodyPr wrap="square" rtlCol="0">
              <a:spAutoFit/>
            </a:bodyPr>
            <a:lstStyle/>
            <a:p>
              <a:r>
                <a:rPr lang="en-US" sz="2000" dirty="0">
                  <a:latin typeface="Arial" pitchFamily="34" charset="0"/>
                  <a:cs typeface="Arial" pitchFamily="34" charset="0"/>
                </a:rPr>
                <a:t>teenmentalhealth1</a:t>
              </a:r>
            </a:p>
          </p:txBody>
        </p:sp>
        <p:pic>
          <p:nvPicPr>
            <p:cNvPr id="2" name="图片 1"/>
            <p:cNvPicPr>
              <a:picLocks noChangeAspect="1"/>
            </p:cNvPicPr>
            <p:nvPr/>
          </p:nvPicPr>
          <p:blipFill>
            <a:blip r:embed="rId6" cstate="print">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557942" y="4773031"/>
              <a:ext cx="539496" cy="539496"/>
            </a:xfrm>
            <a:prstGeom prst="rect">
              <a:avLst/>
            </a:prstGeom>
          </p:spPr>
        </p:pic>
      </p:grpSp>
      <p:pic>
        <p:nvPicPr>
          <p:cNvPr id="3" name="图片 2"/>
          <p:cNvPicPr>
            <a:picLocks noChangeAspect="1"/>
          </p:cNvPicPr>
          <p:nvPr/>
        </p:nvPicPr>
        <p:blipFill rotWithShape="1">
          <a:blip r:embed="rId7" cstate="print">
            <a:extLst>
              <a:ext uri="{28A0092B-C50C-407E-A947-70E740481C1C}">
                <a14:useLocalDpi xmlns:a14="http://schemas.microsoft.com/office/drawing/2010/main" val="0"/>
              </a:ext>
            </a:extLst>
          </a:blip>
          <a:srcRect t="5641" b="14948"/>
          <a:stretch/>
        </p:blipFill>
        <p:spPr>
          <a:xfrm>
            <a:off x="5602032" y="-595670"/>
            <a:ext cx="5294568" cy="10172111"/>
          </a:xfrm>
          <a:prstGeom prst="rect">
            <a:avLst/>
          </a:prstGeom>
        </p:spPr>
      </p:pic>
      <p:sp>
        <p:nvSpPr>
          <p:cNvPr id="9" name="Textfeld 8"/>
          <p:cNvSpPr txBox="1"/>
          <p:nvPr/>
        </p:nvSpPr>
        <p:spPr>
          <a:xfrm>
            <a:off x="-16514" y="6378425"/>
            <a:ext cx="6384032" cy="430887"/>
          </a:xfrm>
          <a:prstGeom prst="rect">
            <a:avLst/>
          </a:prstGeom>
          <a:noFill/>
        </p:spPr>
        <p:txBody>
          <a:bodyPr wrap="square" rtlCol="0">
            <a:spAutoFit/>
          </a:bodyPr>
          <a:lstStyle/>
          <a:p>
            <a:r>
              <a:rPr lang="de-DE" sz="1100" dirty="0">
                <a:latin typeface="Arial" panose="020B0604020202020204" pitchFamily="34" charset="0"/>
                <a:cs typeface="Arial" panose="020B0604020202020204" pitchFamily="34" charset="0"/>
              </a:rPr>
              <a:t>Deutsche Übersetzung und Adaption im Rahmen </a:t>
            </a:r>
            <a:r>
              <a:rPr lang="de-DE" sz="1100">
                <a:latin typeface="Arial" panose="020B0604020202020204" pitchFamily="34" charset="0"/>
                <a:cs typeface="Arial" panose="020B0604020202020204" pitchFamily="34" charset="0"/>
              </a:rPr>
              <a:t>des Forschungsprojekts </a:t>
            </a:r>
            <a:r>
              <a:rPr lang="de-DE" sz="1100" dirty="0">
                <a:latin typeface="Arial" panose="020B0604020202020204" pitchFamily="34" charset="0"/>
                <a:cs typeface="Arial" panose="020B0604020202020204" pitchFamily="34" charset="0"/>
              </a:rPr>
              <a:t>„IMPRES“ (http://www.hlca-consortium.de), gefördert vom Bundesministerium für Bildung und Forschung. </a:t>
            </a:r>
          </a:p>
        </p:txBody>
      </p:sp>
    </p:spTree>
    <p:extLst>
      <p:ext uri="{BB962C8B-B14F-4D97-AF65-F5344CB8AC3E}">
        <p14:creationId xmlns:p14="http://schemas.microsoft.com/office/powerpoint/2010/main" val="2696536479"/>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500"/>
                                        <p:tgtEl>
                                          <p:spTgt spid="3"/>
                                        </p:tgtEl>
                                      </p:cBhvr>
                                    </p:animEffect>
                                  </p:childTnLst>
                                </p:cTn>
                              </p:par>
                            </p:childTnLst>
                          </p:cTn>
                        </p:par>
                        <p:par>
                          <p:cTn id="12" fill="hold">
                            <p:stCondLst>
                              <p:cond delay="1000"/>
                            </p:stCondLst>
                            <p:childTnLst>
                              <p:par>
                                <p:cTn id="13" presetID="42" presetClass="entr" presetSubtype="0" fill="hold"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500"/>
                                        <p:tgtEl>
                                          <p:spTgt spid="5"/>
                                        </p:tgtEl>
                                      </p:cBhvr>
                                    </p:animEffect>
                                    <p:anim calcmode="lin" valueType="num">
                                      <p:cBhvr>
                                        <p:cTn id="16" dur="500" fill="hold"/>
                                        <p:tgtEl>
                                          <p:spTgt spid="5"/>
                                        </p:tgtEl>
                                        <p:attrNameLst>
                                          <p:attrName>ppt_x</p:attrName>
                                        </p:attrNameLst>
                                      </p:cBhvr>
                                      <p:tavLst>
                                        <p:tav tm="0">
                                          <p:val>
                                            <p:strVal val="#ppt_x"/>
                                          </p:val>
                                        </p:tav>
                                        <p:tav tm="100000">
                                          <p:val>
                                            <p:strVal val="#ppt_x"/>
                                          </p:val>
                                        </p:tav>
                                      </p:tavLst>
                                    </p:anim>
                                    <p:anim calcmode="lin" valueType="num">
                                      <p:cBhvr>
                                        <p:cTn id="17" dur="500" fill="hold"/>
                                        <p:tgtEl>
                                          <p:spTgt spid="5"/>
                                        </p:tgtEl>
                                        <p:attrNameLst>
                                          <p:attrName>ppt_y</p:attrName>
                                        </p:attrNameLst>
                                      </p:cBhvr>
                                      <p:tavLst>
                                        <p:tav tm="0">
                                          <p:val>
                                            <p:strVal val="#ppt_y+.1"/>
                                          </p:val>
                                        </p:tav>
                                        <p:tav tm="100000">
                                          <p:val>
                                            <p:strVal val="#ppt_y"/>
                                          </p:val>
                                        </p:tav>
                                      </p:tavLst>
                                    </p:anim>
                                  </p:childTnLst>
                                </p:cTn>
                              </p:par>
                            </p:childTnLst>
                          </p:cTn>
                        </p:par>
                        <p:par>
                          <p:cTn id="18" fill="hold">
                            <p:stCondLst>
                              <p:cond delay="1500"/>
                            </p:stCondLst>
                            <p:childTnLst>
                              <p:par>
                                <p:cTn id="19" presetID="42" presetClass="entr" presetSubtype="0" fill="hold" nodeType="after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500"/>
                                        <p:tgtEl>
                                          <p:spTgt spid="6"/>
                                        </p:tgtEl>
                                      </p:cBhvr>
                                    </p:animEffect>
                                    <p:anim calcmode="lin" valueType="num">
                                      <p:cBhvr>
                                        <p:cTn id="22" dur="500" fill="hold"/>
                                        <p:tgtEl>
                                          <p:spTgt spid="6"/>
                                        </p:tgtEl>
                                        <p:attrNameLst>
                                          <p:attrName>ppt_x</p:attrName>
                                        </p:attrNameLst>
                                      </p:cBhvr>
                                      <p:tavLst>
                                        <p:tav tm="0">
                                          <p:val>
                                            <p:strVal val="#ppt_x"/>
                                          </p:val>
                                        </p:tav>
                                        <p:tav tm="100000">
                                          <p:val>
                                            <p:strVal val="#ppt_x"/>
                                          </p:val>
                                        </p:tav>
                                      </p:tavLst>
                                    </p:anim>
                                    <p:anim calcmode="lin" valueType="num">
                                      <p:cBhvr>
                                        <p:cTn id="23" dur="500" fill="hold"/>
                                        <p:tgtEl>
                                          <p:spTgt spid="6"/>
                                        </p:tgtEl>
                                        <p:attrNameLst>
                                          <p:attrName>ppt_y</p:attrName>
                                        </p:attrNameLst>
                                      </p:cBhvr>
                                      <p:tavLst>
                                        <p:tav tm="0">
                                          <p:val>
                                            <p:strVal val="#ppt_y+.1"/>
                                          </p:val>
                                        </p:tav>
                                        <p:tav tm="100000">
                                          <p:val>
                                            <p:strVal val="#ppt_y"/>
                                          </p:val>
                                        </p:tav>
                                      </p:tavLst>
                                    </p:anim>
                                  </p:childTnLst>
                                </p:cTn>
                              </p:par>
                            </p:childTnLst>
                          </p:cTn>
                        </p:par>
                        <p:par>
                          <p:cTn id="24" fill="hold">
                            <p:stCondLst>
                              <p:cond delay="2000"/>
                            </p:stCondLst>
                            <p:childTnLst>
                              <p:par>
                                <p:cTn id="25" presetID="42" presetClass="entr" presetSubtype="0" fill="hold" nodeType="after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500"/>
                                        <p:tgtEl>
                                          <p:spTgt spid="8"/>
                                        </p:tgtEl>
                                      </p:cBhvr>
                                    </p:animEffect>
                                    <p:anim calcmode="lin" valueType="num">
                                      <p:cBhvr>
                                        <p:cTn id="28" dur="500" fill="hold"/>
                                        <p:tgtEl>
                                          <p:spTgt spid="8"/>
                                        </p:tgtEl>
                                        <p:attrNameLst>
                                          <p:attrName>ppt_x</p:attrName>
                                        </p:attrNameLst>
                                      </p:cBhvr>
                                      <p:tavLst>
                                        <p:tav tm="0">
                                          <p:val>
                                            <p:strVal val="#ppt_x"/>
                                          </p:val>
                                        </p:tav>
                                        <p:tav tm="100000">
                                          <p:val>
                                            <p:strVal val="#ppt_x"/>
                                          </p:val>
                                        </p:tav>
                                      </p:tavLst>
                                    </p:anim>
                                    <p:anim calcmode="lin" valueType="num">
                                      <p:cBhvr>
                                        <p:cTn id="29" dur="500" fill="hold"/>
                                        <p:tgtEl>
                                          <p:spTgt spid="8"/>
                                        </p:tgtEl>
                                        <p:attrNameLst>
                                          <p:attrName>ppt_y</p:attrName>
                                        </p:attrNameLst>
                                      </p:cBhvr>
                                      <p:tavLst>
                                        <p:tav tm="0">
                                          <p:val>
                                            <p:strVal val="#ppt_y+.1"/>
                                          </p:val>
                                        </p:tav>
                                        <p:tav tm="100000">
                                          <p:val>
                                            <p:strVal val="#ppt_y"/>
                                          </p:val>
                                        </p:tav>
                                      </p:tavLst>
                                    </p:anim>
                                  </p:childTnLst>
                                </p:cTn>
                              </p:par>
                            </p:childTnLst>
                          </p:cTn>
                        </p:par>
                        <p:par>
                          <p:cTn id="30" fill="hold">
                            <p:stCondLst>
                              <p:cond delay="2500"/>
                            </p:stCondLst>
                            <p:childTnLst>
                              <p:par>
                                <p:cTn id="31" presetID="42" presetClass="entr" presetSubtype="0" fill="hold" nodeType="afterEffect">
                                  <p:stCondLst>
                                    <p:cond delay="0"/>
                                  </p:stCondLst>
                                  <p:childTnLst>
                                    <p:set>
                                      <p:cBhvr>
                                        <p:cTn id="32" dur="1" fill="hold">
                                          <p:stCondLst>
                                            <p:cond delay="0"/>
                                          </p:stCondLst>
                                        </p:cTn>
                                        <p:tgtEl>
                                          <p:spTgt spid="7"/>
                                        </p:tgtEl>
                                        <p:attrNameLst>
                                          <p:attrName>style.visibility</p:attrName>
                                        </p:attrNameLst>
                                      </p:cBhvr>
                                      <p:to>
                                        <p:strVal val="visible"/>
                                      </p:to>
                                    </p:set>
                                    <p:animEffect transition="in" filter="fade">
                                      <p:cBhvr>
                                        <p:cTn id="33" dur="500"/>
                                        <p:tgtEl>
                                          <p:spTgt spid="7"/>
                                        </p:tgtEl>
                                      </p:cBhvr>
                                    </p:animEffect>
                                    <p:anim calcmode="lin" valueType="num">
                                      <p:cBhvr>
                                        <p:cTn id="34" dur="500" fill="hold"/>
                                        <p:tgtEl>
                                          <p:spTgt spid="7"/>
                                        </p:tgtEl>
                                        <p:attrNameLst>
                                          <p:attrName>ppt_x</p:attrName>
                                        </p:attrNameLst>
                                      </p:cBhvr>
                                      <p:tavLst>
                                        <p:tav tm="0">
                                          <p:val>
                                            <p:strVal val="#ppt_x"/>
                                          </p:val>
                                        </p:tav>
                                        <p:tav tm="100000">
                                          <p:val>
                                            <p:strVal val="#ppt_x"/>
                                          </p:val>
                                        </p:tav>
                                      </p:tavLst>
                                    </p:anim>
                                    <p:anim calcmode="lin" valueType="num">
                                      <p:cBhvr>
                                        <p:cTn id="35" dur="5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feld 3">
            <a:extLst>
              <a:ext uri="{FF2B5EF4-FFF2-40B4-BE49-F238E27FC236}">
                <a16:creationId xmlns:a16="http://schemas.microsoft.com/office/drawing/2014/main" id="{44E30370-C33E-462A-9E58-DB63BE833FC9}"/>
              </a:ext>
            </a:extLst>
          </p:cNvPr>
          <p:cNvSpPr txBox="1"/>
          <p:nvPr/>
        </p:nvSpPr>
        <p:spPr>
          <a:xfrm>
            <a:off x="551384" y="1268760"/>
            <a:ext cx="4864359" cy="2625012"/>
          </a:xfrm>
          <a:prstGeom prst="rect">
            <a:avLst/>
          </a:prstGeom>
          <a:ln w="28575"/>
        </p:spPr>
        <p:style>
          <a:lnRef idx="2">
            <a:schemeClr val="dk1"/>
          </a:lnRef>
          <a:fillRef idx="1">
            <a:schemeClr val="lt1"/>
          </a:fillRef>
          <a:effectRef idx="0">
            <a:schemeClr val="dk1"/>
          </a:effectRef>
          <a:fontRef idx="minor">
            <a:schemeClr val="dk1"/>
          </a:fontRef>
        </p:style>
        <p:txBody>
          <a:bodyPr wrap="square" rtlCol="0">
            <a:spAutoFit/>
          </a:bodyPr>
          <a:lstStyle/>
          <a:p>
            <a:endParaRPr lang="de-DE" dirty="0"/>
          </a:p>
        </p:txBody>
      </p:sp>
      <p:pic>
        <p:nvPicPr>
          <p:cNvPr id="5" name="Inhaltsplatzhalter 10">
            <a:extLst>
              <a:ext uri="{FF2B5EF4-FFF2-40B4-BE49-F238E27FC236}">
                <a16:creationId xmlns:a16="http://schemas.microsoft.com/office/drawing/2014/main" id="{99DE3AD2-0055-4C0E-8471-5C15A024DF9B}"/>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r="6660"/>
          <a:stretch/>
        </p:blipFill>
        <p:spPr>
          <a:xfrm>
            <a:off x="1007466" y="698559"/>
            <a:ext cx="1936843" cy="1197508"/>
          </a:xfrm>
          <a:prstGeom prst="rect">
            <a:avLst/>
          </a:prstGeom>
        </p:spPr>
      </p:pic>
      <p:sp>
        <p:nvSpPr>
          <p:cNvPr id="6" name="Rechteck 5">
            <a:extLst>
              <a:ext uri="{FF2B5EF4-FFF2-40B4-BE49-F238E27FC236}">
                <a16:creationId xmlns:a16="http://schemas.microsoft.com/office/drawing/2014/main" id="{4F4A9CF1-8F46-47C6-A3BE-D5D80F5DE10C}"/>
              </a:ext>
            </a:extLst>
          </p:cNvPr>
          <p:cNvSpPr/>
          <p:nvPr/>
        </p:nvSpPr>
        <p:spPr>
          <a:xfrm>
            <a:off x="822739" y="1018225"/>
            <a:ext cx="184727" cy="66561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7" name="Textfeld 6">
            <a:extLst>
              <a:ext uri="{FF2B5EF4-FFF2-40B4-BE49-F238E27FC236}">
                <a16:creationId xmlns:a16="http://schemas.microsoft.com/office/drawing/2014/main" id="{9A8559A5-1965-4189-9A21-120924EBA626}"/>
              </a:ext>
            </a:extLst>
          </p:cNvPr>
          <p:cNvSpPr txBox="1"/>
          <p:nvPr/>
        </p:nvSpPr>
        <p:spPr>
          <a:xfrm>
            <a:off x="1007466" y="1774997"/>
            <a:ext cx="4051971" cy="1938992"/>
          </a:xfrm>
          <a:prstGeom prst="rect">
            <a:avLst/>
          </a:prstGeom>
          <a:noFill/>
        </p:spPr>
        <p:txBody>
          <a:bodyPr wrap="square" rtlCol="0">
            <a:spAutoFit/>
          </a:bodyPr>
          <a:lstStyle/>
          <a:p>
            <a:r>
              <a:rPr lang="de-DE" sz="2000" b="1" dirty="0">
                <a:latin typeface="Arial Narrow" panose="020B0606020202030204" pitchFamily="34" charset="0"/>
              </a:rPr>
              <a:t>Organisation und Übersetzung</a:t>
            </a:r>
          </a:p>
          <a:p>
            <a:r>
              <a:rPr lang="de-DE" sz="2000" dirty="0">
                <a:latin typeface="Arial Narrow" panose="020B0606020202030204" pitchFamily="34" charset="0"/>
              </a:rPr>
              <a:t>Zentrum für Prävention und Intervention im Kindes- und Jugendalter (ZPI)</a:t>
            </a:r>
          </a:p>
          <a:p>
            <a:endParaRPr lang="de-DE" sz="2000" dirty="0">
              <a:latin typeface="Arial Narrow" panose="020B0606020202030204" pitchFamily="34" charset="0"/>
            </a:endParaRPr>
          </a:p>
          <a:p>
            <a:r>
              <a:rPr lang="de-DE" sz="2000" dirty="0">
                <a:latin typeface="Arial Narrow" panose="020B0606020202030204" pitchFamily="34" charset="0"/>
              </a:rPr>
              <a:t>Fakultät für Erziehungswissenschaft, Universität Bielefeld</a:t>
            </a:r>
          </a:p>
        </p:txBody>
      </p:sp>
      <p:sp>
        <p:nvSpPr>
          <p:cNvPr id="8" name="Textfeld 7">
            <a:extLst>
              <a:ext uri="{FF2B5EF4-FFF2-40B4-BE49-F238E27FC236}">
                <a16:creationId xmlns:a16="http://schemas.microsoft.com/office/drawing/2014/main" id="{C294AA80-5402-4145-A245-17992CAF686F}"/>
              </a:ext>
            </a:extLst>
          </p:cNvPr>
          <p:cNvSpPr txBox="1"/>
          <p:nvPr/>
        </p:nvSpPr>
        <p:spPr>
          <a:xfrm>
            <a:off x="551384" y="5990164"/>
            <a:ext cx="7816367" cy="338554"/>
          </a:xfrm>
          <a:prstGeom prst="rect">
            <a:avLst/>
          </a:prstGeom>
          <a:noFill/>
        </p:spPr>
        <p:txBody>
          <a:bodyPr wrap="square" rtlCol="0">
            <a:spAutoFit/>
          </a:bodyPr>
          <a:lstStyle/>
          <a:p>
            <a:r>
              <a:rPr lang="de-DE" sz="1600" dirty="0">
                <a:latin typeface="Arial Narrow" panose="020B0606020202030204" pitchFamily="34" charset="0"/>
              </a:rPr>
              <a:t>Die Verantwortung für den Inhalt dieser Veröffentlichung liegt bei(m) (den) Autor(*innen)</a:t>
            </a:r>
          </a:p>
        </p:txBody>
      </p:sp>
    </p:spTree>
    <p:extLst>
      <p:ext uri="{BB962C8B-B14F-4D97-AF65-F5344CB8AC3E}">
        <p14:creationId xmlns:p14="http://schemas.microsoft.com/office/powerpoint/2010/main" val="55944297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Grafik 13">
            <a:extLst>
              <a:ext uri="{FF2B5EF4-FFF2-40B4-BE49-F238E27FC236}">
                <a16:creationId xmlns:a16="http://schemas.microsoft.com/office/drawing/2014/main" id="{D37AC3C3-35BF-4978-A4E6-297AA7605A84}"/>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7448" t="25261" r="29166" b="3125"/>
          <a:stretch/>
        </p:blipFill>
        <p:spPr>
          <a:xfrm>
            <a:off x="7961945" y="2689560"/>
            <a:ext cx="1959056" cy="2628000"/>
          </a:xfrm>
          <a:prstGeom prst="rect">
            <a:avLst/>
          </a:prstGeom>
        </p:spPr>
      </p:pic>
      <p:sp>
        <p:nvSpPr>
          <p:cNvPr id="3" name="object 3"/>
          <p:cNvSpPr txBox="1">
            <a:spLocks noGrp="1"/>
          </p:cNvSpPr>
          <p:nvPr>
            <p:ph type="title"/>
          </p:nvPr>
        </p:nvSpPr>
        <p:spPr>
          <a:xfrm>
            <a:off x="336600" y="335533"/>
            <a:ext cx="10560000" cy="831638"/>
          </a:xfrm>
          <a:prstGeom prst="rect">
            <a:avLst/>
          </a:prstGeom>
        </p:spPr>
        <p:txBody>
          <a:bodyPr vert="horz" wrap="square" lIns="0" tIns="15875" rIns="0" bIns="0" rtlCol="0">
            <a:spAutoFit/>
          </a:bodyPr>
          <a:lstStyle/>
          <a:p>
            <a:pPr marL="12700">
              <a:lnSpc>
                <a:spcPct val="100000"/>
              </a:lnSpc>
              <a:spcBef>
                <a:spcPts val="125"/>
              </a:spcBef>
            </a:pPr>
            <a:r>
              <a:rPr lang="de-DE" spc="-20" dirty="0"/>
              <a:t>BEHANDLUNGSFORMEN</a:t>
            </a:r>
            <a:endParaRPr spc="10" dirty="0"/>
          </a:p>
        </p:txBody>
      </p:sp>
      <p:sp>
        <p:nvSpPr>
          <p:cNvPr id="4" name="object 4"/>
          <p:cNvSpPr txBox="1"/>
          <p:nvPr/>
        </p:nvSpPr>
        <p:spPr>
          <a:xfrm>
            <a:off x="363309" y="1904720"/>
            <a:ext cx="5619467" cy="886781"/>
          </a:xfrm>
          <a:prstGeom prst="rect">
            <a:avLst/>
          </a:prstGeom>
        </p:spPr>
        <p:txBody>
          <a:bodyPr vert="horz" wrap="square" lIns="0" tIns="12065" rIns="0" bIns="0" rtlCol="0">
            <a:spAutoFit/>
          </a:bodyPr>
          <a:lstStyle/>
          <a:p>
            <a:pPr marL="12700" algn="ctr">
              <a:lnSpc>
                <a:spcPct val="100000"/>
              </a:lnSpc>
              <a:spcBef>
                <a:spcPts val="95"/>
              </a:spcBef>
            </a:pPr>
            <a:r>
              <a:rPr lang="de-DE" sz="2800" b="1" spc="-5" dirty="0">
                <a:latin typeface="Arial Narrow"/>
                <a:cs typeface="Arial Narrow"/>
              </a:rPr>
              <a:t>psychologisch/psychotherapeutisch</a:t>
            </a:r>
          </a:p>
          <a:p>
            <a:pPr marL="12700">
              <a:lnSpc>
                <a:spcPct val="100000"/>
              </a:lnSpc>
              <a:spcBef>
                <a:spcPts val="95"/>
              </a:spcBef>
            </a:pPr>
            <a:r>
              <a:rPr lang="de-DE" sz="2800" b="1" spc="-5" dirty="0">
                <a:latin typeface="Arial Narrow"/>
                <a:cs typeface="Arial Narrow"/>
              </a:rPr>
              <a:t>      </a:t>
            </a:r>
            <a:r>
              <a:rPr lang="de-DE" sz="2400" spc="-5" dirty="0">
                <a:latin typeface="Arial Narrow"/>
                <a:cs typeface="Arial Narrow"/>
              </a:rPr>
              <a:t>Beispiele</a:t>
            </a:r>
            <a:endParaRPr sz="2400" dirty="0">
              <a:latin typeface="Arial Narrow"/>
              <a:cs typeface="Arial Narrow"/>
            </a:endParaRPr>
          </a:p>
        </p:txBody>
      </p:sp>
      <p:sp>
        <p:nvSpPr>
          <p:cNvPr id="8" name="object 4">
            <a:extLst>
              <a:ext uri="{FF2B5EF4-FFF2-40B4-BE49-F238E27FC236}">
                <a16:creationId xmlns:a16="http://schemas.microsoft.com/office/drawing/2014/main" id="{80A6EDAB-756E-4CB3-8DCB-DDAC2C62F930}"/>
              </a:ext>
            </a:extLst>
          </p:cNvPr>
          <p:cNvSpPr txBox="1"/>
          <p:nvPr/>
        </p:nvSpPr>
        <p:spPr>
          <a:xfrm>
            <a:off x="4135374" y="3962464"/>
            <a:ext cx="1274826" cy="443070"/>
          </a:xfrm>
          <a:prstGeom prst="rect">
            <a:avLst/>
          </a:prstGeom>
        </p:spPr>
        <p:txBody>
          <a:bodyPr vert="horz" wrap="square" lIns="0" tIns="12065" rIns="0" bIns="0" rtlCol="0">
            <a:spAutoFit/>
          </a:bodyPr>
          <a:lstStyle/>
          <a:p>
            <a:pPr marL="12700">
              <a:lnSpc>
                <a:spcPct val="100000"/>
              </a:lnSpc>
              <a:spcBef>
                <a:spcPts val="95"/>
              </a:spcBef>
            </a:pPr>
            <a:r>
              <a:rPr lang="de-DE" sz="2800" b="1" spc="-5" dirty="0">
                <a:latin typeface="Arial Narrow"/>
                <a:cs typeface="Arial Narrow"/>
              </a:rPr>
              <a:t>           </a:t>
            </a:r>
            <a:endParaRPr sz="2800" dirty="0">
              <a:latin typeface="Arial Narrow"/>
              <a:cs typeface="Arial Narrow"/>
            </a:endParaRPr>
          </a:p>
        </p:txBody>
      </p:sp>
      <p:sp>
        <p:nvSpPr>
          <p:cNvPr id="10" name="object 4">
            <a:extLst>
              <a:ext uri="{FF2B5EF4-FFF2-40B4-BE49-F238E27FC236}">
                <a16:creationId xmlns:a16="http://schemas.microsoft.com/office/drawing/2014/main" id="{722834AB-6D91-49DD-944E-CCF8FF1994F7}"/>
              </a:ext>
            </a:extLst>
          </p:cNvPr>
          <p:cNvSpPr txBox="1"/>
          <p:nvPr/>
        </p:nvSpPr>
        <p:spPr>
          <a:xfrm>
            <a:off x="6781800" y="1917224"/>
            <a:ext cx="4629150" cy="1317668"/>
          </a:xfrm>
          <a:prstGeom prst="rect">
            <a:avLst/>
          </a:prstGeom>
        </p:spPr>
        <p:txBody>
          <a:bodyPr vert="horz" wrap="square" lIns="0" tIns="12065" rIns="0" bIns="0" rtlCol="0">
            <a:spAutoFit/>
          </a:bodyPr>
          <a:lstStyle/>
          <a:p>
            <a:pPr marL="12700">
              <a:lnSpc>
                <a:spcPct val="100000"/>
              </a:lnSpc>
              <a:spcBef>
                <a:spcPts val="95"/>
              </a:spcBef>
            </a:pPr>
            <a:r>
              <a:rPr lang="de-DE" sz="2800" b="1" spc="-35" dirty="0">
                <a:latin typeface="Arial Narrow"/>
                <a:cs typeface="Arial Narrow"/>
              </a:rPr>
              <a:t>körperlich</a:t>
            </a:r>
            <a:br>
              <a:rPr lang="de-DE" sz="2800" b="1" spc="-35" dirty="0">
                <a:latin typeface="Arial Narrow"/>
                <a:cs typeface="Arial Narrow"/>
              </a:rPr>
            </a:br>
            <a:r>
              <a:rPr lang="de-DE" sz="2800" b="1" spc="-35" dirty="0">
                <a:latin typeface="Arial Narrow"/>
                <a:cs typeface="Arial Narrow"/>
              </a:rPr>
              <a:t>   </a:t>
            </a:r>
            <a:r>
              <a:rPr lang="de-DE" sz="2400" spc="-5" dirty="0">
                <a:latin typeface="Arial Narrow"/>
                <a:cs typeface="Arial Narrow"/>
              </a:rPr>
              <a:t>Beispiele</a:t>
            </a:r>
            <a:endParaRPr lang="de-DE" sz="2400" dirty="0">
              <a:latin typeface="Arial Narrow"/>
              <a:cs typeface="Arial Narrow"/>
            </a:endParaRPr>
          </a:p>
          <a:p>
            <a:pPr marL="12700" algn="ctr">
              <a:lnSpc>
                <a:spcPct val="100000"/>
              </a:lnSpc>
              <a:spcBef>
                <a:spcPts val="95"/>
              </a:spcBef>
            </a:pPr>
            <a:r>
              <a:rPr lang="de-DE" sz="2800" b="1" spc="-35" dirty="0">
                <a:latin typeface="Arial Narrow"/>
                <a:cs typeface="Arial Narrow"/>
              </a:rPr>
              <a:t> </a:t>
            </a:r>
            <a:endParaRPr sz="2800" dirty="0">
              <a:latin typeface="Arial Narrow"/>
              <a:cs typeface="Arial Narrow"/>
            </a:endParaRPr>
          </a:p>
        </p:txBody>
      </p:sp>
      <p:sp>
        <p:nvSpPr>
          <p:cNvPr id="11" name="Rechteck 10">
            <a:extLst>
              <a:ext uri="{FF2B5EF4-FFF2-40B4-BE49-F238E27FC236}">
                <a16:creationId xmlns:a16="http://schemas.microsoft.com/office/drawing/2014/main" id="{F1A0A73D-AA2A-42FC-BAF3-3B5AF3B44959}"/>
              </a:ext>
            </a:extLst>
          </p:cNvPr>
          <p:cNvSpPr/>
          <p:nvPr/>
        </p:nvSpPr>
        <p:spPr>
          <a:xfrm>
            <a:off x="1087374" y="5268323"/>
            <a:ext cx="6096000" cy="974626"/>
          </a:xfrm>
          <a:prstGeom prst="rect">
            <a:avLst/>
          </a:prstGeom>
        </p:spPr>
        <p:txBody>
          <a:bodyPr>
            <a:spAutoFit/>
          </a:bodyPr>
          <a:lstStyle/>
          <a:p>
            <a:pPr marL="241300" indent="-228600">
              <a:lnSpc>
                <a:spcPct val="100000"/>
              </a:lnSpc>
              <a:spcBef>
                <a:spcPts val="195"/>
              </a:spcBef>
              <a:buFont typeface="Arial"/>
              <a:buChar char="•"/>
              <a:tabLst>
                <a:tab pos="241300" algn="l"/>
              </a:tabLst>
            </a:pPr>
            <a:r>
              <a:rPr lang="de-DE" spc="-10" dirty="0">
                <a:latin typeface="Arial Narrow"/>
                <a:cs typeface="Arial Narrow"/>
              </a:rPr>
              <a:t>Verhaltenstherapie </a:t>
            </a:r>
          </a:p>
          <a:p>
            <a:pPr marL="241300" indent="-228600">
              <a:lnSpc>
                <a:spcPct val="100000"/>
              </a:lnSpc>
              <a:spcBef>
                <a:spcPts val="195"/>
              </a:spcBef>
              <a:buFont typeface="Arial"/>
              <a:buChar char="•"/>
              <a:tabLst>
                <a:tab pos="241300" algn="l"/>
              </a:tabLst>
            </a:pPr>
            <a:r>
              <a:rPr lang="de-DE" spc="-5" dirty="0">
                <a:latin typeface="Arial Narrow"/>
                <a:cs typeface="Arial Narrow"/>
              </a:rPr>
              <a:t>Tiefenpsychologisch fundierte Therapie</a:t>
            </a:r>
          </a:p>
          <a:p>
            <a:pPr marL="241300" indent="-228600">
              <a:lnSpc>
                <a:spcPct val="100000"/>
              </a:lnSpc>
              <a:spcBef>
                <a:spcPts val="195"/>
              </a:spcBef>
              <a:buFont typeface="Arial"/>
              <a:buChar char="•"/>
              <a:tabLst>
                <a:tab pos="241300" algn="l"/>
              </a:tabLst>
            </a:pPr>
            <a:r>
              <a:rPr lang="de-DE" spc="-5" dirty="0">
                <a:latin typeface="Arial Narrow"/>
                <a:cs typeface="Arial Narrow"/>
              </a:rPr>
              <a:t>Familientherapie</a:t>
            </a:r>
          </a:p>
        </p:txBody>
      </p:sp>
      <p:sp>
        <p:nvSpPr>
          <p:cNvPr id="12" name="Rechteck 11">
            <a:extLst>
              <a:ext uri="{FF2B5EF4-FFF2-40B4-BE49-F238E27FC236}">
                <a16:creationId xmlns:a16="http://schemas.microsoft.com/office/drawing/2014/main" id="{42920586-B0DF-41DE-8921-406869D18086}"/>
              </a:ext>
            </a:extLst>
          </p:cNvPr>
          <p:cNvSpPr/>
          <p:nvPr/>
        </p:nvSpPr>
        <p:spPr>
          <a:xfrm>
            <a:off x="6975835" y="5268323"/>
            <a:ext cx="6096000" cy="736099"/>
          </a:xfrm>
          <a:prstGeom prst="rect">
            <a:avLst/>
          </a:prstGeom>
        </p:spPr>
        <p:txBody>
          <a:bodyPr>
            <a:spAutoFit/>
          </a:bodyPr>
          <a:lstStyle/>
          <a:p>
            <a:pPr marL="241300" indent="-228600">
              <a:spcBef>
                <a:spcPts val="675"/>
              </a:spcBef>
              <a:buFont typeface="Arial"/>
              <a:buChar char="•"/>
              <a:tabLst>
                <a:tab pos="241300" algn="l"/>
              </a:tabLst>
            </a:pPr>
            <a:r>
              <a:rPr lang="de-DE" spc="-10" dirty="0">
                <a:latin typeface="Arial Narrow"/>
                <a:cs typeface="Arial Narrow"/>
              </a:rPr>
              <a:t>Pharmakotherapie (Medikamente)</a:t>
            </a:r>
          </a:p>
          <a:p>
            <a:pPr marL="241300" indent="-228600">
              <a:spcBef>
                <a:spcPts val="675"/>
              </a:spcBef>
              <a:buFont typeface="Arial"/>
              <a:buChar char="•"/>
              <a:tabLst>
                <a:tab pos="241300" algn="l"/>
              </a:tabLst>
            </a:pPr>
            <a:r>
              <a:rPr lang="de-DE" spc="-10" dirty="0">
                <a:latin typeface="Arial Narrow"/>
                <a:cs typeface="Arial Narrow"/>
              </a:rPr>
              <a:t>Lichttherapie</a:t>
            </a:r>
            <a:endParaRPr lang="de-DE" dirty="0">
              <a:latin typeface="Arial Narrow"/>
              <a:cs typeface="Arial Narrow"/>
            </a:endParaRPr>
          </a:p>
        </p:txBody>
      </p:sp>
      <p:pic>
        <p:nvPicPr>
          <p:cNvPr id="13" name="Grafik 12">
            <a:extLst>
              <a:ext uri="{FF2B5EF4-FFF2-40B4-BE49-F238E27FC236}">
                <a16:creationId xmlns:a16="http://schemas.microsoft.com/office/drawing/2014/main" id="{C56FDE90-C909-4116-886D-F9DCA497B917}"/>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t="24444" b="17778"/>
          <a:stretch/>
        </p:blipFill>
        <p:spPr>
          <a:xfrm>
            <a:off x="1219200" y="2921861"/>
            <a:ext cx="3744345" cy="2163399"/>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4193540" y="2397306"/>
            <a:ext cx="9903460" cy="3927294"/>
          </a:xfrm>
          <a:prstGeom prst="rect">
            <a:avLst/>
          </a:prstGeom>
        </p:spPr>
        <p:txBody>
          <a:bodyPr vert="horz" wrap="square" lIns="0" tIns="12700" rIns="0" bIns="0" rtlCol="0">
            <a:spAutoFit/>
          </a:bodyPr>
          <a:lstStyle/>
          <a:p>
            <a:pPr marL="12700" marR="46990">
              <a:lnSpc>
                <a:spcPct val="130000"/>
              </a:lnSpc>
              <a:spcBef>
                <a:spcPts val="100"/>
              </a:spcBef>
              <a:tabLst>
                <a:tab pos="306705" algn="l"/>
                <a:tab pos="307340" algn="l"/>
              </a:tabLst>
            </a:pPr>
            <a:r>
              <a:rPr lang="de-DE" sz="2800" b="1" spc="-5" dirty="0">
                <a:latin typeface="Arial Narrow"/>
                <a:cs typeface="Arial Narrow"/>
              </a:rPr>
              <a:t>Behandlungen…</a:t>
            </a:r>
          </a:p>
          <a:p>
            <a:pPr marL="241300" marR="46990" indent="-228600">
              <a:spcBef>
                <a:spcPts val="1200"/>
              </a:spcBef>
              <a:buFont typeface="Arial"/>
              <a:buChar char="•"/>
              <a:tabLst>
                <a:tab pos="306705" algn="l"/>
                <a:tab pos="307340" algn="l"/>
              </a:tabLst>
            </a:pPr>
            <a:r>
              <a:rPr lang="de-DE" sz="2600" spc="-15" dirty="0">
                <a:latin typeface="Arial Narrow"/>
                <a:cs typeface="Arial Narrow"/>
              </a:rPr>
              <a:t>…helfen dabei, die Anzeichen und Symptome </a:t>
            </a:r>
            <a:br>
              <a:rPr lang="de-DE" sz="2600" spc="-15" dirty="0">
                <a:latin typeface="Arial Narrow"/>
                <a:cs typeface="Arial Narrow"/>
              </a:rPr>
            </a:br>
            <a:r>
              <a:rPr lang="de-DE" sz="2600" spc="-15" dirty="0">
                <a:latin typeface="Arial Narrow"/>
                <a:cs typeface="Arial Narrow"/>
              </a:rPr>
              <a:t>einer Erkrankung zu verstehen, </a:t>
            </a:r>
            <a:br>
              <a:rPr lang="de-DE" sz="2600" spc="-15" dirty="0">
                <a:latin typeface="Arial Narrow"/>
                <a:cs typeface="Arial Narrow"/>
              </a:rPr>
            </a:br>
            <a:r>
              <a:rPr lang="de-DE" sz="2600" spc="-15" dirty="0">
                <a:latin typeface="Arial Narrow"/>
                <a:cs typeface="Arial Narrow"/>
              </a:rPr>
              <a:t>mit ihnen umzugehen und sie zu verringern</a:t>
            </a:r>
          </a:p>
          <a:p>
            <a:pPr marL="241300" marR="46990" indent="-228600">
              <a:spcBef>
                <a:spcPts val="1200"/>
              </a:spcBef>
              <a:buFont typeface="Arial"/>
              <a:buChar char="•"/>
              <a:tabLst>
                <a:tab pos="306705" algn="l"/>
                <a:tab pos="307340" algn="l"/>
              </a:tabLst>
            </a:pPr>
            <a:r>
              <a:rPr lang="de-DE" sz="2600" spc="-15" dirty="0">
                <a:latin typeface="Arial Narrow"/>
                <a:cs typeface="Arial Narrow"/>
              </a:rPr>
              <a:t>…verändern wie das Gehirn funktioniert und wie </a:t>
            </a:r>
            <a:br>
              <a:rPr lang="de-DE" sz="2600" spc="-15" dirty="0">
                <a:latin typeface="Arial Narrow"/>
                <a:cs typeface="Arial Narrow"/>
              </a:rPr>
            </a:br>
            <a:r>
              <a:rPr lang="de-DE" sz="2600" spc="-15" dirty="0">
                <a:latin typeface="Arial Narrow"/>
                <a:cs typeface="Arial Narrow"/>
              </a:rPr>
              <a:t>die Informationen im Gehirn weitergegeben werden</a:t>
            </a:r>
          </a:p>
          <a:p>
            <a:pPr marL="12700" marR="46990">
              <a:lnSpc>
                <a:spcPct val="130000"/>
              </a:lnSpc>
              <a:spcBef>
                <a:spcPts val="100"/>
              </a:spcBef>
              <a:tabLst>
                <a:tab pos="306705" algn="l"/>
                <a:tab pos="307340" algn="l"/>
              </a:tabLst>
            </a:pPr>
            <a:endParaRPr lang="en-US" sz="2600" spc="-5" dirty="0">
              <a:latin typeface="Arial Narrow"/>
            </a:endParaRPr>
          </a:p>
          <a:p>
            <a:pPr marL="241300" marR="46990" indent="-228600">
              <a:lnSpc>
                <a:spcPct val="130000"/>
              </a:lnSpc>
              <a:spcBef>
                <a:spcPts val="100"/>
              </a:spcBef>
              <a:buFont typeface="Arial"/>
              <a:buChar char="•"/>
              <a:tabLst>
                <a:tab pos="306705" algn="l"/>
                <a:tab pos="307340" algn="l"/>
              </a:tabLst>
            </a:pPr>
            <a:endParaRPr lang="en-US" sz="2800" spc="-5" dirty="0">
              <a:latin typeface="Arial Narrow"/>
            </a:endParaRPr>
          </a:p>
        </p:txBody>
      </p:sp>
      <p:sp>
        <p:nvSpPr>
          <p:cNvPr id="3" name="object 3"/>
          <p:cNvSpPr txBox="1">
            <a:spLocks noGrp="1"/>
          </p:cNvSpPr>
          <p:nvPr>
            <p:ph type="title"/>
          </p:nvPr>
        </p:nvSpPr>
        <p:spPr>
          <a:xfrm>
            <a:off x="336600" y="369823"/>
            <a:ext cx="10483800" cy="831638"/>
          </a:xfrm>
          <a:prstGeom prst="rect">
            <a:avLst/>
          </a:prstGeom>
        </p:spPr>
        <p:txBody>
          <a:bodyPr vert="horz" wrap="square" lIns="0" tIns="15875" rIns="0" bIns="0" rtlCol="0">
            <a:spAutoFit/>
          </a:bodyPr>
          <a:lstStyle/>
          <a:p>
            <a:pPr marL="12700">
              <a:lnSpc>
                <a:spcPct val="100000"/>
              </a:lnSpc>
              <a:spcBef>
                <a:spcPts val="125"/>
              </a:spcBef>
            </a:pPr>
            <a:r>
              <a:rPr lang="de-DE" spc="-65" dirty="0"/>
              <a:t>WIRKUNG VON BEHANDLUNGEN</a:t>
            </a:r>
            <a:endParaRPr spc="10" dirty="0"/>
          </a:p>
        </p:txBody>
      </p:sp>
      <p:pic>
        <p:nvPicPr>
          <p:cNvPr id="5" name="Grafik 4" descr="Ein Bild, das Baum, Pflanze, draußen enthält.&#10;&#10;Automatisch generierte Beschreibung">
            <a:extLst>
              <a:ext uri="{FF2B5EF4-FFF2-40B4-BE49-F238E27FC236}">
                <a16:creationId xmlns:a16="http://schemas.microsoft.com/office/drawing/2014/main" id="{D02B0D1C-2BCD-4BF9-A547-10F57A40620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36600" y="2438400"/>
            <a:ext cx="3300001" cy="2880000"/>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336600" y="1778666"/>
            <a:ext cx="9417000" cy="3290003"/>
          </a:xfrm>
          <a:prstGeom prst="rect">
            <a:avLst/>
          </a:prstGeom>
        </p:spPr>
        <p:txBody>
          <a:bodyPr vert="horz" wrap="square" lIns="0" tIns="12065" rIns="0" bIns="0" rtlCol="0">
            <a:spAutoFit/>
          </a:bodyPr>
          <a:lstStyle/>
          <a:p>
            <a:pPr marL="12065">
              <a:spcBef>
                <a:spcPts val="1200"/>
              </a:spcBef>
              <a:spcAft>
                <a:spcPts val="2400"/>
              </a:spcAft>
              <a:tabLst>
                <a:tab pos="321945" algn="l"/>
                <a:tab pos="322580" algn="l"/>
              </a:tabLst>
            </a:pPr>
            <a:r>
              <a:rPr lang="de-DE" sz="2800" b="1" spc="-5" dirty="0">
                <a:latin typeface="Arial Narrow"/>
                <a:cs typeface="Arial Narrow"/>
              </a:rPr>
              <a:t>Behandlungen…</a:t>
            </a:r>
          </a:p>
          <a:p>
            <a:pPr marL="321945" indent="-309880">
              <a:spcBef>
                <a:spcPts val="95"/>
              </a:spcBef>
              <a:buFont typeface="Arial"/>
              <a:buChar char="•"/>
              <a:tabLst>
                <a:tab pos="321945" algn="l"/>
                <a:tab pos="322580" algn="l"/>
              </a:tabLst>
            </a:pPr>
            <a:r>
              <a:rPr lang="de-DE" sz="2800" spc="-5" dirty="0">
                <a:latin typeface="Arial Narrow"/>
                <a:cs typeface="Arial Narrow"/>
              </a:rPr>
              <a:t>…helfen dabei, die Gesundheit und das Wohlbefinden zu verbessern</a:t>
            </a:r>
            <a:endParaRPr lang="de-DE" sz="2800" dirty="0">
              <a:latin typeface="Arial Narrow"/>
              <a:cs typeface="Arial Narrow"/>
            </a:endParaRPr>
          </a:p>
          <a:p>
            <a:pPr marL="321945" indent="-309880">
              <a:spcBef>
                <a:spcPts val="95"/>
              </a:spcBef>
              <a:buFont typeface="Arial"/>
              <a:buChar char="•"/>
              <a:tabLst>
                <a:tab pos="321945" algn="l"/>
                <a:tab pos="322580" algn="l"/>
              </a:tabLst>
            </a:pPr>
            <a:endParaRPr lang="de-DE" sz="2800" spc="-5" dirty="0">
              <a:latin typeface="Arial Narrow"/>
            </a:endParaRPr>
          </a:p>
          <a:p>
            <a:pPr marL="321945" indent="-309880">
              <a:spcBef>
                <a:spcPts val="95"/>
              </a:spcBef>
              <a:buFont typeface="Arial"/>
              <a:buChar char="•"/>
              <a:tabLst>
                <a:tab pos="321945" algn="l"/>
                <a:tab pos="322580" algn="l"/>
              </a:tabLst>
            </a:pPr>
            <a:r>
              <a:rPr lang="de-DE" sz="2800" spc="-5" dirty="0">
                <a:latin typeface="Arial Narrow"/>
              </a:rPr>
              <a:t>…verbessern die Alltagsbewältigung </a:t>
            </a:r>
            <a:br>
              <a:rPr lang="de-DE" sz="2800" spc="-5" dirty="0">
                <a:latin typeface="Arial Narrow"/>
              </a:rPr>
            </a:br>
            <a:r>
              <a:rPr sz="2800" spc="-5" dirty="0">
                <a:latin typeface="Arial Narrow"/>
                <a:cs typeface="Arial Narrow"/>
              </a:rPr>
              <a:t>(</a:t>
            </a:r>
            <a:r>
              <a:rPr lang="de-DE" sz="2800" spc="-5" dirty="0">
                <a:latin typeface="Arial Narrow"/>
                <a:cs typeface="Arial Narrow"/>
              </a:rPr>
              <a:t>Beziehungen, in der Schule/auf der Arbeit</a:t>
            </a:r>
            <a:r>
              <a:rPr sz="2800" spc="25" dirty="0">
                <a:latin typeface="Arial Narrow"/>
                <a:cs typeface="Arial Narrow"/>
              </a:rPr>
              <a:t> </a:t>
            </a:r>
            <a:r>
              <a:rPr sz="2800" spc="-10" dirty="0">
                <a:latin typeface="Arial Narrow"/>
                <a:cs typeface="Arial Narrow"/>
              </a:rPr>
              <a:t>etc.)</a:t>
            </a:r>
            <a:endParaRPr sz="2800" dirty="0">
              <a:latin typeface="Arial Narrow"/>
              <a:cs typeface="Arial Narrow"/>
            </a:endParaRPr>
          </a:p>
          <a:p>
            <a:pPr marL="321945" indent="-309880">
              <a:lnSpc>
                <a:spcPct val="100000"/>
              </a:lnSpc>
              <a:spcBef>
                <a:spcPts val="2695"/>
              </a:spcBef>
              <a:buFont typeface="Arial"/>
              <a:buChar char="•"/>
              <a:tabLst>
                <a:tab pos="321945" algn="l"/>
                <a:tab pos="322580" algn="l"/>
              </a:tabLst>
            </a:pPr>
            <a:r>
              <a:rPr lang="de-DE" sz="2800" spc="-5" dirty="0">
                <a:latin typeface="Arial Narrow"/>
                <a:cs typeface="Arial Narrow"/>
              </a:rPr>
              <a:t>…können dabei h</a:t>
            </a:r>
            <a:r>
              <a:rPr sz="2800" spc="-5" dirty="0">
                <a:latin typeface="Arial Narrow"/>
                <a:cs typeface="Arial Narrow"/>
              </a:rPr>
              <a:t>e</a:t>
            </a:r>
            <a:r>
              <a:rPr lang="de-DE" sz="2800" spc="-5" dirty="0" err="1">
                <a:latin typeface="Arial Narrow"/>
                <a:cs typeface="Arial Narrow"/>
              </a:rPr>
              <a:t>lfen</a:t>
            </a:r>
            <a:r>
              <a:rPr lang="de-DE" sz="2800" spc="-5" dirty="0">
                <a:latin typeface="Arial Narrow"/>
                <a:cs typeface="Arial Narrow"/>
              </a:rPr>
              <a:t>, eine Wiedererkrankung vorzubeugen</a:t>
            </a:r>
          </a:p>
        </p:txBody>
      </p:sp>
      <p:sp>
        <p:nvSpPr>
          <p:cNvPr id="3" name="object 3"/>
          <p:cNvSpPr txBox="1">
            <a:spLocks noGrp="1"/>
          </p:cNvSpPr>
          <p:nvPr>
            <p:ph type="title"/>
          </p:nvPr>
        </p:nvSpPr>
        <p:spPr>
          <a:xfrm>
            <a:off x="336600" y="369823"/>
            <a:ext cx="11245800" cy="837565"/>
          </a:xfrm>
          <a:prstGeom prst="rect">
            <a:avLst/>
          </a:prstGeom>
        </p:spPr>
        <p:txBody>
          <a:bodyPr vert="horz" wrap="square" lIns="0" tIns="15875" rIns="0" bIns="0" rtlCol="0">
            <a:spAutoFit/>
          </a:bodyPr>
          <a:lstStyle/>
          <a:p>
            <a:pPr marL="12700">
              <a:lnSpc>
                <a:spcPct val="100000"/>
              </a:lnSpc>
              <a:spcBef>
                <a:spcPts val="125"/>
              </a:spcBef>
            </a:pPr>
            <a:r>
              <a:rPr lang="de-DE" spc="-65" dirty="0"/>
              <a:t>WIRKUNG VON BEHANDLUNGEN</a:t>
            </a:r>
            <a:endParaRPr spc="15"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336600" y="369823"/>
            <a:ext cx="11017200" cy="837565"/>
          </a:xfrm>
          <a:prstGeom prst="rect">
            <a:avLst/>
          </a:prstGeom>
        </p:spPr>
        <p:txBody>
          <a:bodyPr vert="horz" wrap="square" lIns="0" tIns="15875" rIns="0" bIns="0" rtlCol="0">
            <a:spAutoFit/>
          </a:bodyPr>
          <a:lstStyle/>
          <a:p>
            <a:pPr marL="12700">
              <a:lnSpc>
                <a:spcPct val="100000"/>
              </a:lnSpc>
              <a:spcBef>
                <a:spcPts val="125"/>
              </a:spcBef>
            </a:pPr>
            <a:r>
              <a:rPr lang="de-DE" spc="-20" dirty="0"/>
              <a:t>BEHANDLUNGEN </a:t>
            </a:r>
            <a:r>
              <a:rPr lang="de-DE" spc="-10" dirty="0"/>
              <a:t>VERSTEHEN</a:t>
            </a:r>
            <a:endParaRPr spc="10" dirty="0"/>
          </a:p>
        </p:txBody>
      </p:sp>
      <p:sp>
        <p:nvSpPr>
          <p:cNvPr id="3" name="object 3"/>
          <p:cNvSpPr txBox="1"/>
          <p:nvPr/>
        </p:nvSpPr>
        <p:spPr>
          <a:xfrm>
            <a:off x="325714" y="1752600"/>
            <a:ext cx="11332886" cy="2290371"/>
          </a:xfrm>
          <a:prstGeom prst="rect">
            <a:avLst/>
          </a:prstGeom>
        </p:spPr>
        <p:txBody>
          <a:bodyPr vert="horz" wrap="square" lIns="0" tIns="226060" rIns="0" bIns="0" rtlCol="0">
            <a:spAutoFit/>
          </a:bodyPr>
          <a:lstStyle/>
          <a:p>
            <a:pPr marL="216535" indent="-204470">
              <a:lnSpc>
                <a:spcPct val="100000"/>
              </a:lnSpc>
              <a:spcBef>
                <a:spcPts val="1780"/>
              </a:spcBef>
              <a:buFont typeface="Arial"/>
              <a:buChar char="•"/>
              <a:tabLst>
                <a:tab pos="217170" algn="l"/>
              </a:tabLst>
            </a:pPr>
            <a:r>
              <a:rPr lang="de-DE" sz="2600" spc="-10" dirty="0">
                <a:latin typeface="Arial Narrow"/>
                <a:cs typeface="Arial Narrow"/>
              </a:rPr>
              <a:t>Menschen reagieren unterschiedlich auf Behandlungen</a:t>
            </a:r>
          </a:p>
          <a:p>
            <a:pPr marL="216535" indent="-204470">
              <a:lnSpc>
                <a:spcPct val="100000"/>
              </a:lnSpc>
              <a:spcBef>
                <a:spcPts val="1780"/>
              </a:spcBef>
              <a:buFont typeface="Arial"/>
              <a:buChar char="•"/>
              <a:tabLst>
                <a:tab pos="217170" algn="l"/>
              </a:tabLst>
            </a:pPr>
            <a:r>
              <a:rPr lang="de-DE" sz="2600" spc="-10" dirty="0">
                <a:latin typeface="Arial Narrow"/>
                <a:cs typeface="Arial Narrow"/>
              </a:rPr>
              <a:t>Evtl. sind unterschiedliche Behandlungen nötig, um herauszufinden, welche am besten hilft</a:t>
            </a:r>
          </a:p>
          <a:p>
            <a:pPr marL="216535" indent="-204470">
              <a:lnSpc>
                <a:spcPct val="100000"/>
              </a:lnSpc>
              <a:spcBef>
                <a:spcPts val="1780"/>
              </a:spcBef>
              <a:buFont typeface="Arial"/>
              <a:buChar char="•"/>
              <a:tabLst>
                <a:tab pos="217170" algn="l"/>
              </a:tabLst>
            </a:pPr>
            <a:r>
              <a:rPr lang="de-DE" sz="2600" dirty="0">
                <a:latin typeface="Arial Narrow" panose="020B0606020202030204" pitchFamily="34" charset="0"/>
              </a:rPr>
              <a:t>Evtl. sind mehrere Behandlungsformen zusammen hilfreicher als nur eine, </a:t>
            </a:r>
            <a:br>
              <a:rPr lang="de-DE" sz="2600" dirty="0">
                <a:latin typeface="Arial Narrow" panose="020B0606020202030204" pitchFamily="34" charset="0"/>
              </a:rPr>
            </a:br>
            <a:r>
              <a:rPr lang="de-DE" sz="2600" dirty="0">
                <a:latin typeface="Arial Narrow" panose="020B0606020202030204" pitchFamily="34" charset="0"/>
              </a:rPr>
              <a:t>z.B. Psychotherapie und Medikamente für die Behandlung einer Depression</a:t>
            </a:r>
          </a:p>
        </p:txBody>
      </p:sp>
      <p:pic>
        <p:nvPicPr>
          <p:cNvPr id="5" name="Grafik 4" descr="Ein Bild, das Bleistift, Briefpapier, drinnen, Haufen enthält.&#10;&#10;Automatisch generierte Beschreibung">
            <a:extLst>
              <a:ext uri="{FF2B5EF4-FFF2-40B4-BE49-F238E27FC236}">
                <a16:creationId xmlns:a16="http://schemas.microsoft.com/office/drawing/2014/main" id="{E8B3D421-1EAA-4738-AE81-C955834AA5B3}"/>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55556" r="6428" b="5555"/>
          <a:stretch/>
        </p:blipFill>
        <p:spPr>
          <a:xfrm>
            <a:off x="336600" y="4068371"/>
            <a:ext cx="9982200" cy="2667000"/>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336600" y="369823"/>
            <a:ext cx="11017200" cy="837565"/>
          </a:xfrm>
          <a:prstGeom prst="rect">
            <a:avLst/>
          </a:prstGeom>
        </p:spPr>
        <p:txBody>
          <a:bodyPr vert="horz" wrap="square" lIns="0" tIns="15875" rIns="0" bIns="0" rtlCol="0">
            <a:spAutoFit/>
          </a:bodyPr>
          <a:lstStyle/>
          <a:p>
            <a:pPr marL="12700">
              <a:lnSpc>
                <a:spcPct val="100000"/>
              </a:lnSpc>
              <a:spcBef>
                <a:spcPts val="125"/>
              </a:spcBef>
            </a:pPr>
            <a:r>
              <a:rPr lang="de-DE" spc="-20" dirty="0"/>
              <a:t>BEHANDLUNGEN </a:t>
            </a:r>
            <a:r>
              <a:rPr lang="de-DE" spc="-10" dirty="0"/>
              <a:t>VERSTEHEN</a:t>
            </a:r>
            <a:endParaRPr spc="10" dirty="0"/>
          </a:p>
        </p:txBody>
      </p:sp>
      <p:sp>
        <p:nvSpPr>
          <p:cNvPr id="3" name="object 3"/>
          <p:cNvSpPr txBox="1"/>
          <p:nvPr/>
        </p:nvSpPr>
        <p:spPr>
          <a:xfrm>
            <a:off x="325714" y="1828800"/>
            <a:ext cx="6760886" cy="4367862"/>
          </a:xfrm>
          <a:prstGeom prst="rect">
            <a:avLst/>
          </a:prstGeom>
        </p:spPr>
        <p:txBody>
          <a:bodyPr vert="horz" wrap="square" lIns="0" tIns="226060" rIns="0" bIns="0" rtlCol="0">
            <a:spAutoFit/>
          </a:bodyPr>
          <a:lstStyle/>
          <a:p>
            <a:pPr marL="216535" indent="-204470">
              <a:lnSpc>
                <a:spcPct val="100000"/>
              </a:lnSpc>
              <a:spcBef>
                <a:spcPts val="1780"/>
              </a:spcBef>
              <a:buFont typeface="Arial"/>
              <a:buChar char="•"/>
              <a:tabLst>
                <a:tab pos="217170" algn="l"/>
              </a:tabLst>
            </a:pPr>
            <a:r>
              <a:rPr lang="de-DE" sz="2800" dirty="0">
                <a:latin typeface="Arial Narrow" panose="020B0606020202030204" pitchFamily="34" charset="0"/>
              </a:rPr>
              <a:t>Es kann eine Weile dauern </a:t>
            </a:r>
            <a:br>
              <a:rPr lang="de-DE" sz="2800" dirty="0">
                <a:latin typeface="Arial Narrow" panose="020B0606020202030204" pitchFamily="34" charset="0"/>
              </a:rPr>
            </a:br>
            <a:r>
              <a:rPr lang="de-DE" sz="2800" dirty="0">
                <a:latin typeface="Arial Narrow" panose="020B0606020202030204" pitchFamily="34" charset="0"/>
              </a:rPr>
              <a:t>bis es einer Person besser geht, das ist</a:t>
            </a:r>
            <a:br>
              <a:rPr lang="de-DE" sz="2800" dirty="0">
                <a:latin typeface="Arial Narrow" panose="020B0606020202030204" pitchFamily="34" charset="0"/>
              </a:rPr>
            </a:br>
            <a:r>
              <a:rPr lang="de-DE" sz="2800" dirty="0">
                <a:latin typeface="Arial Narrow" panose="020B0606020202030204" pitchFamily="34" charset="0"/>
              </a:rPr>
              <a:t>von Mensch zu Mensch unterschiedlich</a:t>
            </a:r>
          </a:p>
          <a:p>
            <a:pPr marL="12065">
              <a:lnSpc>
                <a:spcPct val="100000"/>
              </a:lnSpc>
              <a:spcBef>
                <a:spcPts val="1780"/>
              </a:spcBef>
              <a:tabLst>
                <a:tab pos="217170" algn="l"/>
              </a:tabLst>
            </a:pPr>
            <a:endParaRPr lang="de-DE" sz="2800" dirty="0">
              <a:latin typeface="Arial Narrow" panose="020B0606020202030204" pitchFamily="34" charset="0"/>
            </a:endParaRPr>
          </a:p>
          <a:p>
            <a:pPr marL="216535" indent="-204470">
              <a:spcBef>
                <a:spcPts val="1780"/>
              </a:spcBef>
              <a:buFont typeface="Arial"/>
              <a:buChar char="•"/>
              <a:tabLst>
                <a:tab pos="217170" algn="l"/>
              </a:tabLst>
            </a:pPr>
            <a:r>
              <a:rPr lang="de-DE" sz="2800" spc="-5" dirty="0">
                <a:latin typeface="Arial Narrow"/>
                <a:cs typeface="Arial Narrow"/>
              </a:rPr>
              <a:t>Behandlungen erfordern die Zusammenarbeit </a:t>
            </a:r>
            <a:br>
              <a:rPr lang="de-DE" sz="2800" spc="-5" dirty="0">
                <a:latin typeface="Arial Narrow"/>
                <a:cs typeface="Arial Narrow"/>
              </a:rPr>
            </a:br>
            <a:r>
              <a:rPr lang="de-DE" sz="2800" spc="-5" dirty="0">
                <a:latin typeface="Arial Narrow"/>
                <a:cs typeface="Arial Narrow"/>
              </a:rPr>
              <a:t>zwischen Patientin bzw. Patient, Behandelnden und Familie</a:t>
            </a:r>
          </a:p>
          <a:p>
            <a:pPr marL="12065">
              <a:lnSpc>
                <a:spcPct val="100000"/>
              </a:lnSpc>
              <a:spcBef>
                <a:spcPts val="1780"/>
              </a:spcBef>
              <a:tabLst>
                <a:tab pos="217170" algn="l"/>
              </a:tabLst>
            </a:pPr>
            <a:endParaRPr lang="de-DE" sz="2800" dirty="0">
              <a:latin typeface="Arial Narrow" panose="020B0606020202030204" pitchFamily="34" charset="0"/>
            </a:endParaRPr>
          </a:p>
        </p:txBody>
      </p:sp>
      <p:pic>
        <p:nvPicPr>
          <p:cNvPr id="5" name="Grafik 4" descr="Ein Bild, das Person, draußen, Baum, Pflanze enthält.&#10;&#10;Automatisch generierte Beschreibung">
            <a:extLst>
              <a:ext uri="{FF2B5EF4-FFF2-40B4-BE49-F238E27FC236}">
                <a16:creationId xmlns:a16="http://schemas.microsoft.com/office/drawing/2014/main" id="{AC9B4D28-FCD3-4C41-B837-0794E5C56998}"/>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13127"/>
          <a:stretch/>
        </p:blipFill>
        <p:spPr>
          <a:xfrm>
            <a:off x="7315200" y="1905000"/>
            <a:ext cx="3075903" cy="4034400"/>
          </a:xfrm>
          <a:prstGeom prst="rect">
            <a:avLst/>
          </a:prstGeom>
        </p:spPr>
      </p:pic>
    </p:spTree>
    <p:extLst>
      <p:ext uri="{BB962C8B-B14F-4D97-AF65-F5344CB8AC3E}">
        <p14:creationId xmlns:p14="http://schemas.microsoft.com/office/powerpoint/2010/main" val="317619116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336600" y="369823"/>
            <a:ext cx="9874200" cy="837565"/>
          </a:xfrm>
          <a:prstGeom prst="rect">
            <a:avLst/>
          </a:prstGeom>
        </p:spPr>
        <p:txBody>
          <a:bodyPr vert="horz" wrap="square" lIns="0" tIns="15875" rIns="0" bIns="0" rtlCol="0">
            <a:spAutoFit/>
          </a:bodyPr>
          <a:lstStyle/>
          <a:p>
            <a:pPr marL="12700">
              <a:lnSpc>
                <a:spcPct val="100000"/>
              </a:lnSpc>
              <a:spcBef>
                <a:spcPts val="125"/>
              </a:spcBef>
            </a:pPr>
            <a:r>
              <a:rPr lang="de-DE" spc="-20" dirty="0"/>
              <a:t>BEHANDLUNGEN </a:t>
            </a:r>
            <a:r>
              <a:rPr lang="de-DE" spc="-10" dirty="0"/>
              <a:t>VERSTEHEN</a:t>
            </a:r>
            <a:r>
              <a:rPr lang="de-DE" spc="-20" dirty="0"/>
              <a:t> </a:t>
            </a:r>
            <a:endParaRPr spc="10" dirty="0"/>
          </a:p>
        </p:txBody>
      </p:sp>
      <p:sp>
        <p:nvSpPr>
          <p:cNvPr id="3" name="object 3"/>
          <p:cNvSpPr txBox="1"/>
          <p:nvPr/>
        </p:nvSpPr>
        <p:spPr>
          <a:xfrm>
            <a:off x="420116" y="2572782"/>
            <a:ext cx="7974330" cy="3067506"/>
          </a:xfrm>
          <a:prstGeom prst="rect">
            <a:avLst/>
          </a:prstGeom>
        </p:spPr>
        <p:txBody>
          <a:bodyPr vert="horz" wrap="square" lIns="0" tIns="12700" rIns="0" bIns="0" rtlCol="0">
            <a:spAutoFit/>
          </a:bodyPr>
          <a:lstStyle/>
          <a:p>
            <a:pPr marL="321945" marR="1347470" indent="-309880">
              <a:spcBef>
                <a:spcPts val="95"/>
              </a:spcBef>
              <a:spcAft>
                <a:spcPts val="1200"/>
              </a:spcAft>
              <a:buFont typeface="Arial"/>
              <a:buChar char="•"/>
              <a:tabLst>
                <a:tab pos="321945" algn="l"/>
                <a:tab pos="322580" algn="l"/>
              </a:tabLst>
            </a:pPr>
            <a:r>
              <a:rPr lang="de-DE" sz="2800" spc="-5" dirty="0">
                <a:latin typeface="Arial Narrow"/>
                <a:cs typeface="Arial Narrow"/>
              </a:rPr>
              <a:t>Lass dich immer gut über die Erkrankung und die Behandlung aufklären</a:t>
            </a:r>
          </a:p>
          <a:p>
            <a:pPr marL="321945" marR="1347470" indent="-309880">
              <a:spcBef>
                <a:spcPts val="95"/>
              </a:spcBef>
              <a:spcAft>
                <a:spcPts val="1200"/>
              </a:spcAft>
              <a:buFont typeface="Arial"/>
              <a:buChar char="•"/>
              <a:tabLst>
                <a:tab pos="321945" algn="l"/>
                <a:tab pos="322580" algn="l"/>
              </a:tabLst>
            </a:pPr>
            <a:r>
              <a:rPr lang="de-DE" sz="2800" spc="-5" dirty="0">
                <a:latin typeface="Arial Narrow"/>
                <a:cs typeface="Arial Narrow"/>
              </a:rPr>
              <a:t>Stelle Fragen und informiere dich! </a:t>
            </a:r>
          </a:p>
          <a:p>
            <a:pPr marL="321945" marR="1347470" indent="-309880">
              <a:spcBef>
                <a:spcPts val="95"/>
              </a:spcBef>
              <a:spcAft>
                <a:spcPts val="1200"/>
              </a:spcAft>
              <a:buFont typeface="Arial"/>
              <a:buChar char="•"/>
              <a:tabLst>
                <a:tab pos="321945" algn="l"/>
                <a:tab pos="322580" algn="l"/>
              </a:tabLst>
            </a:pPr>
            <a:r>
              <a:rPr lang="de-DE" sz="2800" spc="-5" dirty="0">
                <a:latin typeface="Arial Narrow"/>
                <a:cs typeface="Arial Narrow"/>
              </a:rPr>
              <a:t>Du kannst dich auch von einer Vertrauensperson begleiten lassen, die dich dabei unterstützt</a:t>
            </a:r>
          </a:p>
          <a:p>
            <a:pPr marL="321945" marR="1347470" indent="-309880">
              <a:spcBef>
                <a:spcPts val="95"/>
              </a:spcBef>
              <a:spcAft>
                <a:spcPts val="1200"/>
              </a:spcAft>
              <a:buFont typeface="Arial"/>
              <a:buChar char="•"/>
              <a:tabLst>
                <a:tab pos="321945" algn="l"/>
                <a:tab pos="322580" algn="l"/>
              </a:tabLst>
            </a:pPr>
            <a:endParaRPr lang="en-US" sz="2600" spc="-5" dirty="0">
              <a:latin typeface="Arial Narrow"/>
              <a:cs typeface="Arial Narrow"/>
            </a:endParaRPr>
          </a:p>
        </p:txBody>
      </p:sp>
      <p:pic>
        <p:nvPicPr>
          <p:cNvPr id="9" name="Grafik 8">
            <a:extLst>
              <a:ext uri="{FF2B5EF4-FFF2-40B4-BE49-F238E27FC236}">
                <a16:creationId xmlns:a16="http://schemas.microsoft.com/office/drawing/2014/main" id="{4AFE8BD9-0BE5-4AAB-B2CE-74267B49189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271449" y="1966800"/>
            <a:ext cx="3244151" cy="3276000"/>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336600" y="369823"/>
            <a:ext cx="11093400" cy="837565"/>
          </a:xfrm>
          <a:prstGeom prst="rect">
            <a:avLst/>
          </a:prstGeom>
        </p:spPr>
        <p:txBody>
          <a:bodyPr vert="horz" wrap="square" lIns="0" tIns="15875" rIns="0" bIns="0" rtlCol="0">
            <a:spAutoFit/>
          </a:bodyPr>
          <a:lstStyle/>
          <a:p>
            <a:pPr marL="12700">
              <a:lnSpc>
                <a:spcPct val="100000"/>
              </a:lnSpc>
              <a:spcBef>
                <a:spcPts val="125"/>
              </a:spcBef>
            </a:pPr>
            <a:r>
              <a:rPr lang="de-DE" spc="-20" dirty="0"/>
              <a:t>GENESUNG </a:t>
            </a:r>
            <a:endParaRPr spc="10" dirty="0"/>
          </a:p>
        </p:txBody>
      </p:sp>
      <p:sp>
        <p:nvSpPr>
          <p:cNvPr id="3" name="object 3"/>
          <p:cNvSpPr txBox="1"/>
          <p:nvPr/>
        </p:nvSpPr>
        <p:spPr>
          <a:xfrm>
            <a:off x="381000" y="1905000"/>
            <a:ext cx="4876800" cy="3418885"/>
          </a:xfrm>
          <a:prstGeom prst="rect">
            <a:avLst/>
          </a:prstGeom>
        </p:spPr>
        <p:txBody>
          <a:bodyPr vert="horz" wrap="square" lIns="0" tIns="12700" rIns="0" bIns="0" rtlCol="0">
            <a:spAutoFit/>
          </a:bodyPr>
          <a:lstStyle/>
          <a:p>
            <a:pPr marR="5080">
              <a:spcBef>
                <a:spcPts val="100"/>
              </a:spcBef>
              <a:spcAft>
                <a:spcPts val="1200"/>
              </a:spcAft>
              <a:buSzPct val="96428"/>
              <a:tabLst>
                <a:tab pos="137795" algn="l"/>
              </a:tabLst>
            </a:pPr>
            <a:r>
              <a:rPr lang="de-DE" sz="2800" spc="-5" dirty="0">
                <a:latin typeface="Arial Narrow"/>
                <a:cs typeface="Arial Narrow"/>
              </a:rPr>
              <a:t>Eine Person ist genesen, wenn…</a:t>
            </a:r>
          </a:p>
          <a:p>
            <a:pPr marR="5080">
              <a:spcBef>
                <a:spcPts val="100"/>
              </a:spcBef>
              <a:spcAft>
                <a:spcPts val="1200"/>
              </a:spcAft>
              <a:buSzPct val="96428"/>
              <a:tabLst>
                <a:tab pos="137795" algn="l"/>
              </a:tabLst>
            </a:pPr>
            <a:endParaRPr lang="de-DE" sz="300" spc="-5" dirty="0">
              <a:latin typeface="Arial Narrow"/>
              <a:cs typeface="Arial Narrow"/>
            </a:endParaRPr>
          </a:p>
          <a:p>
            <a:pPr marL="457200" marR="5080" indent="-457200">
              <a:spcBef>
                <a:spcPts val="100"/>
              </a:spcBef>
              <a:spcAft>
                <a:spcPts val="1200"/>
              </a:spcAft>
              <a:buSzPct val="96428"/>
              <a:buFont typeface="Arial" panose="020B0604020202020204" pitchFamily="34" charset="0"/>
              <a:buChar char="•"/>
              <a:tabLst>
                <a:tab pos="137795" algn="l"/>
              </a:tabLst>
            </a:pPr>
            <a:r>
              <a:rPr lang="de-DE" sz="2400" spc="-5" dirty="0">
                <a:latin typeface="Arial Narrow"/>
                <a:cs typeface="Arial Narrow"/>
              </a:rPr>
              <a:t>…die Person nicht mehr von der Erkrankung bestimmt und eingeschränkt wird</a:t>
            </a:r>
          </a:p>
          <a:p>
            <a:pPr marR="5080">
              <a:spcBef>
                <a:spcPts val="100"/>
              </a:spcBef>
              <a:spcAft>
                <a:spcPts val="1200"/>
              </a:spcAft>
              <a:buSzPct val="96428"/>
              <a:tabLst>
                <a:tab pos="137795" algn="l"/>
              </a:tabLst>
            </a:pPr>
            <a:endParaRPr lang="de-DE" sz="300" spc="-5" dirty="0">
              <a:latin typeface="Arial Narrow"/>
              <a:cs typeface="Arial Narrow"/>
            </a:endParaRPr>
          </a:p>
          <a:p>
            <a:pPr marL="457200" marR="5080" indent="-457200">
              <a:spcBef>
                <a:spcPts val="100"/>
              </a:spcBef>
              <a:spcAft>
                <a:spcPts val="1200"/>
              </a:spcAft>
              <a:buSzPct val="96428"/>
              <a:buFont typeface="Arial" panose="020B0604020202020204" pitchFamily="34" charset="0"/>
              <a:buChar char="•"/>
              <a:tabLst>
                <a:tab pos="137795" algn="l"/>
              </a:tabLst>
            </a:pPr>
            <a:r>
              <a:rPr lang="de-DE" sz="2400" spc="-5" dirty="0">
                <a:latin typeface="Arial Narrow"/>
                <a:cs typeface="Arial Narrow"/>
              </a:rPr>
              <a:t>…wenn die Person ihr Leben so leben kann wie sie möchte - auch wenn sie die Erkrankung evtl. noch hat</a:t>
            </a:r>
            <a:endParaRPr sz="2400" dirty="0">
              <a:latin typeface="Arial Narrow"/>
              <a:cs typeface="Arial Narrow"/>
            </a:endParaRPr>
          </a:p>
        </p:txBody>
      </p:sp>
      <p:sp>
        <p:nvSpPr>
          <p:cNvPr id="5" name="object 4">
            <a:extLst>
              <a:ext uri="{FF2B5EF4-FFF2-40B4-BE49-F238E27FC236}">
                <a16:creationId xmlns:a16="http://schemas.microsoft.com/office/drawing/2014/main" id="{07A1BAC2-6884-46A1-A112-D80402176347}"/>
              </a:ext>
            </a:extLst>
          </p:cNvPr>
          <p:cNvSpPr/>
          <p:nvPr/>
        </p:nvSpPr>
        <p:spPr>
          <a:xfrm>
            <a:off x="6248400" y="2101110"/>
            <a:ext cx="4572000" cy="3026664"/>
          </a:xfrm>
          <a:prstGeom prst="rect">
            <a:avLst/>
          </a:prstGeom>
          <a:blipFill>
            <a:blip r:embed="rId3" cstate="print"/>
            <a:stretch>
              <a:fillRect/>
            </a:stretch>
          </a:blipFill>
        </p:spPr>
        <p:txBody>
          <a:bodyPr wrap="square" lIns="0" tIns="0" rIns="0" bIns="0" rtlCol="0"/>
          <a:lstStyle/>
          <a:p>
            <a:endParaRPr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336600" y="369823"/>
            <a:ext cx="11550600" cy="837565"/>
          </a:xfrm>
          <a:prstGeom prst="rect">
            <a:avLst/>
          </a:prstGeom>
        </p:spPr>
        <p:txBody>
          <a:bodyPr vert="horz" wrap="square" lIns="0" tIns="15875" rIns="0" bIns="0" rtlCol="0">
            <a:spAutoFit/>
          </a:bodyPr>
          <a:lstStyle/>
          <a:p>
            <a:pPr marL="12700">
              <a:lnSpc>
                <a:spcPct val="100000"/>
              </a:lnSpc>
              <a:spcBef>
                <a:spcPts val="125"/>
              </a:spcBef>
            </a:pPr>
            <a:r>
              <a:rPr lang="de-DE" spc="-20" dirty="0"/>
              <a:t>GENESUNG</a:t>
            </a:r>
            <a:endParaRPr spc="10" dirty="0"/>
          </a:p>
        </p:txBody>
      </p:sp>
      <p:sp>
        <p:nvSpPr>
          <p:cNvPr id="3" name="object 3"/>
          <p:cNvSpPr txBox="1"/>
          <p:nvPr/>
        </p:nvSpPr>
        <p:spPr>
          <a:xfrm>
            <a:off x="336600" y="1600200"/>
            <a:ext cx="9497467" cy="3903633"/>
          </a:xfrm>
          <a:prstGeom prst="rect">
            <a:avLst/>
          </a:prstGeom>
        </p:spPr>
        <p:txBody>
          <a:bodyPr vert="horz" wrap="square" lIns="0" tIns="226060" rIns="0" bIns="0" rtlCol="0">
            <a:spAutoFit/>
          </a:bodyPr>
          <a:lstStyle/>
          <a:p>
            <a:pPr marL="12065">
              <a:lnSpc>
                <a:spcPct val="100000"/>
              </a:lnSpc>
              <a:spcBef>
                <a:spcPts val="1780"/>
              </a:spcBef>
              <a:buSzPct val="96428"/>
              <a:tabLst>
                <a:tab pos="137795" algn="l"/>
              </a:tabLst>
            </a:pPr>
            <a:r>
              <a:rPr lang="de-DE" sz="2800" spc="-5" dirty="0">
                <a:latin typeface="Arial Narrow"/>
                <a:cs typeface="Arial Narrow"/>
              </a:rPr>
              <a:t>Die Genesung kann auch unterstützt werden durch</a:t>
            </a:r>
            <a:r>
              <a:rPr sz="2800" spc="-10" dirty="0">
                <a:latin typeface="Arial Narrow"/>
                <a:cs typeface="Arial Narrow"/>
              </a:rPr>
              <a:t>:</a:t>
            </a:r>
            <a:endParaRPr sz="2800" dirty="0">
              <a:latin typeface="Arial Narrow"/>
              <a:cs typeface="Arial Narrow"/>
            </a:endParaRPr>
          </a:p>
          <a:p>
            <a:pPr marL="1384300" indent="-457834">
              <a:spcBef>
                <a:spcPts val="1680"/>
              </a:spcBef>
              <a:buFont typeface="Arial"/>
              <a:buChar char="•"/>
              <a:tabLst>
                <a:tab pos="1840864" algn="l"/>
                <a:tab pos="1842135" algn="l"/>
              </a:tabLst>
            </a:pPr>
            <a:r>
              <a:rPr lang="de-DE" sz="2800" spc="-5" dirty="0">
                <a:latin typeface="Arial Narrow"/>
                <a:cs typeface="Arial Narrow"/>
              </a:rPr>
              <a:t>Soziale Unterstützung</a:t>
            </a:r>
            <a:endParaRPr sz="2800" dirty="0">
              <a:latin typeface="Arial Narrow"/>
              <a:cs typeface="Arial Narrow"/>
            </a:endParaRPr>
          </a:p>
          <a:p>
            <a:pPr marL="1384300" indent="-457834">
              <a:spcBef>
                <a:spcPts val="1680"/>
              </a:spcBef>
              <a:buFont typeface="Arial"/>
              <a:buChar char="•"/>
              <a:tabLst>
                <a:tab pos="1840864" algn="l"/>
                <a:tab pos="1842135" algn="l"/>
              </a:tabLst>
            </a:pPr>
            <a:r>
              <a:rPr lang="de-DE" sz="2800" spc="-10" dirty="0">
                <a:latin typeface="Arial Narrow"/>
                <a:cs typeface="Arial Narrow"/>
              </a:rPr>
              <a:t>Freundschaften</a:t>
            </a:r>
            <a:endParaRPr lang="de-DE" sz="2800" dirty="0">
              <a:latin typeface="Arial Narrow"/>
              <a:cs typeface="Arial Narrow"/>
            </a:endParaRPr>
          </a:p>
          <a:p>
            <a:pPr marL="1384300" indent="-457834">
              <a:spcBef>
                <a:spcPts val="1680"/>
              </a:spcBef>
              <a:buFont typeface="Arial"/>
              <a:buChar char="•"/>
              <a:tabLst>
                <a:tab pos="1840864" algn="l"/>
                <a:tab pos="1842135" algn="l"/>
              </a:tabLst>
            </a:pPr>
            <a:r>
              <a:rPr lang="de-DE" sz="2800" spc="-10" dirty="0">
                <a:latin typeface="Arial Narrow"/>
                <a:cs typeface="Arial Narrow"/>
              </a:rPr>
              <a:t>Bedeutungsvolle Aktivitäten</a:t>
            </a:r>
            <a:endParaRPr sz="2800" dirty="0">
              <a:latin typeface="Arial Narrow"/>
              <a:cs typeface="Arial Narrow"/>
            </a:endParaRPr>
          </a:p>
          <a:p>
            <a:pPr marL="1384300" indent="-457834">
              <a:spcBef>
                <a:spcPts val="1680"/>
              </a:spcBef>
              <a:buFont typeface="Arial"/>
              <a:buChar char="•"/>
              <a:tabLst>
                <a:tab pos="1840864" algn="l"/>
                <a:tab pos="1842135" algn="l"/>
              </a:tabLst>
            </a:pPr>
            <a:r>
              <a:rPr lang="de-DE" sz="2800" spc="-5" dirty="0">
                <a:latin typeface="Arial Narrow"/>
                <a:cs typeface="Arial Narrow"/>
              </a:rPr>
              <a:t>Gesunder Lebensstil</a:t>
            </a:r>
            <a:endParaRPr sz="2800" dirty="0">
              <a:latin typeface="Arial Narrow"/>
              <a:cs typeface="Arial Narrow"/>
            </a:endParaRPr>
          </a:p>
          <a:p>
            <a:pPr marL="1384300" indent="-457834">
              <a:spcBef>
                <a:spcPts val="1680"/>
              </a:spcBef>
              <a:buFont typeface="Arial"/>
              <a:buChar char="•"/>
              <a:tabLst>
                <a:tab pos="1840864" algn="l"/>
                <a:tab pos="1842135" algn="l"/>
              </a:tabLst>
            </a:pPr>
            <a:r>
              <a:rPr lang="de-DE" sz="2800" spc="-5" dirty="0">
                <a:latin typeface="Arial Narrow"/>
                <a:cs typeface="Arial Narrow"/>
              </a:rPr>
              <a:t>Geregeltes Einkommen und stabile Wohnverhältnisse</a:t>
            </a:r>
            <a:endParaRPr sz="2800" dirty="0">
              <a:latin typeface="Arial Narrow"/>
              <a:cs typeface="Arial Narrow"/>
            </a:endParaRPr>
          </a:p>
        </p:txBody>
      </p:sp>
      <p:sp>
        <p:nvSpPr>
          <p:cNvPr id="4" name="object 4">
            <a:extLst>
              <a:ext uri="{FF2B5EF4-FFF2-40B4-BE49-F238E27FC236}">
                <a16:creationId xmlns:a16="http://schemas.microsoft.com/office/drawing/2014/main" id="{B75F8F39-64D2-4886-80E0-239E3D836370}"/>
              </a:ext>
            </a:extLst>
          </p:cNvPr>
          <p:cNvSpPr/>
          <p:nvPr/>
        </p:nvSpPr>
        <p:spPr>
          <a:xfrm>
            <a:off x="7543800" y="1981200"/>
            <a:ext cx="3657600" cy="2667000"/>
          </a:xfrm>
          <a:prstGeom prst="rect">
            <a:avLst/>
          </a:prstGeom>
          <a:blipFill>
            <a:blip r:embed="rId3" cstate="print"/>
            <a:stretch>
              <a:fillRect/>
            </a:stretch>
          </a:blipFill>
        </p:spPr>
        <p:txBody>
          <a:bodyPr wrap="square" lIns="0" tIns="0" rIns="0" bIns="0" rtlCol="0"/>
          <a:lstStyle/>
          <a:p>
            <a:endParaRPr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1251</Words>
  <Application>Microsoft Office PowerPoint</Application>
  <PresentationFormat>Breitbild</PresentationFormat>
  <Paragraphs>120</Paragraphs>
  <Slides>13</Slides>
  <Notes>12</Notes>
  <HiddenSlides>0</HiddenSlides>
  <MMClips>0</MMClips>
  <ScaleCrop>false</ScaleCrop>
  <HeadingPairs>
    <vt:vector size="6" baseType="variant">
      <vt:variant>
        <vt:lpstr>Verwendete Schriftarten</vt:lpstr>
      </vt:variant>
      <vt:variant>
        <vt:i4>5</vt:i4>
      </vt:variant>
      <vt:variant>
        <vt:lpstr>Design</vt:lpstr>
      </vt:variant>
      <vt:variant>
        <vt:i4>1</vt:i4>
      </vt:variant>
      <vt:variant>
        <vt:lpstr>Folientitel</vt:lpstr>
      </vt:variant>
      <vt:variant>
        <vt:i4>13</vt:i4>
      </vt:variant>
    </vt:vector>
  </HeadingPairs>
  <TitlesOfParts>
    <vt:vector size="19" baseType="lpstr">
      <vt:lpstr>宋体</vt:lpstr>
      <vt:lpstr>Arial</vt:lpstr>
      <vt:lpstr>Arial Narrow</vt:lpstr>
      <vt:lpstr>Calibri</vt:lpstr>
      <vt:lpstr>Wingdings</vt:lpstr>
      <vt:lpstr>Office Theme</vt:lpstr>
      <vt:lpstr>Behandlung &amp; Genesung    Modul 5</vt:lpstr>
      <vt:lpstr>BEHANDLUNGSFORMEN</vt:lpstr>
      <vt:lpstr>WIRKUNG VON BEHANDLUNGEN</vt:lpstr>
      <vt:lpstr>WIRKUNG VON BEHANDLUNGEN</vt:lpstr>
      <vt:lpstr>BEHANDLUNGEN VERSTEHEN</vt:lpstr>
      <vt:lpstr>BEHANDLUNGEN VERSTEHEN</vt:lpstr>
      <vt:lpstr>BEHANDLUNGEN VERSTEHEN </vt:lpstr>
      <vt:lpstr>GENESUNG </vt:lpstr>
      <vt:lpstr>GENESUNG</vt:lpstr>
      <vt:lpstr>MERKE DIR</vt:lpstr>
      <vt:lpstr>MERKE DIR</vt:lpstr>
      <vt:lpstr>PowerPoint-Präsentation</vt:lpstr>
      <vt:lpstr>PowerPoint-Präsentation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Kirchhoff, Sandra</dc:creator>
  <cp:lastModifiedBy>Kirchhoff, Sandra</cp:lastModifiedBy>
  <cp:revision>106</cp:revision>
  <dcterms:created xsi:type="dcterms:W3CDTF">2020-04-17T13:08:09Z</dcterms:created>
  <dcterms:modified xsi:type="dcterms:W3CDTF">2021-08-04T14:10:06Z</dcterms:modified>
  <cp:contentStatus>Endgültig</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2017-07-13T00:00:00Z</vt:filetime>
  </property>
  <property fmtid="{D5CDD505-2E9C-101B-9397-08002B2CF9AE}" pid="3" name="Creator">
    <vt:lpwstr>Microsoft® PowerPoint® 2013</vt:lpwstr>
  </property>
  <property fmtid="{D5CDD505-2E9C-101B-9397-08002B2CF9AE}" pid="4" name="LastSaved">
    <vt:filetime>2020-04-17T00:00:00Z</vt:filetime>
  </property>
  <property fmtid="{D5CDD505-2E9C-101B-9397-08002B2CF9AE}" pid="5" name="_MarkAsFinal">
    <vt:bool>true</vt:bool>
  </property>
</Properties>
</file>