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xlsx" ContentType="application/vnd.openxmlformats-officedocument.spreadsheetml.sheet"/>
  <Default Extension="png" ContentType="image/png"/>
  <Default Extension="emf" ContentType="image/x-emf"/>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0.6-->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8" r:id="rId2"/>
    <p:sldId id="260" r:id="rId3"/>
    <p:sldId id="262" r:id="rId4"/>
    <p:sldId id="264" r:id="rId5"/>
    <p:sldId id="266" r:id="rId6"/>
    <p:sldId id="268" r:id="rId7"/>
    <p:sldId id="270" r:id="rId8"/>
    <p:sldId id="272" r:id="rId9"/>
  </p:sldIdLst>
  <p:sldSz cx="1219212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gs" Target="tags/tag1.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heme" Target="theme/theme1.xml" /><Relationship Id="rId14"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charts/_rels/chart1.xml.rels>&#65279;<?xml version="1.0" encoding="utf-8" standalone="yes"?><Relationships xmlns="http://schemas.openxmlformats.org/package/2006/relationships"><Relationship Id="rId1" Type="http://schemas.openxmlformats.org/officeDocument/2006/relationships/package" Target="../embeddings/Microsoft_Excel_Worksheet1.xlsx" /></Relationships>
</file>

<file path=ppt/charts/_rels/chart2.xml.rels>&#65279;<?xml version="1.0" encoding="utf-8" standalone="yes"?><Relationships xmlns="http://schemas.openxmlformats.org/package/2006/relationships"><Relationship Id="rId1" Type="http://schemas.openxmlformats.org/officeDocument/2006/relationships/package" Target="../embeddings/Microsoft_Excel_Worksheet2.xlsx" /></Relationships>
</file>

<file path=ppt/charts/_rels/chart3.xml.rels>&#65279;<?xml version="1.0" encoding="utf-8" standalone="yes"?><Relationships xmlns="http://schemas.openxmlformats.org/package/2006/relationships"><Relationship Id="rId1" Type="http://schemas.openxmlformats.org/officeDocument/2006/relationships/package" Target="../embeddings/Microsoft_Excel_Worksheet3.xlsx" /></Relationships>
</file>

<file path=ppt/charts/_rels/chart4.xml.rels>&#65279;<?xml version="1.0" encoding="utf-8" standalone="yes"?><Relationships xmlns="http://schemas.openxmlformats.org/package/2006/relationships"><Relationship Id="rId1" Type="http://schemas.openxmlformats.org/officeDocument/2006/relationships/package" Target="../embeddings/Microsoft_Excel_Worksheet4.xlsx" /></Relationships>
</file>

<file path=ppt/charts/_rels/chart5.xml.rels>&#65279;<?xml version="1.0" encoding="utf-8" standalone="yes"?><Relationships xmlns="http://schemas.openxmlformats.org/package/2006/relationships"><Relationship Id="rId1" Type="http://schemas.openxmlformats.org/officeDocument/2006/relationships/package" Target="../embeddings/Microsoft_Excel_Worksheet5.xlsx" /></Relationships>
</file>

<file path=ppt/charts/_rels/chart6.xml.rels>&#65279;<?xml version="1.0" encoding="utf-8" standalone="yes"?><Relationships xmlns="http://schemas.openxmlformats.org/package/2006/relationships"><Relationship Id="rId1" Type="http://schemas.openxmlformats.org/officeDocument/2006/relationships/package" Target="../embeddings/Microsoft_Excel_Worksheet6.xlsx" /></Relationships>
</file>

<file path=ppt/charts/chart1.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c="http://schemas.openxmlformats.org/drawingml/20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barChart>
        <c:barDir val="bar"/>
        <c:grouping val="clustered"/>
        <c:varyColors val="0"/>
        <c:ser>
          <c:idx val="0"/>
          <c:order val="0"/>
          <c:tx>
            <c:strRef>
              <c:f>Sheet1!$B$1</c:f>
              <c:strCache>
                <c:ptCount val="1"/>
                <c:pt idx="0">
                  <c:v>2019</c:v>
                </c:pt>
              </c:strCache>
            </c:strRef>
          </c:tx>
          <c:spPr>
            <a:solidFill>
              <a:srgbClr val="BABABA"/>
            </a:solidFill>
            <a:ln>
              <a:solidFill>
                <a:srgbClr val="BABABA"/>
              </a:solidFill>
            </a:ln>
          </c:spPr>
          <c:invertIfNegative val="0"/>
          <c:dLbls>
            <c:dLbl>
              <c:idx val="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Sheet1!$B$2:$B$12</c:f>
              <c:numCache>
                <c:ptCount val="11"/>
                <c:pt idx="0">
                  <c:v>0.518</c:v>
                </c:pt>
                <c:pt idx="1">
                  <c:v>0.493</c:v>
                </c:pt>
                <c:pt idx="2">
                  <c:v>0.517</c:v>
                </c:pt>
                <c:pt idx="3">
                  <c:v>0.454</c:v>
                </c:pt>
                <c:pt idx="4">
                  <c:v>0.319</c:v>
                </c:pt>
                <c:pt idx="5">
                  <c:v>0.536</c:v>
                </c:pt>
                <c:pt idx="6">
                  <c:v>0.402</c:v>
                </c:pt>
                <c:pt idx="7">
                  <c:v>0.431</c:v>
                </c:pt>
                <c:pt idx="8">
                  <c:v>0.256</c:v>
                </c:pt>
                <c:pt idx="9">
                  <c:v>0.117</c:v>
                </c:pt>
                <c:pt idx="10">
                  <c:v>0.507</c:v>
                </c:pt>
              </c:numCache>
            </c:numRef>
          </c:val>
        </c:ser>
        <c:ser>
          <c:idx val="1"/>
          <c:order val="1"/>
          <c:tx>
            <c:strRef>
              <c:f>Sheet1!$C$1</c:f>
              <c:strCache>
                <c:ptCount val="1"/>
                <c:pt idx="0">
                  <c:v>2018</c:v>
                </c:pt>
              </c:strCache>
            </c:strRef>
          </c:tx>
          <c:spPr>
            <a:solidFill>
              <a:srgbClr val="0F283E"/>
            </a:solidFill>
            <a:ln>
              <a:solidFill>
                <a:srgbClr val="0F283E"/>
              </a:solidFill>
            </a:ln>
          </c:spPr>
          <c:invertIfNegative val="0"/>
          <c:dLbls>
            <c:dLbl>
              <c:idx val="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Sheet1!$C$2:$C$12</c:f>
              <c:numCache>
                <c:ptCount val="11"/>
                <c:pt idx="0">
                  <c:v>0.513</c:v>
                </c:pt>
                <c:pt idx="1">
                  <c:v>0.489</c:v>
                </c:pt>
                <c:pt idx="2">
                  <c:v>0.511</c:v>
                </c:pt>
                <c:pt idx="3">
                  <c:v>0.452</c:v>
                </c:pt>
                <c:pt idx="4">
                  <c:v>0.316</c:v>
                </c:pt>
                <c:pt idx="5">
                  <c:v>0.53</c:v>
                </c:pt>
                <c:pt idx="6">
                  <c:v>0.397</c:v>
                </c:pt>
                <c:pt idx="7">
                  <c:v>0.427</c:v>
                </c:pt>
                <c:pt idx="8">
                  <c:v>0.247</c:v>
                </c:pt>
                <c:pt idx="9">
                  <c:v>0.117</c:v>
                </c:pt>
                <c:pt idx="10">
                  <c:v>0.507</c:v>
                </c:pt>
              </c:numCache>
            </c:numRef>
          </c:val>
        </c:ser>
        <c:ser>
          <c:idx val="2"/>
          <c:order val="2"/>
          <c:tx>
            <c:strRef>
              <c:f>Sheet1!$D$1</c:f>
              <c:strCache>
                <c:ptCount val="1"/>
                <c:pt idx="0">
                  <c:v>2017</c:v>
                </c:pt>
              </c:strCache>
            </c:strRef>
          </c:tx>
          <c:spPr>
            <a:solidFill>
              <a:srgbClr val="2875DD"/>
            </a:solidFill>
            <a:ln>
              <a:solidFill>
                <a:srgbClr val="2875DD"/>
              </a:solidFill>
            </a:ln>
          </c:spPr>
          <c:invertIfNegative val="0"/>
          <c:dLbls>
            <c:dLbl>
              <c:idx val="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Sheet1!$D$2:$D$12</c:f>
              <c:numCache>
                <c:ptCount val="11"/>
                <c:pt idx="0">
                  <c:v>0.508</c:v>
                </c:pt>
                <c:pt idx="1">
                  <c:v>0.485</c:v>
                </c:pt>
                <c:pt idx="2">
                  <c:v>0.508</c:v>
                </c:pt>
                <c:pt idx="3">
                  <c:v>0.448</c:v>
                </c:pt>
                <c:pt idx="4">
                  <c:v>0.293</c:v>
                </c:pt>
                <c:pt idx="5">
                  <c:v>0.527</c:v>
                </c:pt>
                <c:pt idx="6">
                  <c:v>0.393</c:v>
                </c:pt>
                <c:pt idx="7">
                  <c:v>0.424</c:v>
                </c:pt>
                <c:pt idx="8">
                  <c:v>0.241</c:v>
                </c:pt>
                <c:pt idx="9">
                  <c:v>0.115</c:v>
                </c:pt>
                <c:pt idx="10">
                  <c:v>0.507</c:v>
                </c:pt>
              </c:numCache>
            </c:numRef>
          </c:val>
        </c:ser>
        <c:dLbls>
          <c:showLegendKey val="0"/>
          <c:showVal val="0"/>
          <c:showCatName val="0"/>
          <c:showSerName val="0"/>
          <c:showPercent val="0"/>
          <c:showBubbleSize val="0"/>
          <c:showLeaderLines val="0"/>
        </c:dLbls>
        <c:gapWidth val="80"/>
        <c:overlap val="-30"/>
        <c:axId val="67451136"/>
        <c:axId val="66437120"/>
      </c:barChart>
      <c:catAx>
        <c:axId val="67451136"/>
        <c:scaling>
          <c:orientation val="maxMin"/>
        </c:scaling>
        <c:delete val="0"/>
        <c:axPos val="t"/>
        <c:majorTickMark val="none"/>
        <c:minorTickMark val="none"/>
        <c:tickLblPos val="low"/>
        <c:spPr>
          <a:ln w="9525">
            <a:solidFill>
              <a:srgbClr val="2F2F2F"/>
            </a:solid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6437120"/>
        <c:crosses val="autoZero"/>
        <c:auto val="0"/>
        <c:lblAlgn val="ctr"/>
        <c:lblOffset/>
        <c:noMultiLvlLbl val="0"/>
      </c:catAx>
      <c:valAx>
        <c:axId val="66437120"/>
        <c:scaling>
          <c:orientation/>
          <c:min val="0"/>
        </c:scaling>
        <c:delete val="0"/>
        <c:axPos val="b"/>
        <c:majorGridlines>
          <c:spPr>
            <a:ln w="9525">
              <a:solidFill>
                <a:srgbClr val="2F2F2F"/>
              </a:solidFill>
              <a:prstDash val="dot"/>
            </a:ln>
          </c:spPr>
        </c:majorGridlines>
        <c:numFmt formatCode="#,##0%" sourceLinked="0"/>
        <c:majorTickMark val="none"/>
        <c:minorTickMark val="none"/>
        <c:spPr>
          <a:ln>
            <a:no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7451136"/>
        <c:crosses val="autoZero"/>
        <c:crossBetween val="between"/>
      </c:valAx>
    </c:plotArea>
    <c:legend>
      <c:legendPos val="t"/>
      <c:overlay val="0"/>
      <c:txPr>
        <a:bodyPr/>
        <a:p>
          <a:pPr>
            <a:defRPr sz="1000" smtId="4294967295">
              <a:solidFill>
                <a:srgbClr val="0F283E"/>
              </a:solidFill>
              <a:latin typeface="Open Sans Light"/>
            </a:defRPr>
          </a:pPr>
          <a:endParaRPr sz="1000" smtId="4294967295">
            <a:solidFill>
              <a:srgbClr val="0F283E"/>
            </a:solidFill>
            <a:latin typeface="Open Sans Light"/>
          </a:endParaRPr>
        </a:p>
      </c:txPr>
    </c:legend>
    <c:plotVisOnly val="1"/>
    <c:dispBlanksAs/>
    <c:showDLblsOverMax val="1"/>
  </c:chart>
  <c:txPr>
    <a:bodyPr/>
    <a:p>
      <a:pPr>
        <a:defRPr sz="1800" smtId="4294967295"/>
      </a:pPr>
      <a:endParaRPr sz="1800" smtId="4294967295"/>
    </a:p>
  </c:txPr>
  <c:externalData r:id="rId1"/>
</c:chartSpace>
</file>

<file path=ppt/charts/chart2.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c="http://schemas.openxmlformats.org/drawingml/20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barChart>
        <c:barDir val="bar"/>
        <c:grouping val="clustered"/>
        <c:varyColors val="0"/>
        <c:ser>
          <c:idx val="0"/>
          <c:order val="0"/>
          <c:tx>
            <c:strRef>
              <c:f>Sheet1!$B$1</c:f>
              <c:strCache>
                <c:ptCount val="1"/>
                <c:pt idx="0">
                  <c:v>2019</c:v>
                </c:pt>
              </c:strCache>
            </c:strRef>
          </c:tx>
          <c:spPr>
            <a:solidFill>
              <a:srgbClr val="BABABA"/>
            </a:solidFill>
            <a:ln>
              <a:solidFill>
                <a:srgbClr val="BABABA"/>
              </a:solidFill>
            </a:ln>
          </c:spPr>
          <c:invertIfNegative val="0"/>
          <c:dLbls>
            <c:dLbl>
              <c:idx val="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Sheet1!$B$2:$B$12</c:f>
              <c:numCache>
                <c:ptCount val="11"/>
                <c:pt idx="0">
                  <c:v>0.518</c:v>
                </c:pt>
                <c:pt idx="1">
                  <c:v>0.493</c:v>
                </c:pt>
                <c:pt idx="2">
                  <c:v>0.517</c:v>
                </c:pt>
                <c:pt idx="3">
                  <c:v>0.454</c:v>
                </c:pt>
                <c:pt idx="4">
                  <c:v>0.319</c:v>
                </c:pt>
                <c:pt idx="5">
                  <c:v>0.536</c:v>
                </c:pt>
                <c:pt idx="6">
                  <c:v>0.402</c:v>
                </c:pt>
                <c:pt idx="7">
                  <c:v>0.431</c:v>
                </c:pt>
                <c:pt idx="8">
                  <c:v>0.256</c:v>
                </c:pt>
                <c:pt idx="9">
                  <c:v>0.117</c:v>
                </c:pt>
                <c:pt idx="10">
                  <c:v>0.507</c:v>
                </c:pt>
              </c:numCache>
            </c:numRef>
          </c:val>
        </c:ser>
        <c:ser>
          <c:idx val="1"/>
          <c:order val="1"/>
          <c:tx>
            <c:strRef>
              <c:f>Sheet1!$C$1</c:f>
              <c:strCache>
                <c:ptCount val="1"/>
                <c:pt idx="0">
                  <c:v>2018</c:v>
                </c:pt>
              </c:strCache>
            </c:strRef>
          </c:tx>
          <c:spPr>
            <a:solidFill>
              <a:srgbClr val="0F283E"/>
            </a:solidFill>
            <a:ln>
              <a:solidFill>
                <a:srgbClr val="0F283E"/>
              </a:solidFill>
            </a:ln>
          </c:spPr>
          <c:invertIfNegative val="0"/>
          <c:dLbls>
            <c:dLbl>
              <c:idx val="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Sheet1!$C$2:$C$12</c:f>
              <c:numCache>
                <c:ptCount val="11"/>
                <c:pt idx="0">
                  <c:v>0.513</c:v>
                </c:pt>
                <c:pt idx="1">
                  <c:v>0.489</c:v>
                </c:pt>
                <c:pt idx="2">
                  <c:v>0.511</c:v>
                </c:pt>
                <c:pt idx="3">
                  <c:v>0.452</c:v>
                </c:pt>
                <c:pt idx="4">
                  <c:v>0.316</c:v>
                </c:pt>
                <c:pt idx="5">
                  <c:v>0.53</c:v>
                </c:pt>
                <c:pt idx="6">
                  <c:v>0.397</c:v>
                </c:pt>
                <c:pt idx="7">
                  <c:v>0.427</c:v>
                </c:pt>
                <c:pt idx="8">
                  <c:v>0.247</c:v>
                </c:pt>
                <c:pt idx="9">
                  <c:v>0.117</c:v>
                </c:pt>
                <c:pt idx="10">
                  <c:v>0.507</c:v>
                </c:pt>
              </c:numCache>
            </c:numRef>
          </c:val>
        </c:ser>
        <c:ser>
          <c:idx val="2"/>
          <c:order val="2"/>
          <c:tx>
            <c:strRef>
              <c:f>Sheet1!$D$1</c:f>
              <c:strCache>
                <c:ptCount val="1"/>
                <c:pt idx="0">
                  <c:v>2017</c:v>
                </c:pt>
              </c:strCache>
            </c:strRef>
          </c:tx>
          <c:spPr>
            <a:solidFill>
              <a:srgbClr val="2875DD"/>
            </a:solidFill>
            <a:ln>
              <a:solidFill>
                <a:srgbClr val="2875DD"/>
              </a:solidFill>
            </a:ln>
          </c:spPr>
          <c:invertIfNegative val="0"/>
          <c:dLbls>
            <c:dLbl>
              <c:idx val="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800" b="0" smtId="4294967295">
                      <a:solidFill>
                        <a:srgbClr val="0F283E"/>
                      </a:solidFill>
                      <a:latin typeface="Open Sans Light"/>
                    </a:defRPr>
                  </a:pPr>
                  <a:endParaRPr sz="8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Sheet1!$D$2:$D$12</c:f>
              <c:numCache>
                <c:ptCount val="11"/>
                <c:pt idx="0">
                  <c:v>0.508</c:v>
                </c:pt>
                <c:pt idx="1">
                  <c:v>0.485</c:v>
                </c:pt>
                <c:pt idx="2">
                  <c:v>0.508</c:v>
                </c:pt>
                <c:pt idx="3">
                  <c:v>0.448</c:v>
                </c:pt>
                <c:pt idx="4">
                  <c:v>0.293</c:v>
                </c:pt>
                <c:pt idx="5">
                  <c:v>0.527</c:v>
                </c:pt>
                <c:pt idx="6">
                  <c:v>0.393</c:v>
                </c:pt>
                <c:pt idx="7">
                  <c:v>0.424</c:v>
                </c:pt>
                <c:pt idx="8">
                  <c:v>0.241</c:v>
                </c:pt>
                <c:pt idx="9">
                  <c:v>0.115</c:v>
                </c:pt>
                <c:pt idx="10">
                  <c:v>0.507</c:v>
                </c:pt>
              </c:numCache>
            </c:numRef>
          </c:val>
        </c:ser>
        <c:dLbls>
          <c:showLegendKey val="0"/>
          <c:showVal val="0"/>
          <c:showCatName val="0"/>
          <c:showSerName val="0"/>
          <c:showPercent val="0"/>
          <c:showBubbleSize val="0"/>
          <c:showLeaderLines val="0"/>
        </c:dLbls>
        <c:gapWidth val="80"/>
        <c:overlap val="-30"/>
        <c:axId val="67451136"/>
        <c:axId val="66437120"/>
      </c:barChart>
      <c:catAx>
        <c:axId val="67451136"/>
        <c:scaling>
          <c:orientation val="maxMin"/>
        </c:scaling>
        <c:delete val="0"/>
        <c:axPos val="t"/>
        <c:majorTickMark val="none"/>
        <c:minorTickMark val="none"/>
        <c:tickLblPos val="low"/>
        <c:spPr>
          <a:ln w="9525">
            <a:solidFill>
              <a:srgbClr val="2F2F2F"/>
            </a:solid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6437120"/>
        <c:crosses val="autoZero"/>
        <c:auto val="0"/>
        <c:lblAlgn val="ctr"/>
        <c:lblOffset/>
        <c:noMultiLvlLbl val="0"/>
      </c:catAx>
      <c:valAx>
        <c:axId val="66437120"/>
        <c:scaling>
          <c:orientation/>
          <c:min val="0"/>
        </c:scaling>
        <c:delete val="0"/>
        <c:axPos val="b"/>
        <c:majorGridlines>
          <c:spPr>
            <a:ln w="9525">
              <a:solidFill>
                <a:srgbClr val="2F2F2F"/>
              </a:solidFill>
              <a:prstDash val="dot"/>
            </a:ln>
          </c:spPr>
        </c:majorGridlines>
        <c:numFmt formatCode="#,##0%" sourceLinked="0"/>
        <c:majorTickMark val="none"/>
        <c:minorTickMark val="none"/>
        <c:spPr>
          <a:ln>
            <a:no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7451136"/>
        <c:crosses val="autoZero"/>
        <c:crossBetween val="between"/>
      </c:valAx>
    </c:plotArea>
    <c:legend>
      <c:legendPos val="t"/>
      <c:overlay val="0"/>
      <c:txPr>
        <a:bodyPr/>
        <a:p>
          <a:pPr>
            <a:defRPr sz="1000" smtId="4294967295">
              <a:solidFill>
                <a:srgbClr val="0F283E"/>
              </a:solidFill>
              <a:latin typeface="Open Sans Light"/>
            </a:defRPr>
          </a:pPr>
          <a:endParaRPr sz="1000" smtId="4294967295">
            <a:solidFill>
              <a:srgbClr val="0F283E"/>
            </a:solidFill>
            <a:latin typeface="Open Sans Light"/>
          </a:endParaRPr>
        </a:p>
      </c:txPr>
    </c:legend>
    <c:plotVisOnly val="1"/>
    <c:dispBlanksAs/>
    <c:showDLblsOverMax val="1"/>
  </c:chart>
  <c:txPr>
    <a:bodyPr/>
    <a:p>
      <a:pPr>
        <a:defRPr sz="1800" smtId="4294967295"/>
      </a:pPr>
      <a:endParaRPr sz="1800" smtId="4294967295"/>
    </a:p>
  </c:txPr>
  <c:externalData r:id="rId1"/>
</c:chartSpace>
</file>

<file path=ppt/charts/chart3.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c="http://schemas.openxmlformats.org/drawingml/20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barChart>
        <c:barDir val="col"/>
        <c:grouping val="clustered"/>
        <c:varyColors val="0"/>
        <c:ser>
          <c:idx val="0"/>
          <c:order val="0"/>
          <c:tx>
            <c:strRef>
              <c:f>Sheet1!$B$1</c:f>
              <c:strCache>
                <c:ptCount val="1"/>
                <c:pt idx="0">
                  <c:v>2017</c:v>
                </c:pt>
              </c:strCache>
            </c:strRef>
          </c:tx>
          <c:spPr>
            <a:solidFill>
              <a:srgbClr val="2875DD"/>
            </a:solidFill>
            <a:ln>
              <a:solidFill>
                <a:srgbClr val="2875DD"/>
              </a:solidFill>
            </a:ln>
          </c:spPr>
          <c:invertIfNegative val="0"/>
          <c:dLbls>
            <c:dLbl>
              <c:idx val="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1000" b="0" smtId="4294967295">
                    <a:solidFill>
                      <a:srgbClr val="0F283E"/>
                    </a:solidFill>
                    <a:latin typeface="Open Sans Light"/>
                  </a:defRPr>
                </a:pPr>
                <a:endParaRPr sz="10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Sheet1!$B$2:$B$12</c:f>
              <c:numCache>
                <c:ptCount val="11"/>
                <c:pt idx="0">
                  <c:v>0.508</c:v>
                </c:pt>
                <c:pt idx="1">
                  <c:v>0.485</c:v>
                </c:pt>
                <c:pt idx="2">
                  <c:v>0.508</c:v>
                </c:pt>
                <c:pt idx="3">
                  <c:v>0.448</c:v>
                </c:pt>
                <c:pt idx="4">
                  <c:v>0.293</c:v>
                </c:pt>
                <c:pt idx="5">
                  <c:v>0.527</c:v>
                </c:pt>
                <c:pt idx="6">
                  <c:v>0.393</c:v>
                </c:pt>
                <c:pt idx="7">
                  <c:v>0.424</c:v>
                </c:pt>
                <c:pt idx="8">
                  <c:v>0.241</c:v>
                </c:pt>
                <c:pt idx="9">
                  <c:v>0.115</c:v>
                </c:pt>
                <c:pt idx="10">
                  <c:v>0.507</c:v>
                </c:pt>
              </c:numCache>
            </c:numRef>
          </c:val>
        </c:ser>
        <c:ser>
          <c:idx val="1"/>
          <c:order val="1"/>
          <c:tx>
            <c:strRef>
              <c:f>Sheet1!$C$1</c:f>
              <c:strCache>
                <c:ptCount val="1"/>
                <c:pt idx="0">
                  <c:v>2018</c:v>
                </c:pt>
              </c:strCache>
            </c:strRef>
          </c:tx>
          <c:spPr>
            <a:solidFill>
              <a:srgbClr val="0F283E"/>
            </a:solidFill>
            <a:ln>
              <a:solidFill>
                <a:srgbClr val="0F283E"/>
              </a:solidFill>
            </a:ln>
          </c:spPr>
          <c:invertIfNegative val="0"/>
          <c:dLbls>
            <c:dLbl>
              <c:idx val="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1000" b="0" smtId="4294967295">
                    <a:solidFill>
                      <a:srgbClr val="0F283E"/>
                    </a:solidFill>
                    <a:latin typeface="Open Sans Light"/>
                  </a:defRPr>
                </a:pPr>
                <a:endParaRPr sz="10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Sheet1!$C$2:$C$12</c:f>
              <c:numCache>
                <c:ptCount val="11"/>
                <c:pt idx="0">
                  <c:v>0.513</c:v>
                </c:pt>
                <c:pt idx="1">
                  <c:v>0.489</c:v>
                </c:pt>
                <c:pt idx="2">
                  <c:v>0.511</c:v>
                </c:pt>
                <c:pt idx="3">
                  <c:v>0.452</c:v>
                </c:pt>
                <c:pt idx="4">
                  <c:v>0.316</c:v>
                </c:pt>
                <c:pt idx="5">
                  <c:v>0.53</c:v>
                </c:pt>
                <c:pt idx="6">
                  <c:v>0.397</c:v>
                </c:pt>
                <c:pt idx="7">
                  <c:v>0.427</c:v>
                </c:pt>
                <c:pt idx="8">
                  <c:v>0.247</c:v>
                </c:pt>
                <c:pt idx="9">
                  <c:v>0.117</c:v>
                </c:pt>
                <c:pt idx="10">
                  <c:v>0.507</c:v>
                </c:pt>
              </c:numCache>
            </c:numRef>
          </c:val>
        </c:ser>
        <c:ser>
          <c:idx val="2"/>
          <c:order val="2"/>
          <c:tx>
            <c:strRef>
              <c:f>Sheet1!$D$1</c:f>
              <c:strCache>
                <c:ptCount val="1"/>
                <c:pt idx="0">
                  <c:v>2019</c:v>
                </c:pt>
              </c:strCache>
            </c:strRef>
          </c:tx>
          <c:spPr>
            <a:solidFill>
              <a:srgbClr val="BABABA"/>
            </a:solidFill>
            <a:ln>
              <a:solidFill>
                <a:srgbClr val="BABABA"/>
              </a:solidFill>
            </a:ln>
          </c:spPr>
          <c:invertIfNegative val="0"/>
          <c:dLbls>
            <c:dLbl>
              <c:idx val="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1000" b="0" smtId="4294967295">
                    <a:solidFill>
                      <a:srgbClr val="0F283E"/>
                    </a:solidFill>
                    <a:latin typeface="Open Sans Light"/>
                  </a:defRPr>
                </a:pPr>
                <a:endParaRPr sz="10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Sheet1!$D$2:$D$12</c:f>
              <c:numCache>
                <c:ptCount val="11"/>
                <c:pt idx="0">
                  <c:v>0.518</c:v>
                </c:pt>
                <c:pt idx="1">
                  <c:v>0.493</c:v>
                </c:pt>
                <c:pt idx="2">
                  <c:v>0.517</c:v>
                </c:pt>
                <c:pt idx="3">
                  <c:v>0.454</c:v>
                </c:pt>
                <c:pt idx="4">
                  <c:v>0.319</c:v>
                </c:pt>
                <c:pt idx="5">
                  <c:v>0.536</c:v>
                </c:pt>
                <c:pt idx="6">
                  <c:v>0.402</c:v>
                </c:pt>
                <c:pt idx="7">
                  <c:v>0.431</c:v>
                </c:pt>
                <c:pt idx="8">
                  <c:v>0.256</c:v>
                </c:pt>
                <c:pt idx="9">
                  <c:v>0.117</c:v>
                </c:pt>
                <c:pt idx="10">
                  <c:v>0.507</c:v>
                </c:pt>
              </c:numCache>
            </c:numRef>
          </c:val>
        </c:ser>
        <c:dLbls>
          <c:showLegendKey val="0"/>
          <c:showVal val="0"/>
          <c:showCatName val="0"/>
          <c:showSerName val="0"/>
          <c:showPercent val="0"/>
          <c:showBubbleSize val="0"/>
          <c:showLeaderLines val="0"/>
        </c:dLbls>
        <c:gapWidth val="80"/>
        <c:overlap val="-30"/>
        <c:axId val="67451136"/>
        <c:axId val="66437120"/>
      </c:barChart>
      <c:catAx>
        <c:axId val="67451136"/>
        <c:scaling>
          <c:orientation/>
        </c:scaling>
        <c:delete val="0"/>
        <c:axPos val="b"/>
        <c:majorTickMark val="none"/>
        <c:minorTickMark val="none"/>
        <c:tickLblPos val="low"/>
        <c:spPr>
          <a:ln w="25400">
            <a:solidFill>
              <a:srgbClr val="000000"/>
            </a:solid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6437120"/>
        <c:crosses val="autoZero"/>
        <c:auto val="0"/>
        <c:lblAlgn val="ctr"/>
        <c:lblOffset/>
        <c:noMultiLvlLbl val="0"/>
      </c:catAx>
      <c:valAx>
        <c:axId val="66437120"/>
        <c:scaling>
          <c:orientation/>
          <c:min val="0"/>
        </c:scaling>
        <c:delete val="0"/>
        <c:axPos val="l"/>
        <c:majorGridlines>
          <c:spPr>
            <a:ln w="9525">
              <a:solidFill>
                <a:srgbClr val="2F2F2F"/>
              </a:solidFill>
              <a:prstDash val="dot"/>
            </a:ln>
          </c:spPr>
        </c:majorGridlines>
        <c:title>
          <c:tx>
            <c:rich>
              <a:bodyPr/>
              <a:lstStyle/>
              <a:p>
                <a:pPr>
                  <a:defRPr/>
                </a:pPr>
                <a:r>
                  <a:rPr sz="1000" b="0">
                    <a:solidFill>
                      <a:srgbClr val="0F283E"/>
                    </a:solidFill>
                    <a:latin typeface="Open Sans Light"/>
                  </a:rPr>
                  <a:t>Frauenanteil</a:t>
                </a:r>
              </a:p>
            </c:rich>
          </c:tx>
          <c:overlay val="0"/>
        </c:title>
        <c:numFmt formatCode="#,##0%" sourceLinked="0"/>
        <c:majorTickMark val="none"/>
        <c:minorTickMark val="none"/>
        <c:tickLblPos val="low"/>
        <c:spPr>
          <a:ln>
            <a:no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7451136"/>
        <c:crosses val="autoZero"/>
        <c:crossBetween val="between"/>
      </c:valAx>
    </c:plotArea>
    <c:legend>
      <c:legendPos val="t"/>
      <c:overlay val="0"/>
      <c:txPr>
        <a:bodyPr/>
        <a:p>
          <a:pPr>
            <a:defRPr sz="1000" smtId="4294967295">
              <a:solidFill>
                <a:srgbClr val="0F283E"/>
              </a:solidFill>
              <a:latin typeface="Open Sans Light"/>
            </a:defRPr>
          </a:pPr>
          <a:endParaRPr sz="1000" smtId="4294967295">
            <a:solidFill>
              <a:srgbClr val="0F283E"/>
            </a:solidFill>
            <a:latin typeface="Open Sans Light"/>
          </a:endParaRPr>
        </a:p>
      </c:txPr>
    </c:legend>
    <c:plotVisOnly val="1"/>
    <c:dispBlanksAs/>
    <c:showDLblsOverMax val="1"/>
  </c:chart>
  <c:txPr>
    <a:bodyPr/>
    <a:p>
      <a:pPr>
        <a:defRPr sz="1800" smtId="4294967295"/>
      </a:pPr>
      <a:endParaRPr sz="1800" smtId="4294967295"/>
    </a:p>
  </c:txPr>
  <c:externalData r:id="rId1"/>
</c:chartSpace>
</file>

<file path=ppt/charts/chart4.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c="http://schemas.openxmlformats.org/drawingml/20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barChart>
        <c:barDir val="col"/>
        <c:grouping val="clustered"/>
        <c:varyColors val="0"/>
        <c:ser>
          <c:idx val="0"/>
          <c:order val="0"/>
          <c:tx>
            <c:strRef>
              <c:f>Sheet1!$B$1</c:f>
              <c:strCache>
                <c:ptCount val="1"/>
                <c:pt idx="0">
                  <c:v>2017</c:v>
                </c:pt>
              </c:strCache>
            </c:strRef>
          </c:tx>
          <c:spPr>
            <a:solidFill>
              <a:srgbClr val="2875DD"/>
            </a:solidFill>
            <a:ln>
              <a:solidFill>
                <a:srgbClr val="2875DD"/>
              </a:solidFill>
            </a:ln>
          </c:spPr>
          <c:invertIfNegative val="0"/>
          <c:dLbls>
            <c:dLbl>
              <c:idx val="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1000" b="0" smtId="4294967295">
                    <a:solidFill>
                      <a:srgbClr val="0F283E"/>
                    </a:solidFill>
                    <a:latin typeface="Open Sans Light"/>
                  </a:defRPr>
                </a:pPr>
                <a:endParaRPr sz="10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Sheet1!$B$2:$B$12</c:f>
              <c:numCache>
                <c:ptCount val="11"/>
                <c:pt idx="0">
                  <c:v>0.508</c:v>
                </c:pt>
                <c:pt idx="1">
                  <c:v>0.485</c:v>
                </c:pt>
                <c:pt idx="2">
                  <c:v>0.508</c:v>
                </c:pt>
                <c:pt idx="3">
                  <c:v>0.448</c:v>
                </c:pt>
                <c:pt idx="4">
                  <c:v>0.293</c:v>
                </c:pt>
                <c:pt idx="5">
                  <c:v>0.527</c:v>
                </c:pt>
                <c:pt idx="6">
                  <c:v>0.393</c:v>
                </c:pt>
                <c:pt idx="7">
                  <c:v>0.424</c:v>
                </c:pt>
                <c:pt idx="8">
                  <c:v>0.241</c:v>
                </c:pt>
                <c:pt idx="9">
                  <c:v>0.115</c:v>
                </c:pt>
                <c:pt idx="10">
                  <c:v>0.507</c:v>
                </c:pt>
              </c:numCache>
            </c:numRef>
          </c:val>
        </c:ser>
        <c:ser>
          <c:idx val="1"/>
          <c:order val="1"/>
          <c:tx>
            <c:strRef>
              <c:f>Sheet1!$C$1</c:f>
              <c:strCache>
                <c:ptCount val="1"/>
                <c:pt idx="0">
                  <c:v>2018</c:v>
                </c:pt>
              </c:strCache>
            </c:strRef>
          </c:tx>
          <c:spPr>
            <a:solidFill>
              <a:srgbClr val="0F283E"/>
            </a:solidFill>
            <a:ln>
              <a:solidFill>
                <a:srgbClr val="0F283E"/>
              </a:solidFill>
            </a:ln>
          </c:spPr>
          <c:invertIfNegative val="0"/>
          <c:dLbls>
            <c:dLbl>
              <c:idx val="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1000" b="0" smtId="4294967295">
                    <a:solidFill>
                      <a:srgbClr val="0F283E"/>
                    </a:solidFill>
                    <a:latin typeface="Open Sans Light"/>
                  </a:defRPr>
                </a:pPr>
                <a:endParaRPr sz="10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Sheet1!$C$2:$C$12</c:f>
              <c:numCache>
                <c:ptCount val="11"/>
                <c:pt idx="0">
                  <c:v>0.513</c:v>
                </c:pt>
                <c:pt idx="1">
                  <c:v>0.489</c:v>
                </c:pt>
                <c:pt idx="2">
                  <c:v>0.511</c:v>
                </c:pt>
                <c:pt idx="3">
                  <c:v>0.452</c:v>
                </c:pt>
                <c:pt idx="4">
                  <c:v>0.316</c:v>
                </c:pt>
                <c:pt idx="5">
                  <c:v>0.53</c:v>
                </c:pt>
                <c:pt idx="6">
                  <c:v>0.397</c:v>
                </c:pt>
                <c:pt idx="7">
                  <c:v>0.427</c:v>
                </c:pt>
                <c:pt idx="8">
                  <c:v>0.247</c:v>
                </c:pt>
                <c:pt idx="9">
                  <c:v>0.117</c:v>
                </c:pt>
                <c:pt idx="10">
                  <c:v>0.507</c:v>
                </c:pt>
              </c:numCache>
            </c:numRef>
          </c:val>
        </c:ser>
        <c:ser>
          <c:idx val="2"/>
          <c:order val="2"/>
          <c:tx>
            <c:strRef>
              <c:f>Sheet1!$D$1</c:f>
              <c:strCache>
                <c:ptCount val="1"/>
                <c:pt idx="0">
                  <c:v>2019</c:v>
                </c:pt>
              </c:strCache>
            </c:strRef>
          </c:tx>
          <c:spPr>
            <a:solidFill>
              <a:srgbClr val="BABABA"/>
            </a:solidFill>
            <a:ln>
              <a:solidFill>
                <a:srgbClr val="BABABA"/>
              </a:solidFill>
            </a:ln>
          </c:spPr>
          <c:invertIfNegative val="0"/>
          <c:dLbls>
            <c:dLbl>
              <c:idx val="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2"/>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3"/>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4"/>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5"/>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6"/>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7"/>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8"/>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9"/>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dLbl>
              <c:idx val="10"/>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outEnd"/>
              <c:showLegendKey val="0"/>
              <c:showVal val="1"/>
              <c:showCatName val="0"/>
              <c:showSerName val="0"/>
              <c:showPercent val="0"/>
              <c:showBubbleSize val="0"/>
              <c:extLst/>
            </c:dLbl>
            <c:txPr>
              <a:bodyPr/>
              <a:p>
                <a:pPr>
                  <a:defRPr sz="1000" b="0" smtId="4294967295">
                    <a:solidFill>
                      <a:srgbClr val="0F283E"/>
                    </a:solidFill>
                    <a:latin typeface="Open Sans Light"/>
                  </a:defRPr>
                </a:pPr>
                <a:endParaRPr sz="10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Sheet1!$D$2:$D$12</c:f>
              <c:numCache>
                <c:ptCount val="11"/>
                <c:pt idx="0">
                  <c:v>0.518</c:v>
                </c:pt>
                <c:pt idx="1">
                  <c:v>0.493</c:v>
                </c:pt>
                <c:pt idx="2">
                  <c:v>0.517</c:v>
                </c:pt>
                <c:pt idx="3">
                  <c:v>0.454</c:v>
                </c:pt>
                <c:pt idx="4">
                  <c:v>0.319</c:v>
                </c:pt>
                <c:pt idx="5">
                  <c:v>0.536</c:v>
                </c:pt>
                <c:pt idx="6">
                  <c:v>0.402</c:v>
                </c:pt>
                <c:pt idx="7">
                  <c:v>0.431</c:v>
                </c:pt>
                <c:pt idx="8">
                  <c:v>0.256</c:v>
                </c:pt>
                <c:pt idx="9">
                  <c:v>0.117</c:v>
                </c:pt>
                <c:pt idx="10">
                  <c:v>0.507</c:v>
                </c:pt>
              </c:numCache>
            </c:numRef>
          </c:val>
        </c:ser>
        <c:dLbls>
          <c:showLegendKey val="0"/>
          <c:showVal val="0"/>
          <c:showCatName val="0"/>
          <c:showSerName val="0"/>
          <c:showPercent val="0"/>
          <c:showBubbleSize val="0"/>
          <c:showLeaderLines val="0"/>
        </c:dLbls>
        <c:gapWidth val="80"/>
        <c:overlap val="-30"/>
        <c:axId val="67451136"/>
        <c:axId val="66437120"/>
      </c:barChart>
      <c:catAx>
        <c:axId val="67451136"/>
        <c:scaling>
          <c:orientation/>
        </c:scaling>
        <c:delete val="0"/>
        <c:axPos val="b"/>
        <c:majorTickMark val="none"/>
        <c:minorTickMark val="none"/>
        <c:tickLblPos val="low"/>
        <c:spPr>
          <a:ln w="25400">
            <a:solidFill>
              <a:srgbClr val="000000"/>
            </a:solid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6437120"/>
        <c:crosses val="autoZero"/>
        <c:auto val="0"/>
        <c:lblAlgn val="ctr"/>
        <c:lblOffset/>
        <c:noMultiLvlLbl val="0"/>
      </c:catAx>
      <c:valAx>
        <c:axId val="66437120"/>
        <c:scaling>
          <c:orientation/>
          <c:min val="0"/>
        </c:scaling>
        <c:delete val="0"/>
        <c:axPos val="l"/>
        <c:majorGridlines>
          <c:spPr>
            <a:ln w="9525">
              <a:solidFill>
                <a:srgbClr val="2F2F2F"/>
              </a:solidFill>
              <a:prstDash val="dot"/>
            </a:ln>
          </c:spPr>
        </c:majorGridlines>
        <c:title>
          <c:tx>
            <c:rich>
              <a:bodyPr/>
              <a:lstStyle/>
              <a:p>
                <a:pPr>
                  <a:defRPr/>
                </a:pPr>
                <a:r>
                  <a:rPr sz="1000" b="0">
                    <a:solidFill>
                      <a:srgbClr val="0F283E"/>
                    </a:solidFill>
                    <a:latin typeface="Open Sans Light"/>
                  </a:rPr>
                  <a:t>Frauenanteil</a:t>
                </a:r>
              </a:p>
            </c:rich>
          </c:tx>
          <c:overlay val="0"/>
        </c:title>
        <c:numFmt formatCode="#,##0%" sourceLinked="0"/>
        <c:majorTickMark val="none"/>
        <c:minorTickMark val="none"/>
        <c:tickLblPos val="low"/>
        <c:spPr>
          <a:ln>
            <a:no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7451136"/>
        <c:crosses val="autoZero"/>
        <c:crossBetween val="between"/>
      </c:valAx>
    </c:plotArea>
    <c:legend>
      <c:legendPos val="t"/>
      <c:overlay val="0"/>
      <c:txPr>
        <a:bodyPr/>
        <a:p>
          <a:pPr>
            <a:defRPr sz="1000" smtId="4294967295">
              <a:solidFill>
                <a:srgbClr val="0F283E"/>
              </a:solidFill>
              <a:latin typeface="Open Sans Light"/>
            </a:defRPr>
          </a:pPr>
          <a:endParaRPr sz="1000" smtId="4294967295">
            <a:solidFill>
              <a:srgbClr val="0F283E"/>
            </a:solidFill>
            <a:latin typeface="Open Sans Light"/>
          </a:endParaRPr>
        </a:p>
      </c:txPr>
    </c:legend>
    <c:plotVisOnly val="1"/>
    <c:dispBlanksAs/>
    <c:showDLblsOverMax val="1"/>
  </c:chart>
  <c:txPr>
    <a:bodyPr/>
    <a:p>
      <a:pPr>
        <a:defRPr sz="1800" smtId="4294967295"/>
      </a:pPr>
      <a:endParaRPr sz="1800" smtId="4294967295"/>
    </a:p>
  </c:txPr>
  <c:externalData r:id="rId1"/>
</c:chartSpace>
</file>

<file path=ppt/charts/chart5.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c="http://schemas.openxmlformats.org/drawingml/20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ineChart>
        <c:grouping/>
        <c:varyColors val="0"/>
        <c:ser>
          <c:idx val="0"/>
          <c:order val="0"/>
          <c:tx>
            <c:strRef>
              <c:f>Sheet1!$B$1</c:f>
              <c:strCache>
                <c:ptCount val="1"/>
                <c:pt idx="0">
                  <c:v>2017</c:v>
                </c:pt>
              </c:strCache>
            </c:strRef>
          </c:tx>
          <c:spPr>
            <a:ln>
              <a:solidFill>
                <a:srgbClr val="2875DD"/>
              </a:solidFill>
            </a:ln>
          </c:spPr>
          <c:marker>
            <c:symbol val="circle"/>
            <c:spPr>
              <a:solidFill>
                <a:srgbClr val="2875DD"/>
              </a:solidFill>
              <a:ln>
                <a:solidFill>
                  <a:srgbClr val="2875DD"/>
                </a:solidFill>
              </a:ln>
            </c:spPr>
          </c:marker>
          <c:dLbls>
            <c:dLbl>
              <c:idx val="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2"/>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3"/>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4"/>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5"/>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6"/>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7"/>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8"/>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9"/>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Sheet1!$B$2:$B$12</c:f>
              <c:numCache>
                <c:ptCount val="11"/>
                <c:pt idx="0">
                  <c:v>0.508</c:v>
                </c:pt>
                <c:pt idx="1">
                  <c:v>0.485</c:v>
                </c:pt>
                <c:pt idx="2">
                  <c:v>0.508</c:v>
                </c:pt>
                <c:pt idx="3">
                  <c:v>0.448</c:v>
                </c:pt>
                <c:pt idx="4">
                  <c:v>0.293</c:v>
                </c:pt>
                <c:pt idx="5">
                  <c:v>0.527</c:v>
                </c:pt>
                <c:pt idx="6">
                  <c:v>0.393</c:v>
                </c:pt>
                <c:pt idx="7">
                  <c:v>0.424</c:v>
                </c:pt>
                <c:pt idx="8">
                  <c:v>0.241</c:v>
                </c:pt>
                <c:pt idx="9">
                  <c:v>0.115</c:v>
                </c:pt>
                <c:pt idx="10">
                  <c:v>0.507</c:v>
                </c:pt>
              </c:numCache>
            </c:numRef>
          </c:val>
          <c:smooth val="0"/>
        </c:ser>
        <c:ser>
          <c:idx val="1"/>
          <c:order val="1"/>
          <c:tx>
            <c:strRef>
              <c:f>Sheet1!$C$1</c:f>
              <c:strCache>
                <c:ptCount val="1"/>
                <c:pt idx="0">
                  <c:v>2018</c:v>
                </c:pt>
              </c:strCache>
            </c:strRef>
          </c:tx>
          <c:spPr>
            <a:ln>
              <a:solidFill>
                <a:srgbClr val="0F283E"/>
              </a:solidFill>
            </a:ln>
          </c:spPr>
          <c:marker>
            <c:symbol val="circle"/>
            <c:spPr>
              <a:solidFill>
                <a:srgbClr val="0F283E"/>
              </a:solidFill>
              <a:ln>
                <a:solidFill>
                  <a:srgbClr val="0F283E"/>
                </a:solidFill>
              </a:ln>
            </c:spPr>
          </c:marker>
          <c:dLbls>
            <c:dLbl>
              <c:idx val="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2"/>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3"/>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4"/>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5"/>
              <c:tx>
                <c:rich>
                  <a:bodyPr/>
                  <a:lstStyle/>
                  <a:p>
                    <a:pPr>
                      <a:defRPr/>
                    </a:pPr>
                  </a:p>
                </c:rich>
              </c:tx>
              <c:numFmt formatCode="#,##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6"/>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7"/>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8"/>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9"/>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Sheet1!$C$2:$C$12</c:f>
              <c:numCache>
                <c:ptCount val="11"/>
                <c:pt idx="0">
                  <c:v>0.513</c:v>
                </c:pt>
                <c:pt idx="1">
                  <c:v>0.489</c:v>
                </c:pt>
                <c:pt idx="2">
                  <c:v>0.511</c:v>
                </c:pt>
                <c:pt idx="3">
                  <c:v>0.452</c:v>
                </c:pt>
                <c:pt idx="4">
                  <c:v>0.316</c:v>
                </c:pt>
                <c:pt idx="5">
                  <c:v>0.53</c:v>
                </c:pt>
                <c:pt idx="6">
                  <c:v>0.397</c:v>
                </c:pt>
                <c:pt idx="7">
                  <c:v>0.427</c:v>
                </c:pt>
                <c:pt idx="8">
                  <c:v>0.247</c:v>
                </c:pt>
                <c:pt idx="9">
                  <c:v>0.117</c:v>
                </c:pt>
                <c:pt idx="10">
                  <c:v>0.507</c:v>
                </c:pt>
              </c:numCache>
            </c:numRef>
          </c:val>
          <c:smooth val="0"/>
        </c:ser>
        <c:ser>
          <c:idx val="2"/>
          <c:order val="2"/>
          <c:tx>
            <c:strRef>
              <c:f>Sheet1!$D$1</c:f>
              <c:strCache>
                <c:ptCount val="1"/>
                <c:pt idx="0">
                  <c:v>2019</c:v>
                </c:pt>
              </c:strCache>
            </c:strRef>
          </c:tx>
          <c:spPr>
            <a:ln>
              <a:solidFill>
                <a:srgbClr val="BABABA"/>
              </a:solidFill>
            </a:ln>
          </c:spPr>
          <c:marker>
            <c:symbol val="circle"/>
            <c:spPr>
              <a:solidFill>
                <a:srgbClr val="BABABA"/>
              </a:solidFill>
              <a:ln>
                <a:solidFill>
                  <a:srgbClr val="BABABA"/>
                </a:solidFill>
              </a:ln>
            </c:spPr>
          </c:marker>
          <c:dLbls>
            <c:dLbl>
              <c:idx val="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2"/>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3"/>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4"/>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5"/>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6"/>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7"/>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8"/>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9"/>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Sheet1!$D$2:$D$12</c:f>
              <c:numCache>
                <c:ptCount val="11"/>
                <c:pt idx="0">
                  <c:v>0.518</c:v>
                </c:pt>
                <c:pt idx="1">
                  <c:v>0.493</c:v>
                </c:pt>
                <c:pt idx="2">
                  <c:v>0.517</c:v>
                </c:pt>
                <c:pt idx="3">
                  <c:v>0.454</c:v>
                </c:pt>
                <c:pt idx="4">
                  <c:v>0.319</c:v>
                </c:pt>
                <c:pt idx="5">
                  <c:v>0.536</c:v>
                </c:pt>
                <c:pt idx="6">
                  <c:v>0.402</c:v>
                </c:pt>
                <c:pt idx="7">
                  <c:v>0.431</c:v>
                </c:pt>
                <c:pt idx="8">
                  <c:v>0.256</c:v>
                </c:pt>
                <c:pt idx="9">
                  <c:v>0.117</c:v>
                </c:pt>
                <c:pt idx="10">
                  <c:v>0.507</c:v>
                </c:pt>
              </c:numCache>
            </c:numRef>
          </c:val>
          <c:smooth val="0"/>
        </c:ser>
        <c:dLbls>
          <c:showLegendKey val="0"/>
          <c:showVal val="0"/>
          <c:showCatName val="0"/>
          <c:showSerName val="0"/>
          <c:showPercent val="0"/>
          <c:showBubbleSize val="0"/>
          <c:showLeaderLines val="0"/>
        </c:dLbls>
        <c:axId val="67451136"/>
        <c:axId val="66437120"/>
      </c:lineChart>
      <c:catAx>
        <c:axId val="67451136"/>
        <c:scaling>
          <c:orientation/>
        </c:scaling>
        <c:delete val="0"/>
        <c:axPos val="b"/>
        <c:majorTickMark val="none"/>
        <c:minorTickMark val="none"/>
        <c:tickLblPos val="low"/>
        <c:spPr>
          <a:ln w="25400">
            <a:solidFill>
              <a:srgbClr val="000000"/>
            </a:solid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6437120"/>
        <c:crosses val="autoZero"/>
        <c:auto val="0"/>
        <c:lblAlgn val="ctr"/>
        <c:lblOffset/>
        <c:noMultiLvlLbl val="0"/>
      </c:catAx>
      <c:valAx>
        <c:axId val="66437120"/>
        <c:scaling>
          <c:orientation/>
          <c:min val="0.05"/>
        </c:scaling>
        <c:delete val="0"/>
        <c:axPos val="l"/>
        <c:majorGridlines>
          <c:spPr>
            <a:ln w="9525">
              <a:solidFill>
                <a:srgbClr val="2F2F2F"/>
              </a:solidFill>
              <a:prstDash val="dot"/>
            </a:ln>
          </c:spPr>
        </c:majorGridlines>
        <c:title>
          <c:tx>
            <c:rich>
              <a:bodyPr/>
              <a:lstStyle/>
              <a:p>
                <a:pPr>
                  <a:defRPr/>
                </a:pPr>
                <a:r>
                  <a:rPr sz="1000" b="0">
                    <a:solidFill>
                      <a:srgbClr val="0F283E"/>
                    </a:solidFill>
                    <a:latin typeface="Open Sans Light"/>
                  </a:rPr>
                  <a:t>Frauenanteil</a:t>
                </a:r>
              </a:p>
            </c:rich>
          </c:tx>
          <c:overlay val="0"/>
        </c:title>
        <c:numFmt formatCode="#,##0%" sourceLinked="0"/>
        <c:majorTickMark val="none"/>
        <c:minorTickMark val="none"/>
        <c:tickLblPos val="low"/>
        <c:spPr>
          <a:ln>
            <a:no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7451136"/>
        <c:crosses val="autoZero"/>
        <c:crossBetween val="between"/>
      </c:valAx>
    </c:plotArea>
    <c:legend>
      <c:legendPos val="t"/>
      <c:overlay val="0"/>
      <c:txPr>
        <a:bodyPr/>
        <a:p>
          <a:pPr>
            <a:defRPr sz="1000" smtId="4294967295">
              <a:solidFill>
                <a:srgbClr val="0F283E"/>
              </a:solidFill>
              <a:latin typeface="Open Sans Light"/>
            </a:defRPr>
          </a:pPr>
          <a:endParaRPr sz="1000" smtId="4294967295">
            <a:solidFill>
              <a:srgbClr val="0F283E"/>
            </a:solidFill>
            <a:latin typeface="Open Sans Light"/>
          </a:endParaRPr>
        </a:p>
      </c:txPr>
    </c:legend>
    <c:plotVisOnly val="1"/>
    <c:dispBlanksAs/>
    <c:showDLblsOverMax val="1"/>
  </c:chart>
  <c:txPr>
    <a:bodyPr/>
    <a:p>
      <a:pPr>
        <a:defRPr sz="800" smtId="4294967295"/>
      </a:pPr>
      <a:endParaRPr sz="800" smtId="4294967295"/>
    </a:p>
  </c:txPr>
  <c:externalData r:id="rId1"/>
</c:chartSpace>
</file>

<file path=ppt/charts/chart6.xml><?xml version="1.0" encoding="utf-8"?>
<c:chartSpace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c="http://schemas.openxmlformats.org/drawingml/20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ineChart>
        <c:grouping/>
        <c:varyColors val="0"/>
        <c:ser>
          <c:idx val="0"/>
          <c:order val="0"/>
          <c:tx>
            <c:strRef>
              <c:f>Sheet1!$B$1</c:f>
              <c:strCache>
                <c:ptCount val="1"/>
                <c:pt idx="0">
                  <c:v>2017</c:v>
                </c:pt>
              </c:strCache>
            </c:strRef>
          </c:tx>
          <c:spPr>
            <a:ln>
              <a:solidFill>
                <a:srgbClr val="2875DD"/>
              </a:solidFill>
            </a:ln>
          </c:spPr>
          <c:marker>
            <c:symbol val="circle"/>
            <c:spPr>
              <a:solidFill>
                <a:srgbClr val="2875DD"/>
              </a:solidFill>
              <a:ln>
                <a:solidFill>
                  <a:srgbClr val="2875DD"/>
                </a:solidFill>
              </a:ln>
            </c:spPr>
          </c:marker>
          <c:dLbls>
            <c:dLbl>
              <c:idx val="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2"/>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3"/>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4"/>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5"/>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6"/>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7"/>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8"/>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9"/>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Sheet1!$B$2:$B$12</c:f>
              <c:numCache>
                <c:ptCount val="11"/>
                <c:pt idx="0">
                  <c:v>0.508</c:v>
                </c:pt>
                <c:pt idx="1">
                  <c:v>0.485</c:v>
                </c:pt>
                <c:pt idx="2">
                  <c:v>0.508</c:v>
                </c:pt>
                <c:pt idx="3">
                  <c:v>0.448</c:v>
                </c:pt>
                <c:pt idx="4">
                  <c:v>0.293</c:v>
                </c:pt>
                <c:pt idx="5">
                  <c:v>0.527</c:v>
                </c:pt>
                <c:pt idx="6">
                  <c:v>0.393</c:v>
                </c:pt>
                <c:pt idx="7">
                  <c:v>0.424</c:v>
                </c:pt>
                <c:pt idx="8">
                  <c:v>0.241</c:v>
                </c:pt>
                <c:pt idx="9">
                  <c:v>0.115</c:v>
                </c:pt>
                <c:pt idx="10">
                  <c:v>0.507</c:v>
                </c:pt>
              </c:numCache>
            </c:numRef>
          </c:val>
          <c:smooth val="0"/>
        </c:ser>
        <c:ser>
          <c:idx val="1"/>
          <c:order val="1"/>
          <c:tx>
            <c:strRef>
              <c:f>Sheet1!$C$1</c:f>
              <c:strCache>
                <c:ptCount val="1"/>
                <c:pt idx="0">
                  <c:v>2018</c:v>
                </c:pt>
              </c:strCache>
            </c:strRef>
          </c:tx>
          <c:spPr>
            <a:ln>
              <a:solidFill>
                <a:srgbClr val="0F283E"/>
              </a:solidFill>
            </a:ln>
          </c:spPr>
          <c:marker>
            <c:symbol val="circle"/>
            <c:spPr>
              <a:solidFill>
                <a:srgbClr val="0F283E"/>
              </a:solidFill>
              <a:ln>
                <a:solidFill>
                  <a:srgbClr val="0F283E"/>
                </a:solidFill>
              </a:ln>
            </c:spPr>
          </c:marker>
          <c:dLbls>
            <c:dLbl>
              <c:idx val="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2"/>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3"/>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4"/>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5"/>
              <c:tx>
                <c:rich>
                  <a:bodyPr/>
                  <a:lstStyle/>
                  <a:p>
                    <a:pPr>
                      <a:defRPr/>
                    </a:pPr>
                  </a:p>
                </c:rich>
              </c:tx>
              <c:numFmt formatCode="#,##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6"/>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7"/>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8"/>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9"/>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Sheet1!$C$2:$C$12</c:f>
              <c:numCache>
                <c:ptCount val="11"/>
                <c:pt idx="0">
                  <c:v>0.513</c:v>
                </c:pt>
                <c:pt idx="1">
                  <c:v>0.489</c:v>
                </c:pt>
                <c:pt idx="2">
                  <c:v>0.511</c:v>
                </c:pt>
                <c:pt idx="3">
                  <c:v>0.452</c:v>
                </c:pt>
                <c:pt idx="4">
                  <c:v>0.316</c:v>
                </c:pt>
                <c:pt idx="5">
                  <c:v>0.53</c:v>
                </c:pt>
                <c:pt idx="6">
                  <c:v>0.397</c:v>
                </c:pt>
                <c:pt idx="7">
                  <c:v>0.427</c:v>
                </c:pt>
                <c:pt idx="8">
                  <c:v>0.247</c:v>
                </c:pt>
                <c:pt idx="9">
                  <c:v>0.117</c:v>
                </c:pt>
                <c:pt idx="10">
                  <c:v>0.507</c:v>
                </c:pt>
              </c:numCache>
            </c:numRef>
          </c:val>
          <c:smooth val="0"/>
        </c:ser>
        <c:ser>
          <c:idx val="2"/>
          <c:order val="2"/>
          <c:tx>
            <c:strRef>
              <c:f>Sheet1!$D$1</c:f>
              <c:strCache>
                <c:ptCount val="1"/>
                <c:pt idx="0">
                  <c:v>2019</c:v>
                </c:pt>
              </c:strCache>
            </c:strRef>
          </c:tx>
          <c:spPr>
            <a:ln>
              <a:solidFill>
                <a:srgbClr val="BABABA"/>
              </a:solidFill>
            </a:ln>
          </c:spPr>
          <c:marker>
            <c:symbol val="circle"/>
            <c:spPr>
              <a:solidFill>
                <a:srgbClr val="BABABA"/>
              </a:solidFill>
              <a:ln>
                <a:solidFill>
                  <a:srgbClr val="BABABA"/>
                </a:solidFill>
              </a:ln>
            </c:spPr>
          </c:marker>
          <c:dLbls>
            <c:dLbl>
              <c:idx val="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2"/>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3"/>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4"/>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5"/>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6"/>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7"/>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8"/>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9"/>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dLbl>
              <c:idx val="10"/>
              <c:tx>
                <c:rich>
                  <a:bodyPr/>
                  <a:lstStyle/>
                  <a:p>
                    <a:pPr>
                      <a:defRPr/>
                    </a:pPr>
                  </a:p>
                </c:rich>
              </c:tx>
              <c:numFmt formatCode="#,##0.0%" sourceLinked="0"/>
              <c:txPr>
                <a:bodyPr/>
                <a:p>
                  <a:pPr>
                    <a:defRPr sz="1000" b="0" smtId="4294967295">
                      <a:solidFill>
                        <a:srgbClr val="0F283E"/>
                      </a:solidFill>
                      <a:latin typeface="Open Sans Light"/>
                    </a:defRPr>
                  </a:pPr>
                  <a:endParaRPr sz="1000" b="0" smtId="4294967295">
                    <a:solidFill>
                      <a:srgbClr val="0F283E"/>
                    </a:solidFill>
                    <a:latin typeface="Open Sans Light"/>
                  </a:endParaRPr>
                </a:p>
              </c:txPr>
              <c:dLblPos val="t"/>
              <c:showLegendKey val="0"/>
              <c:showVal val="1"/>
              <c:showCatName val="0"/>
              <c:showSerName val="0"/>
              <c:showPercent val="0"/>
              <c:showBubbleSize val="0"/>
              <c:extLst/>
            </c:dLbl>
            <c:txPr>
              <a:bodyPr/>
              <a:p>
                <a:pPr>
                  <a:defRPr sz="800" b="0" smtId="4294967295">
                    <a:solidFill>
                      <a:srgbClr val="0F283E"/>
                    </a:solidFill>
                    <a:latin typeface="Open Sans Light"/>
                  </a:defRPr>
                </a:pPr>
                <a:endParaRPr sz="800" b="0" smtId="4294967295">
                  <a:solidFill>
                    <a:srgbClr val="0F283E"/>
                  </a:solidFill>
                  <a:latin typeface="Open Sans Light"/>
                </a:endParaRPr>
              </a:p>
            </c:txPr>
            <c:showLegendKey val="0"/>
            <c:showVal val="1"/>
            <c:showCatName val="0"/>
            <c:showSerName val="0"/>
            <c:showPercent val="0"/>
            <c:showBubbleSize val="0"/>
            <c:extLst/>
          </c:dLbls>
          <c:cat>
            <c:strRef>
              <c:f>Sheet1!$A$2:$A$12</c:f>
              <c:strCache>
                <c:ptCount val="11"/>
                <c:pt idx="0">
                  <c:v>Studienanfänger</c:v>
                </c:pt>
                <c:pt idx="1">
                  <c:v>Studierende*</c:v>
                </c:pt>
                <c:pt idx="2">
                  <c:v>Absolventen</c:v>
                </c:pt>
                <c:pt idx="3">
                  <c:v>Promotionen</c:v>
                </c:pt>
                <c:pt idx="4">
                  <c:v>Habilitationen**</c:v>
                </c:pt>
                <c:pt idx="5">
                  <c:v>Hochschulpersonal insgesamt***</c:v>
                </c:pt>
                <c:pt idx="6">
                  <c:v>Hauptberufliches wissenschaftliches und künstlerisches Personal</c:v>
                </c:pt>
                <c:pt idx="7">
                  <c:v>Wissenschaftliche und künstlerische Mitarbeiter</c:v>
                </c:pt>
                <c:pt idx="8">
                  <c:v>Hauptberufliche Professoren</c:v>
                </c:pt>
                <c:pt idx="9">
                  <c:v>C4-Professoren</c:v>
                </c:pt>
                <c:pt idx="10">
                  <c:v>Bevölkerung insgesamt****</c:v>
                </c:pt>
              </c:strCache>
            </c:strRef>
          </c:cat>
          <c:val>
            <c:numRef>
              <c:f>Sheet1!$D$2:$D$12</c:f>
              <c:numCache>
                <c:ptCount val="11"/>
                <c:pt idx="0">
                  <c:v>0.518</c:v>
                </c:pt>
                <c:pt idx="1">
                  <c:v>0.493</c:v>
                </c:pt>
                <c:pt idx="2">
                  <c:v>0.517</c:v>
                </c:pt>
                <c:pt idx="3">
                  <c:v>0.454</c:v>
                </c:pt>
                <c:pt idx="4">
                  <c:v>0.319</c:v>
                </c:pt>
                <c:pt idx="5">
                  <c:v>0.536</c:v>
                </c:pt>
                <c:pt idx="6">
                  <c:v>0.402</c:v>
                </c:pt>
                <c:pt idx="7">
                  <c:v>0.431</c:v>
                </c:pt>
                <c:pt idx="8">
                  <c:v>0.256</c:v>
                </c:pt>
                <c:pt idx="9">
                  <c:v>0.117</c:v>
                </c:pt>
                <c:pt idx="10">
                  <c:v>0.507</c:v>
                </c:pt>
              </c:numCache>
            </c:numRef>
          </c:val>
          <c:smooth val="0"/>
        </c:ser>
        <c:dLbls>
          <c:showLegendKey val="0"/>
          <c:showVal val="0"/>
          <c:showCatName val="0"/>
          <c:showSerName val="0"/>
          <c:showPercent val="0"/>
          <c:showBubbleSize val="0"/>
          <c:showLeaderLines val="0"/>
        </c:dLbls>
        <c:axId val="67451136"/>
        <c:axId val="66437120"/>
      </c:lineChart>
      <c:catAx>
        <c:axId val="67451136"/>
        <c:scaling>
          <c:orientation/>
        </c:scaling>
        <c:delete val="0"/>
        <c:axPos val="b"/>
        <c:majorTickMark val="none"/>
        <c:minorTickMark val="none"/>
        <c:tickLblPos val="low"/>
        <c:spPr>
          <a:ln w="25400">
            <a:solidFill>
              <a:srgbClr val="000000"/>
            </a:solid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6437120"/>
        <c:crosses val="autoZero"/>
        <c:auto val="0"/>
        <c:lblAlgn val="ctr"/>
        <c:lblOffset/>
        <c:noMultiLvlLbl val="0"/>
      </c:catAx>
      <c:valAx>
        <c:axId val="66437120"/>
        <c:scaling>
          <c:orientation/>
          <c:min val="0.05"/>
        </c:scaling>
        <c:delete val="0"/>
        <c:axPos val="l"/>
        <c:majorGridlines>
          <c:spPr>
            <a:ln w="9525">
              <a:solidFill>
                <a:srgbClr val="2F2F2F"/>
              </a:solidFill>
              <a:prstDash val="dot"/>
            </a:ln>
          </c:spPr>
        </c:majorGridlines>
        <c:title>
          <c:tx>
            <c:rich>
              <a:bodyPr/>
              <a:lstStyle/>
              <a:p>
                <a:pPr>
                  <a:defRPr/>
                </a:pPr>
                <a:r>
                  <a:rPr sz="1000" b="0">
                    <a:solidFill>
                      <a:srgbClr val="0F283E"/>
                    </a:solidFill>
                    <a:latin typeface="Open Sans Light"/>
                  </a:rPr>
                  <a:t>Frauenanteil</a:t>
                </a:r>
              </a:p>
            </c:rich>
          </c:tx>
          <c:overlay val="0"/>
        </c:title>
        <c:numFmt formatCode="#,##0%" sourceLinked="0"/>
        <c:majorTickMark val="none"/>
        <c:minorTickMark val="none"/>
        <c:tickLblPos val="low"/>
        <c:spPr>
          <a:ln>
            <a:noFill/>
          </a:ln>
        </c:spPr>
        <c:txPr>
          <a:bodyPr/>
          <a:p>
            <a:pPr>
              <a:defRPr sz="1000" b="0" smtId="4294967295">
                <a:solidFill>
                  <a:srgbClr val="0F283E"/>
                </a:solidFill>
                <a:latin typeface="Open Sans Light"/>
              </a:defRPr>
            </a:pPr>
            <a:endParaRPr sz="1000" b="0" smtId="4294967295">
              <a:solidFill>
                <a:srgbClr val="0F283E"/>
              </a:solidFill>
              <a:latin typeface="Open Sans Light"/>
            </a:endParaRPr>
          </a:p>
        </c:txPr>
        <c:crossAx val="67451136"/>
        <c:crosses val="autoZero"/>
        <c:crossBetween val="between"/>
      </c:valAx>
    </c:plotArea>
    <c:legend>
      <c:legendPos val="t"/>
      <c:overlay val="0"/>
      <c:txPr>
        <a:bodyPr/>
        <a:p>
          <a:pPr>
            <a:defRPr sz="1000" smtId="4294967295">
              <a:solidFill>
                <a:srgbClr val="0F283E"/>
              </a:solidFill>
              <a:latin typeface="Open Sans Light"/>
            </a:defRPr>
          </a:pPr>
          <a:endParaRPr sz="1000" smtId="4294967295">
            <a:solidFill>
              <a:srgbClr val="0F283E"/>
            </a:solidFill>
            <a:latin typeface="Open Sans Light"/>
          </a:endParaRPr>
        </a:p>
      </c:txPr>
    </c:legend>
    <c:plotVisOnly val="1"/>
    <c:dispBlanksAs/>
    <c:showDLblsOverMax val="1"/>
  </c:chart>
  <c:txPr>
    <a:bodyPr/>
    <a:p>
      <a:pPr>
        <a:defRPr sz="800" smtId="4294967295"/>
      </a:pPr>
      <a:endParaRPr sz="800" smtId="4294967295"/>
    </a:p>
  </c:txPr>
  <c:externalData r:id="rId1"/>
</c:chartSpace>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p:txBody>
          <a:bodyPr/>
          <a:lstStyle/>
          <a:p>
            <a:r>
              <a:rPr lang="en-US" smtClean="0"/>
              <a:t>Click to edit Master title style</a:t>
            </a:r>
            <a:endParaRPr lang="en-US"/>
          </a:p>
        </p:txBody>
      </p:sp>
      <p:sp>
        <p:nvSpPr>
          <p:cNvPr id="3" name="Subtitle 2"/>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2"/>
          </p:nvPr>
        </p:nvSpPr>
        <p:spPr/>
        <p:txBody>
          <a:bodyPr/>
          <a:lstStyle/>
          <a:p>
            <a:fld id="{6C27B8DF-5D16-4405-AEF6-D014D1BC865C}"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fld id="{4CF1D458-FA56-42F6-86E3-E03B7291B991}"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p:cNvSpPr>
            <a:spLocks noGrp="1"/>
          </p:cNvSpPr>
          <p:nvPr>
            <p:ph type="dt" sz="half" idx="2"/>
          </p:nvPr>
        </p:nvSpPr>
        <p:spPr/>
        <p:txBody>
          <a:bodyPr/>
          <a:lstStyle/>
          <a:p>
            <a:fld id="{78EA1917-0B95-4EC8-91AB-BD559C8743C5}"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3"/>
          </p:nvPr>
        </p:nvSpPr>
        <p:spPr/>
        <p:txBody>
          <a:bodyPr/>
          <a:lstStyle/>
          <a:p>
            <a:fld id="{459D2A3E-0B1B-46C8-992E-E616945748E2}" type="datetimeFigureOut">
              <a:rPr lang="en-US" smtClean="0"/>
              <a:t>11/7/2009</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5"/>
          </p:nvPr>
        </p:nvSpPr>
        <p:spPr/>
        <p:txBody>
          <a:bodyPr/>
          <a:lstStyle/>
          <a:p>
            <a:fld id="{CF94807A-3255-48BD-A9CD-DDB1E96B2788}" type="datetimeFigureOut">
              <a:rPr lang="en-US" smtClean="0"/>
              <a:t>11/7/2009</a:t>
            </a:fld>
            <a:endParaRPr lang="en-US"/>
          </a:p>
        </p:txBody>
      </p:sp>
      <p:sp>
        <p:nvSpPr>
          <p:cNvPr id="8" name="Footer Placeholder 7"/>
          <p:cNvSpPr>
            <a:spLocks noGrp="1"/>
          </p:cNvSpPr>
          <p:nvPr>
            <p:ph type="ftr" sz="quarter" idx="6"/>
          </p:nvPr>
        </p:nvSpPr>
        <p:spPr/>
        <p:txBody>
          <a:bodyPr/>
          <a:lstStyle/>
          <a:p>
            <a:endParaRPr lang="en-US"/>
          </a:p>
        </p:txBody>
      </p:sp>
      <p:sp>
        <p:nvSpPr>
          <p:cNvPr id="9" name="Slide Number Placeholder 8"/>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
          </p:nvPr>
        </p:nvSpPr>
        <p:spPr/>
        <p:txBody>
          <a:bodyPr/>
          <a:lstStyle/>
          <a:p>
            <a:fld id="{2BEC52E8-6A70-4AAE-8781-37E9A2A3A017}" type="datetimeFigureOut">
              <a:rPr lang="en-US" smtClean="0"/>
              <a:t>11/7/2009</a:t>
            </a:fld>
            <a:endParaRPr lang="en-US"/>
          </a:p>
        </p:txBody>
      </p:sp>
      <p:sp>
        <p:nvSpPr>
          <p:cNvPr id="4" name="Footer Placeholder 3"/>
          <p:cNvSpPr>
            <a:spLocks noGrp="1"/>
          </p:cNvSpPr>
          <p:nvPr>
            <p:ph type="ftr" sz="quarter" idx="2"/>
          </p:nvPr>
        </p:nvSpPr>
        <p:spPr/>
        <p:txBody>
          <a:bodyPr/>
          <a:lstStyle/>
          <a:p>
            <a:endParaRPr lang="en-US"/>
          </a:p>
        </p:txBody>
      </p:sp>
      <p:sp>
        <p:nvSpPr>
          <p:cNvPr id="5" name="Slide Number Placeholder 4"/>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p:nvPr>
        </p:nvSpPr>
        <p:spPr/>
        <p:txBody>
          <a:bodyPr/>
          <a:lstStyle/>
          <a:p>
            <a:fld id="{A5FDFB7E-AA6A-4C47-AF22-37535BAFF738}" type="datetimeFigureOut">
              <a:rPr lang="en-US" smtClean="0"/>
              <a:t>11/7/2009</a:t>
            </a:fld>
            <a:endParaRPr lang="en-US"/>
          </a:p>
        </p:txBody>
      </p:sp>
      <p:sp>
        <p:nvSpPr>
          <p:cNvPr id="3" name="Footer Placeholder 2"/>
          <p:cNvSpPr>
            <a:spLocks noGrp="1"/>
          </p:cNvSpPr>
          <p:nvPr>
            <p:ph type="ftr" sz="quarter" idx="1"/>
          </p:nvPr>
        </p:nvSpPr>
        <p:spPr/>
        <p:txBody>
          <a:bodyPr/>
          <a:lstStyle/>
          <a:p>
            <a:endParaRPr lang="en-US"/>
          </a:p>
        </p:txBody>
      </p:sp>
      <p:sp>
        <p:nvSpPr>
          <p:cNvPr id="4" name="Slide Number Placeholder 3"/>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p:cNvSpPr>
            <a:spLocks noGrp="1"/>
          </p:cNvSpPr>
          <p:nvPr>
            <p:ph type="dt" sz="half" idx="3"/>
          </p:nvPr>
        </p:nvSpPr>
        <p:spPr/>
        <p:txBody>
          <a:bodyPr/>
          <a:lstStyle/>
          <a:p>
            <a:fld id="{D90303F5-2A58-465A-990F-6A2DEF356BE7}" type="datetimeFigureOut">
              <a:rPr lang="en-US" smtClean="0"/>
              <a:t>11/7/2009</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p:cNvSpPr>
            <a:spLocks noGrp="1"/>
          </p:cNvSpPr>
          <p:nvPr>
            <p:ph type="dt" sz="half" idx="3"/>
          </p:nvPr>
        </p:nvSpPr>
        <p:spPr/>
        <p:txBody>
          <a:bodyPr/>
          <a:lstStyle/>
          <a:p>
            <a:fld id="{4038D88F-E92B-49B4-BDE3-5941866B40AC}" type="datetimeFigureOut">
              <a:rPr lang="en-US" smtClean="0"/>
              <a:t>11/7/2009</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fld id="{06DFA79E-4758-4491-A610-616B285CB867}"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p:txBody>
          <a:bodyPr/>
          <a:lstStyle/>
          <a:p>
            <a:fld id="{B71AB796-F430-4B0A-B6A1-3358EDAB9CC1}" type="datetimeFigureOut">
              <a:rPr lang="en-US" smtClean="0"/>
              <a:t>11/7/2009</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image" Target="../media/image2.emf" /><Relationship Id="rId4" Type="http://schemas.openxmlformats.org/officeDocument/2006/relationships/image" Target="../media/image3.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png" /><Relationship Id="rId3" Type="http://schemas.openxmlformats.org/officeDocument/2006/relationships/image" Target="../media/image5.emf" /><Relationship Id="rId4" Type="http://schemas.openxmlformats.org/officeDocument/2006/relationships/slide" Target="slide8.xml" TargetMode="Internal" /><Relationship Id="rId5" Type="http://schemas.openxmlformats.org/officeDocument/2006/relationships/hyperlink" Target="http://de.statista.com/statistik/daten/studie/249318/umfrage/frauenanteile-an-hochschulen-in-deutschland" TargetMode="External" /><Relationship Id="rId6" Type="http://schemas.openxmlformats.org/officeDocument/2006/relationships/chart" Target="../charts/chart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png" /><Relationship Id="rId3" Type="http://schemas.openxmlformats.org/officeDocument/2006/relationships/image" Target="../media/image5.emf" /><Relationship Id="rId4" Type="http://schemas.openxmlformats.org/officeDocument/2006/relationships/slide" Target="slide8.xml" TargetMode="Internal" /><Relationship Id="rId5" Type="http://schemas.openxmlformats.org/officeDocument/2006/relationships/hyperlink" Target="http://de.statista.com/statistik/daten/studie/249318/umfrage/frauenanteile-an-hochschulen-in-deutschland" TargetMode="External" /><Relationship Id="rId6" Type="http://schemas.openxmlformats.org/officeDocument/2006/relationships/chart" Target="../charts/char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png" /><Relationship Id="rId3" Type="http://schemas.openxmlformats.org/officeDocument/2006/relationships/image" Target="../media/image5.emf" /><Relationship Id="rId4" Type="http://schemas.openxmlformats.org/officeDocument/2006/relationships/slide" Target="slide8.xml" TargetMode="Internal" /><Relationship Id="rId5" Type="http://schemas.openxmlformats.org/officeDocument/2006/relationships/hyperlink" Target="http://de.statista.com/statistik/daten/studie/249318/umfrage/frauenanteile-an-hochschulen-in-deutschland" TargetMode="External" /><Relationship Id="rId6" Type="http://schemas.openxmlformats.org/officeDocument/2006/relationships/chart" Target="../charts/chart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png" /><Relationship Id="rId3" Type="http://schemas.openxmlformats.org/officeDocument/2006/relationships/image" Target="../media/image5.emf" /><Relationship Id="rId4" Type="http://schemas.openxmlformats.org/officeDocument/2006/relationships/slide" Target="slide8.xml" TargetMode="Internal" /><Relationship Id="rId5" Type="http://schemas.openxmlformats.org/officeDocument/2006/relationships/hyperlink" Target="http://de.statista.com/statistik/daten/studie/249318/umfrage/frauenanteile-an-hochschulen-in-deutschland" TargetMode="External" /><Relationship Id="rId6" Type="http://schemas.openxmlformats.org/officeDocument/2006/relationships/chart" Target="../charts/chart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png" /><Relationship Id="rId3" Type="http://schemas.openxmlformats.org/officeDocument/2006/relationships/image" Target="../media/image5.emf" /><Relationship Id="rId4" Type="http://schemas.openxmlformats.org/officeDocument/2006/relationships/slide" Target="slide8.xml" TargetMode="Internal" /><Relationship Id="rId5" Type="http://schemas.openxmlformats.org/officeDocument/2006/relationships/hyperlink" Target="http://de.statista.com/statistik/daten/studie/249318/umfrage/frauenanteile-an-hochschulen-in-deutschland" TargetMode="External" /><Relationship Id="rId6" Type="http://schemas.openxmlformats.org/officeDocument/2006/relationships/chart" Target="../charts/chart5.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png" /><Relationship Id="rId3" Type="http://schemas.openxmlformats.org/officeDocument/2006/relationships/image" Target="../media/image5.emf" /><Relationship Id="rId4" Type="http://schemas.openxmlformats.org/officeDocument/2006/relationships/slide" Target="slide8.xml" TargetMode="Internal" /><Relationship Id="rId5" Type="http://schemas.openxmlformats.org/officeDocument/2006/relationships/hyperlink" Target="http://de.statista.com/statistik/daten/studie/249318/umfrage/frauenanteile-an-hochschulen-in-deutschland" TargetMode="External" /><Relationship Id="rId6" Type="http://schemas.openxmlformats.org/officeDocument/2006/relationships/chart" Target="../charts/chart6.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png" /><Relationship Id="rId3" Type="http://schemas.openxmlformats.org/officeDocument/2006/relationships/image" Target="../media/image5.emf" /><Relationship Id="rId4" Type="http://schemas.openxmlformats.org/officeDocument/2006/relationships/hyperlink" Target="http://de.statista.com/statistik/daten/studie/249318/umfrage/frauenanteile-an-hochschulen-in-deutschland"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New shape"/>
          <p:cNvSpPr/>
          <p:nvPr/>
        </p:nvSpPr>
        <p:spPr>
          <a:xfrm>
            <a:off x="9939600" y="6141600"/>
            <a:ext cx="1501200" cy="306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5" name="New shape"/>
          <p:cNvSpPr/>
          <p:nvPr/>
        </p:nvSpPr>
        <p:spPr>
          <a:xfrm>
            <a:off x="763200" y="5986800"/>
            <a:ext cx="10692000" cy="324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4" name="New shape"/>
          <p:cNvSpPr/>
          <p:nvPr/>
        </p:nvSpPr>
        <p:spPr>
          <a:xfrm>
            <a:off x="0" y="0"/>
            <a:ext cx="12204001" cy="43704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2" name="New shape"/>
          <p:cNvSpPr/>
          <p:nvPr/>
        </p:nvSpPr>
        <p:spPr>
          <a:xfrm>
            <a:off x="676800" y="4874400"/>
            <a:ext cx="10814400" cy="10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algn="l">
              <a:lnSpc>
                <a:spcPct val="100000"/>
              </a:lnSpc>
              <a:spcAft>
                <a:spcPct val="20000"/>
              </a:spcAft>
            </a:pPr>
            <a:r>
              <a:rPr sz="3200">
                <a:solidFill>
                  <a:srgbClr val="0F283E"/>
                </a:solidFill>
                <a:latin typeface="Open Sans"/>
              </a:rPr>
              <a:t>Frauenanteile an Hochschulen in Deutschland nach akademischer Laufbahn in den Jahren 2017 bis 2019</a:t>
            </a:r>
          </a:p>
        </p:txBody>
      </p:sp>
      <p:sp>
        <p:nvSpPr>
          <p:cNvPr id="3" name="New shape"/>
          <p:cNvSpPr/>
          <p:nvPr/>
        </p:nvSpPr>
        <p:spPr>
          <a:xfrm>
            <a:off x="676800" y="4564800"/>
            <a:ext cx="3186000" cy="3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ctr">
            <a:normAutofit/>
          </a:bodyPr>
          <a:lstStyle/>
          <a:p>
            <a:pPr algn="l">
              <a:lnSpc>
                <a:spcPct val="100000"/>
              </a:lnSpc>
              <a:spcAft>
                <a:spcPct val="20000"/>
              </a:spcAft>
            </a:pPr>
            <a:r>
              <a:rPr sz="1400" b="1">
                <a:solidFill>
                  <a:srgbClr val="0A85E6"/>
                </a:solidFill>
                <a:latin typeface="Open Sans"/>
              </a:rPr>
              <a:t>BILDUNG &amp; FORSCHUNG</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New shape"/>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8" name="New shape"/>
          <p:cNvSpPr/>
          <p:nvPr/>
        </p:nvSpPr>
        <p:spPr>
          <a:xfrm>
            <a:off x="763200" y="6465600"/>
            <a:ext cx="219600" cy="399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2" name="New shape"/>
          <p:cNvSpPr/>
          <p:nvPr/>
        </p:nvSpPr>
        <p:spPr>
          <a:xfrm>
            <a:off x="676800" y="630000"/>
            <a:ext cx="10836000" cy="58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fontScale="60000" lnSpcReduction="20000"/>
          </a:bodyPr>
          <a:lstStyle/>
          <a:p>
            <a:pPr algn="l">
              <a:lnSpc>
                <a:spcPct val="100000"/>
              </a:lnSpc>
              <a:spcAft>
                <a:spcPct val="20000"/>
              </a:spcAft>
            </a:pPr>
            <a:r>
              <a:rPr sz="3200">
                <a:solidFill>
                  <a:srgbClr val="0A85E6"/>
                </a:solidFill>
                <a:latin typeface="Open Sans Light"/>
              </a:rPr>
              <a:t>Frauenanteile an Hochschulen in Deutschland nach akademischer Laufbahn in den Jahren 2017 bis 2019</a:t>
            </a:r>
          </a:p>
        </p:txBody>
      </p:sp>
      <p:sp>
        <p:nvSpPr>
          <p:cNvPr id="3" name="New shape"/>
          <p:cNvSpPr/>
          <p:nvPr/>
        </p:nvSpPr>
        <p:spPr>
          <a:xfrm>
            <a:off x="676800" y="1231200"/>
            <a:ext cx="10836000" cy="32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fontScale="97500" lnSpcReduction="20000"/>
          </a:bodyPr>
          <a:lstStyle/>
          <a:p>
            <a:pPr algn="l">
              <a:lnSpc>
                <a:spcPct val="100000"/>
              </a:lnSpc>
              <a:spcAft>
                <a:spcPct val="20000"/>
              </a:spcAft>
            </a:pPr>
            <a:r>
              <a:rPr sz="1600">
                <a:solidFill>
                  <a:srgbClr val="919191"/>
                </a:solidFill>
                <a:latin typeface="Open Sans"/>
              </a:rPr>
              <a:t>Frauenanteile an Hochschulen in Deutschland bis 2019</a:t>
            </a:r>
          </a:p>
        </p:txBody>
      </p:sp>
      <p:sp>
        <p:nvSpPr>
          <p:cNvPr id="4" name="New shape"/>
          <p:cNvSpPr/>
          <p:nvPr/>
        </p:nvSpPr>
        <p:spPr>
          <a:xfrm>
            <a:off x="1044000" y="5986800"/>
            <a:ext cx="8280000" cy="73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a:bodyPr>
          <a:lstStyle/>
          <a:p>
            <a:pPr algn="l">
              <a:lnSpc>
                <a:spcPct val="100000"/>
              </a:lnSpc>
              <a:spcAft>
                <a:spcPct val="20000"/>
              </a:spcAft>
            </a:pPr>
            <a:r>
              <a:rPr sz="800" b="1">
                <a:solidFill>
                  <a:srgbClr val="555555"/>
                </a:solidFill>
                <a:latin typeface="Open Sans"/>
              </a:rPr>
              <a:t>Hinweis(e):</a:t>
            </a:r>
            <a:r>
              <a:rPr sz="800">
                <a:solidFill>
                  <a:srgbClr val="555555"/>
                </a:solidFill>
                <a:latin typeface="Open Sans"/>
              </a:rPr>
              <a:t> Deutschland</a:t>
            </a:r>
          </a:p>
          <a:p>
            <a:pPr algn="l"/>
            <a:r>
              <a:rPr sz="800">
                <a:solidFill>
                  <a:srgbClr val="555555"/>
                </a:solidFill>
                <a:latin typeface="Open Sans"/>
              </a:rPr>
              <a:t>Weitere Angaben zu dieser Statistik, sowie Erläuterungen zu Fußnoten, sind auf </a:t>
            </a:r>
            <a:r>
              <a:rPr sz="800">
                <a:solidFill>
                  <a:srgbClr val="555555"/>
                </a:solidFill>
                <a:latin typeface="Open Sans"/>
                <a:hlinkClick r:id="rId4" action="ppaction://hlinksldjump">
                  <a:extLst>
                    <a:ext uri="{A12FA001-AC4F-418D-AE19-62706E023703}">
                      <ahyp:hlinkClr xmlns:ahyp="http://schemas.microsoft.com/office/drawing/2018/hyperlinkcolor" val="tx"/>
                    </a:ext>
                  </a:extLst>
                </a:hlinkClick>
              </a:rPr>
              <a:t>Seite 8</a:t>
            </a:r>
            <a:r>
              <a:rPr sz="800">
                <a:solidFill>
                  <a:srgbClr val="555555"/>
                </a:solidFill>
                <a:latin typeface="Open Sans"/>
              </a:rPr>
              <a:t> zu finden.</a:t>
            </a:r>
          </a:p>
          <a:p>
            <a:pPr algn="l"/>
            <a:r>
              <a:rPr sz="800" b="1">
                <a:solidFill>
                  <a:srgbClr val="555555"/>
                </a:solidFill>
                <a:latin typeface="Open Sans"/>
              </a:rPr>
              <a:t>Quelle(n): </a:t>
            </a:r>
            <a:r>
              <a:rPr sz="800">
                <a:solidFill>
                  <a:srgbClr val="555555"/>
                </a:solidFill>
                <a:latin typeface="Open Sans"/>
              </a:rPr>
              <a:t>Statistisches Bundesamt; </a:t>
            </a:r>
            <a:r>
              <a:rPr sz="800">
                <a:solidFill>
                  <a:srgbClr val="555555"/>
                </a:solidFill>
                <a:latin typeface="Open Sans"/>
                <a:hlinkClick r:id="rId5">
                  <a:extLst>
                    <a:ext uri="{A12FA001-AC4F-418D-AE19-62706E023703}">
                      <ahyp:hlinkClr xmlns:ahyp="http://schemas.microsoft.com/office/drawing/2018/hyperlinkcolor" val="tx"/>
                    </a:ext>
                  </a:extLst>
                </a:hlinkClick>
              </a:rPr>
              <a:t>ID 249318</a:t>
            </a:r>
          </a:p>
        </p:txBody>
      </p:sp>
      <p:graphicFrame>
        <p:nvGraphicFramePr>
          <p:cNvPr id="5" name="ChartObject"/>
          <p:cNvGraphicFramePr/>
          <p:nvPr/>
        </p:nvGraphicFramePr>
        <p:xfrm>
          <a:off x="676800" y="2098700"/>
          <a:ext cx="10742400" cy="3888100"/>
        </p:xfrm>
        <a:graphic>
          <a:graphicData uri="http://schemas.openxmlformats.org/drawingml/2006/chart">
            <c:chart xmlns:c="http://schemas.openxmlformats.org/drawingml/2006/chart" r:id="rId6"/>
          </a:graphicData>
        </a:graphic>
      </p:graphicFrame>
      <p:sp>
        <p:nvSpPr>
          <p:cNvPr id="6" name="New shape"/>
          <p:cNvSpPr/>
          <p:nvPr/>
        </p:nvSpPr>
        <p:spPr>
          <a:xfrm>
            <a:off x="5368550" y="1882800"/>
            <a:ext cx="1358900" cy="21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170" tIns="46990" rIns="90170" bIns="46990" rtlCol="0" anchor="t"/>
          <a:lstStyle/>
          <a:p>
            <a:pPr algn="ctr">
              <a:spcAft>
                <a:spcPct val="20000"/>
              </a:spcAft>
            </a:pPr>
            <a:r>
              <a:rPr sz="1000">
                <a:solidFill>
                  <a:srgbClr val="0F283E"/>
                </a:solidFill>
                <a:latin typeface="Open Sans Light"/>
              </a:rPr>
              <a:t>Frauenanteil</a:t>
            </a:r>
          </a:p>
        </p:txBody>
      </p:sp>
      <p:sp>
        <p:nvSpPr>
          <p:cNvPr id="7" name="New shape"/>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r>
              <a:rPr sz="1000">
                <a:solidFill>
                  <a:srgbClr val="FFFFFF"/>
                </a:solidFill>
                <a:latin typeface="Open Sans"/>
              </a:rPr>
              <a:t>2</a:t>
            </a: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 name="New shape"/>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10" name="New shape"/>
          <p:cNvSpPr/>
          <p:nvPr/>
        </p:nvSpPr>
        <p:spPr>
          <a:xfrm>
            <a:off x="763200" y="6465600"/>
            <a:ext cx="219600" cy="399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2" name="New shape"/>
          <p:cNvSpPr/>
          <p:nvPr/>
        </p:nvSpPr>
        <p:spPr>
          <a:xfrm>
            <a:off x="676800" y="630000"/>
            <a:ext cx="10836000" cy="58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fontScale="60000" lnSpcReduction="20000"/>
          </a:bodyPr>
          <a:lstStyle/>
          <a:p>
            <a:pPr algn="l">
              <a:lnSpc>
                <a:spcPct val="100000"/>
              </a:lnSpc>
              <a:spcAft>
                <a:spcPct val="20000"/>
              </a:spcAft>
            </a:pPr>
            <a:r>
              <a:rPr sz="3200">
                <a:solidFill>
                  <a:srgbClr val="0A85E6"/>
                </a:solidFill>
                <a:latin typeface="Open Sans Light"/>
              </a:rPr>
              <a:t>Frauenanteile an Hochschulen in Deutschland nach akademischer Laufbahn in den Jahren 2017 bis 2019</a:t>
            </a:r>
          </a:p>
        </p:txBody>
      </p:sp>
      <p:sp>
        <p:nvSpPr>
          <p:cNvPr id="3" name="New shape"/>
          <p:cNvSpPr/>
          <p:nvPr/>
        </p:nvSpPr>
        <p:spPr>
          <a:xfrm>
            <a:off x="676800" y="1231200"/>
            <a:ext cx="10836000" cy="32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fontScale="97500" lnSpcReduction="20000"/>
          </a:bodyPr>
          <a:lstStyle/>
          <a:p>
            <a:pPr algn="l">
              <a:lnSpc>
                <a:spcPct val="100000"/>
              </a:lnSpc>
              <a:spcAft>
                <a:spcPct val="20000"/>
              </a:spcAft>
            </a:pPr>
            <a:r>
              <a:rPr sz="1600">
                <a:solidFill>
                  <a:srgbClr val="919191"/>
                </a:solidFill>
                <a:latin typeface="Open Sans"/>
              </a:rPr>
              <a:t>Frauenanteile an Hochschulen in Deutschland bis 2019</a:t>
            </a:r>
          </a:p>
        </p:txBody>
      </p:sp>
      <p:sp>
        <p:nvSpPr>
          <p:cNvPr id="4" name="New shape"/>
          <p:cNvSpPr/>
          <p:nvPr/>
        </p:nvSpPr>
        <p:spPr>
          <a:xfrm>
            <a:off x="1044000" y="5986800"/>
            <a:ext cx="8280000" cy="73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a:bodyPr>
          <a:lstStyle/>
          <a:p>
            <a:pPr algn="l">
              <a:lnSpc>
                <a:spcPct val="100000"/>
              </a:lnSpc>
              <a:spcAft>
                <a:spcPct val="20000"/>
              </a:spcAft>
            </a:pPr>
            <a:r>
              <a:rPr sz="800" b="1">
                <a:solidFill>
                  <a:srgbClr val="555555"/>
                </a:solidFill>
                <a:latin typeface="Open Sans"/>
              </a:rPr>
              <a:t>Hinweis(e):</a:t>
            </a:r>
            <a:r>
              <a:rPr sz="800">
                <a:solidFill>
                  <a:srgbClr val="555555"/>
                </a:solidFill>
                <a:latin typeface="Open Sans"/>
              </a:rPr>
              <a:t> Deutschland</a:t>
            </a:r>
          </a:p>
          <a:p>
            <a:pPr algn="l"/>
            <a:r>
              <a:rPr sz="800">
                <a:solidFill>
                  <a:srgbClr val="555555"/>
                </a:solidFill>
                <a:latin typeface="Open Sans"/>
              </a:rPr>
              <a:t>Weitere Angaben zu dieser Statistik, sowie Erläuterungen zu Fußnoten, sind auf </a:t>
            </a:r>
            <a:r>
              <a:rPr sz="800">
                <a:solidFill>
                  <a:srgbClr val="555555"/>
                </a:solidFill>
                <a:latin typeface="Open Sans"/>
                <a:hlinkClick r:id="rId4" action="ppaction://hlinksldjump">
                  <a:extLst>
                    <a:ext uri="{A12FA001-AC4F-418D-AE19-62706E023703}">
                      <ahyp:hlinkClr xmlns:ahyp="http://schemas.microsoft.com/office/drawing/2018/hyperlinkcolor" val="tx"/>
                    </a:ext>
                  </a:extLst>
                </a:hlinkClick>
              </a:rPr>
              <a:t>Seite 8</a:t>
            </a:r>
            <a:r>
              <a:rPr sz="800">
                <a:solidFill>
                  <a:srgbClr val="555555"/>
                </a:solidFill>
                <a:latin typeface="Open Sans"/>
              </a:rPr>
              <a:t> zu finden.</a:t>
            </a:r>
          </a:p>
          <a:p>
            <a:pPr algn="l"/>
            <a:r>
              <a:rPr sz="800" b="1">
                <a:solidFill>
                  <a:srgbClr val="555555"/>
                </a:solidFill>
                <a:latin typeface="Open Sans"/>
              </a:rPr>
              <a:t>Quelle(n): </a:t>
            </a:r>
            <a:r>
              <a:rPr sz="800">
                <a:solidFill>
                  <a:srgbClr val="555555"/>
                </a:solidFill>
                <a:latin typeface="Open Sans"/>
              </a:rPr>
              <a:t>Statistisches Bundesamt; </a:t>
            </a:r>
            <a:r>
              <a:rPr sz="800">
                <a:solidFill>
                  <a:srgbClr val="555555"/>
                </a:solidFill>
                <a:latin typeface="Open Sans"/>
                <a:hlinkClick r:id="rId5">
                  <a:extLst>
                    <a:ext uri="{A12FA001-AC4F-418D-AE19-62706E023703}">
                      <ahyp:hlinkClr xmlns:ahyp="http://schemas.microsoft.com/office/drawing/2018/hyperlinkcolor" val="tx"/>
                    </a:ext>
                  </a:extLst>
                </a:hlinkClick>
              </a:rPr>
              <a:t>ID 249318</a:t>
            </a:r>
          </a:p>
        </p:txBody>
      </p:sp>
      <p:graphicFrame>
        <p:nvGraphicFramePr>
          <p:cNvPr id="5" name="ChartObject"/>
          <p:cNvGraphicFramePr/>
          <p:nvPr/>
        </p:nvGraphicFramePr>
        <p:xfrm>
          <a:off x="676800" y="2098700"/>
          <a:ext cx="7158000" cy="3888100"/>
        </p:xfrm>
        <a:graphic>
          <a:graphicData uri="http://schemas.openxmlformats.org/drawingml/2006/chart">
            <c:chart xmlns:c="http://schemas.openxmlformats.org/drawingml/2006/chart" r:id="rId6"/>
          </a:graphicData>
        </a:graphic>
      </p:graphicFrame>
      <p:sp>
        <p:nvSpPr>
          <p:cNvPr id="6" name="New shape"/>
          <p:cNvSpPr/>
          <p:nvPr/>
        </p:nvSpPr>
        <p:spPr>
          <a:xfrm>
            <a:off x="3576350" y="1882800"/>
            <a:ext cx="1358900" cy="21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170" tIns="46990" rIns="90170" bIns="46990" rtlCol="0" anchor="t"/>
          <a:lstStyle/>
          <a:p>
            <a:pPr algn="ctr">
              <a:spcAft>
                <a:spcPct val="20000"/>
              </a:spcAft>
            </a:pPr>
            <a:r>
              <a:rPr sz="1000">
                <a:solidFill>
                  <a:srgbClr val="0F283E"/>
                </a:solidFill>
                <a:latin typeface="Open Sans Light"/>
              </a:rPr>
              <a:t>Frauenanteil</a:t>
            </a:r>
          </a:p>
        </p:txBody>
      </p:sp>
      <p:sp>
        <p:nvSpPr>
          <p:cNvPr id="7" name="New shape"/>
          <p:cNvSpPr/>
          <p:nvPr/>
        </p:nvSpPr>
        <p:spPr>
          <a:xfrm>
            <a:off x="7982400" y="1882800"/>
            <a:ext cx="3424140" cy="41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lstStyle/>
          <a:p>
            <a:pPr algn="l">
              <a:spcAft>
                <a:spcPct val="20000"/>
              </a:spcAft>
            </a:pPr>
            <a:r>
              <a:rPr sz="1000" b="1">
                <a:solidFill>
                  <a:srgbClr val="0F283E"/>
                </a:solidFill>
                <a:latin typeface="Open Sans Light"/>
              </a:rPr>
              <a:t>Überschrift zu Ihren Notizen</a:t>
            </a:r>
          </a:p>
          <a:p>
            <a:pPr algn="l"/>
            <a:r>
              <a:rPr sz="800">
                <a:solidFill>
                  <a:srgbClr val="0F283E"/>
                </a:solidFill>
                <a:latin typeface="Open Sans Light"/>
              </a:rPr>
              <a:t>Ihre Notizen.</a:t>
            </a:r>
          </a:p>
        </p:txBody>
      </p:sp>
      <p:sp>
        <p:nvSpPr>
          <p:cNvPr id="8" name="New shape"/>
          <p:cNvSpPr/>
          <p:nvPr/>
        </p:nvSpPr>
        <p:spPr>
          <a:xfrm flipH="1">
            <a:off x="7928400" y="1882800"/>
            <a:ext cx="0" cy="4104000"/>
          </a:xfrm>
          <a:prstGeom prst="rect">
            <a:avLst/>
          </a:prstGeom>
          <a:solidFill>
            <a:srgbClr val="0F283E"/>
          </a:solidFill>
          <a:ln w="6350">
            <a:solidFill>
              <a:srgbClr val="0F28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9" name="New shape"/>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r>
              <a:rPr sz="1000">
                <a:solidFill>
                  <a:srgbClr val="FFFFFF"/>
                </a:solidFill>
                <a:latin typeface="Open Sans"/>
              </a:rPr>
              <a:t>3</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New shape"/>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7" name="New shape"/>
          <p:cNvSpPr/>
          <p:nvPr/>
        </p:nvSpPr>
        <p:spPr>
          <a:xfrm>
            <a:off x="763200" y="6465600"/>
            <a:ext cx="219600" cy="399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2" name="New shape"/>
          <p:cNvSpPr/>
          <p:nvPr/>
        </p:nvSpPr>
        <p:spPr>
          <a:xfrm>
            <a:off x="676800" y="630000"/>
            <a:ext cx="10836000" cy="58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fontScale="60000" lnSpcReduction="20000"/>
          </a:bodyPr>
          <a:lstStyle/>
          <a:p>
            <a:pPr algn="l">
              <a:lnSpc>
                <a:spcPct val="100000"/>
              </a:lnSpc>
              <a:spcAft>
                <a:spcPct val="20000"/>
              </a:spcAft>
            </a:pPr>
            <a:r>
              <a:rPr sz="3200">
                <a:solidFill>
                  <a:srgbClr val="0A85E6"/>
                </a:solidFill>
                <a:latin typeface="Open Sans Light"/>
              </a:rPr>
              <a:t>Frauenanteile an Hochschulen in Deutschland nach akademischer Laufbahn in den Jahren 2017 bis 2019</a:t>
            </a:r>
          </a:p>
        </p:txBody>
      </p:sp>
      <p:sp>
        <p:nvSpPr>
          <p:cNvPr id="3" name="New shape"/>
          <p:cNvSpPr/>
          <p:nvPr/>
        </p:nvSpPr>
        <p:spPr>
          <a:xfrm>
            <a:off x="676800" y="1231200"/>
            <a:ext cx="10836000" cy="32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fontScale="97500" lnSpcReduction="20000"/>
          </a:bodyPr>
          <a:lstStyle/>
          <a:p>
            <a:pPr algn="l">
              <a:lnSpc>
                <a:spcPct val="100000"/>
              </a:lnSpc>
              <a:spcAft>
                <a:spcPct val="20000"/>
              </a:spcAft>
            </a:pPr>
            <a:r>
              <a:rPr sz="1600">
                <a:solidFill>
                  <a:srgbClr val="919191"/>
                </a:solidFill>
                <a:latin typeface="Open Sans"/>
              </a:rPr>
              <a:t>Frauenanteile an Hochschulen in Deutschland bis 2019</a:t>
            </a:r>
          </a:p>
        </p:txBody>
      </p:sp>
      <p:sp>
        <p:nvSpPr>
          <p:cNvPr id="4" name="New shape"/>
          <p:cNvSpPr/>
          <p:nvPr/>
        </p:nvSpPr>
        <p:spPr>
          <a:xfrm>
            <a:off x="1044000" y="5986800"/>
            <a:ext cx="8280000" cy="73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a:bodyPr>
          <a:lstStyle/>
          <a:p>
            <a:pPr algn="l">
              <a:lnSpc>
                <a:spcPct val="100000"/>
              </a:lnSpc>
              <a:spcAft>
                <a:spcPct val="20000"/>
              </a:spcAft>
            </a:pPr>
            <a:r>
              <a:rPr sz="800" b="1">
                <a:solidFill>
                  <a:srgbClr val="555555"/>
                </a:solidFill>
                <a:latin typeface="Open Sans"/>
              </a:rPr>
              <a:t>Hinweis(e):</a:t>
            </a:r>
            <a:r>
              <a:rPr sz="800">
                <a:solidFill>
                  <a:srgbClr val="555555"/>
                </a:solidFill>
                <a:latin typeface="Open Sans"/>
              </a:rPr>
              <a:t> Deutschland</a:t>
            </a:r>
          </a:p>
          <a:p>
            <a:pPr algn="l"/>
            <a:r>
              <a:rPr sz="800">
                <a:solidFill>
                  <a:srgbClr val="555555"/>
                </a:solidFill>
                <a:latin typeface="Open Sans"/>
              </a:rPr>
              <a:t>Weitere Angaben zu dieser Statistik, sowie Erläuterungen zu Fußnoten, sind auf </a:t>
            </a:r>
            <a:r>
              <a:rPr sz="800">
                <a:solidFill>
                  <a:srgbClr val="555555"/>
                </a:solidFill>
                <a:latin typeface="Open Sans"/>
                <a:hlinkClick r:id="rId4" action="ppaction://hlinksldjump">
                  <a:extLst>
                    <a:ext uri="{A12FA001-AC4F-418D-AE19-62706E023703}">
                      <ahyp:hlinkClr xmlns:ahyp="http://schemas.microsoft.com/office/drawing/2018/hyperlinkcolor" val="tx"/>
                    </a:ext>
                  </a:extLst>
                </a:hlinkClick>
              </a:rPr>
              <a:t>Seite 8</a:t>
            </a:r>
            <a:r>
              <a:rPr sz="800">
                <a:solidFill>
                  <a:srgbClr val="555555"/>
                </a:solidFill>
                <a:latin typeface="Open Sans"/>
              </a:rPr>
              <a:t> zu finden.</a:t>
            </a:r>
          </a:p>
          <a:p>
            <a:pPr algn="l"/>
            <a:r>
              <a:rPr sz="800" b="1">
                <a:solidFill>
                  <a:srgbClr val="555555"/>
                </a:solidFill>
                <a:latin typeface="Open Sans"/>
              </a:rPr>
              <a:t>Quelle(n): </a:t>
            </a:r>
            <a:r>
              <a:rPr sz="800">
                <a:solidFill>
                  <a:srgbClr val="555555"/>
                </a:solidFill>
                <a:latin typeface="Open Sans"/>
              </a:rPr>
              <a:t>Statistisches Bundesamt; </a:t>
            </a:r>
            <a:r>
              <a:rPr sz="800">
                <a:solidFill>
                  <a:srgbClr val="555555"/>
                </a:solidFill>
                <a:latin typeface="Open Sans"/>
                <a:hlinkClick r:id="rId5">
                  <a:extLst>
                    <a:ext uri="{A12FA001-AC4F-418D-AE19-62706E023703}">
                      <ahyp:hlinkClr xmlns:ahyp="http://schemas.microsoft.com/office/drawing/2018/hyperlinkcolor" val="tx"/>
                    </a:ext>
                  </a:extLst>
                </a:hlinkClick>
              </a:rPr>
              <a:t>ID 249318</a:t>
            </a:r>
          </a:p>
        </p:txBody>
      </p:sp>
      <p:graphicFrame>
        <p:nvGraphicFramePr>
          <p:cNvPr id="5" name="ChartObject"/>
          <p:cNvGraphicFramePr/>
          <p:nvPr/>
        </p:nvGraphicFramePr>
        <p:xfrm>
          <a:off x="676800" y="1882800"/>
          <a:ext cx="10742400" cy="4104000"/>
        </p:xfrm>
        <a:graphic>
          <a:graphicData uri="http://schemas.openxmlformats.org/drawingml/2006/chart">
            <c:chart xmlns:c="http://schemas.openxmlformats.org/drawingml/2006/chart" r:id="rId6"/>
          </a:graphicData>
        </a:graphic>
      </p:graphicFrame>
      <p:sp>
        <p:nvSpPr>
          <p:cNvPr id="6" name="New shape"/>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r>
              <a:rPr sz="1000">
                <a:solidFill>
                  <a:srgbClr val="FFFFFF"/>
                </a:solidFill>
                <a:latin typeface="Open Sans"/>
              </a:rPr>
              <a:t>4</a:t>
            </a: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New shape"/>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9" name="New shape"/>
          <p:cNvSpPr/>
          <p:nvPr/>
        </p:nvSpPr>
        <p:spPr>
          <a:xfrm>
            <a:off x="763200" y="6465600"/>
            <a:ext cx="219600" cy="399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2" name="New shape"/>
          <p:cNvSpPr/>
          <p:nvPr/>
        </p:nvSpPr>
        <p:spPr>
          <a:xfrm>
            <a:off x="676800" y="630000"/>
            <a:ext cx="10836000" cy="58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fontScale="60000" lnSpcReduction="20000"/>
          </a:bodyPr>
          <a:lstStyle/>
          <a:p>
            <a:pPr algn="l">
              <a:lnSpc>
                <a:spcPct val="100000"/>
              </a:lnSpc>
              <a:spcAft>
                <a:spcPct val="20000"/>
              </a:spcAft>
            </a:pPr>
            <a:r>
              <a:rPr sz="3200">
                <a:solidFill>
                  <a:srgbClr val="0A85E6"/>
                </a:solidFill>
                <a:latin typeface="Open Sans Light"/>
              </a:rPr>
              <a:t>Frauenanteile an Hochschulen in Deutschland nach akademischer Laufbahn in den Jahren 2017 bis 2019</a:t>
            </a:r>
          </a:p>
        </p:txBody>
      </p:sp>
      <p:sp>
        <p:nvSpPr>
          <p:cNvPr id="3" name="New shape"/>
          <p:cNvSpPr/>
          <p:nvPr/>
        </p:nvSpPr>
        <p:spPr>
          <a:xfrm>
            <a:off x="676800" y="1231200"/>
            <a:ext cx="10836000" cy="32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fontScale="97500" lnSpcReduction="20000"/>
          </a:bodyPr>
          <a:lstStyle/>
          <a:p>
            <a:pPr algn="l">
              <a:lnSpc>
                <a:spcPct val="100000"/>
              </a:lnSpc>
              <a:spcAft>
                <a:spcPct val="20000"/>
              </a:spcAft>
            </a:pPr>
            <a:r>
              <a:rPr sz="1600">
                <a:solidFill>
                  <a:srgbClr val="919191"/>
                </a:solidFill>
                <a:latin typeface="Open Sans"/>
              </a:rPr>
              <a:t>Frauenanteile an Hochschulen in Deutschland bis 2019</a:t>
            </a:r>
          </a:p>
        </p:txBody>
      </p:sp>
      <p:sp>
        <p:nvSpPr>
          <p:cNvPr id="4" name="New shape"/>
          <p:cNvSpPr/>
          <p:nvPr/>
        </p:nvSpPr>
        <p:spPr>
          <a:xfrm>
            <a:off x="1044000" y="5986800"/>
            <a:ext cx="8280000" cy="73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a:bodyPr>
          <a:lstStyle/>
          <a:p>
            <a:pPr algn="l">
              <a:lnSpc>
                <a:spcPct val="100000"/>
              </a:lnSpc>
              <a:spcAft>
                <a:spcPct val="20000"/>
              </a:spcAft>
            </a:pPr>
            <a:r>
              <a:rPr sz="800" b="1">
                <a:solidFill>
                  <a:srgbClr val="555555"/>
                </a:solidFill>
                <a:latin typeface="Open Sans"/>
              </a:rPr>
              <a:t>Hinweis(e):</a:t>
            </a:r>
            <a:r>
              <a:rPr sz="800">
                <a:solidFill>
                  <a:srgbClr val="555555"/>
                </a:solidFill>
                <a:latin typeface="Open Sans"/>
              </a:rPr>
              <a:t> Deutschland</a:t>
            </a:r>
          </a:p>
          <a:p>
            <a:pPr algn="l"/>
            <a:r>
              <a:rPr sz="800">
                <a:solidFill>
                  <a:srgbClr val="555555"/>
                </a:solidFill>
                <a:latin typeface="Open Sans"/>
              </a:rPr>
              <a:t>Weitere Angaben zu dieser Statistik, sowie Erläuterungen zu Fußnoten, sind auf </a:t>
            </a:r>
            <a:r>
              <a:rPr sz="800">
                <a:solidFill>
                  <a:srgbClr val="555555"/>
                </a:solidFill>
                <a:latin typeface="Open Sans"/>
                <a:hlinkClick r:id="rId4" action="ppaction://hlinksldjump">
                  <a:extLst>
                    <a:ext uri="{A12FA001-AC4F-418D-AE19-62706E023703}">
                      <ahyp:hlinkClr xmlns:ahyp="http://schemas.microsoft.com/office/drawing/2018/hyperlinkcolor" val="tx"/>
                    </a:ext>
                  </a:extLst>
                </a:hlinkClick>
              </a:rPr>
              <a:t>Seite 8</a:t>
            </a:r>
            <a:r>
              <a:rPr sz="800">
                <a:solidFill>
                  <a:srgbClr val="555555"/>
                </a:solidFill>
                <a:latin typeface="Open Sans"/>
              </a:rPr>
              <a:t> zu finden.</a:t>
            </a:r>
          </a:p>
          <a:p>
            <a:pPr algn="l"/>
            <a:r>
              <a:rPr sz="800" b="1">
                <a:solidFill>
                  <a:srgbClr val="555555"/>
                </a:solidFill>
                <a:latin typeface="Open Sans"/>
              </a:rPr>
              <a:t>Quelle(n): </a:t>
            </a:r>
            <a:r>
              <a:rPr sz="800">
                <a:solidFill>
                  <a:srgbClr val="555555"/>
                </a:solidFill>
                <a:latin typeface="Open Sans"/>
              </a:rPr>
              <a:t>Statistisches Bundesamt; </a:t>
            </a:r>
            <a:r>
              <a:rPr sz="800">
                <a:solidFill>
                  <a:srgbClr val="555555"/>
                </a:solidFill>
                <a:latin typeface="Open Sans"/>
                <a:hlinkClick r:id="rId5">
                  <a:extLst>
                    <a:ext uri="{A12FA001-AC4F-418D-AE19-62706E023703}">
                      <ahyp:hlinkClr xmlns:ahyp="http://schemas.microsoft.com/office/drawing/2018/hyperlinkcolor" val="tx"/>
                    </a:ext>
                  </a:extLst>
                </a:hlinkClick>
              </a:rPr>
              <a:t>ID 249318</a:t>
            </a:r>
          </a:p>
        </p:txBody>
      </p:sp>
      <p:graphicFrame>
        <p:nvGraphicFramePr>
          <p:cNvPr id="5" name="ChartObject"/>
          <p:cNvGraphicFramePr/>
          <p:nvPr/>
        </p:nvGraphicFramePr>
        <p:xfrm>
          <a:off x="676800" y="1882800"/>
          <a:ext cx="7158000" cy="4104000"/>
        </p:xfrm>
        <a:graphic>
          <a:graphicData uri="http://schemas.openxmlformats.org/drawingml/2006/chart">
            <c:chart xmlns:c="http://schemas.openxmlformats.org/drawingml/2006/chart" r:id="rId6"/>
          </a:graphicData>
        </a:graphic>
      </p:graphicFrame>
      <p:sp>
        <p:nvSpPr>
          <p:cNvPr id="6" name="New shape"/>
          <p:cNvSpPr/>
          <p:nvPr/>
        </p:nvSpPr>
        <p:spPr>
          <a:xfrm>
            <a:off x="7982400" y="1882800"/>
            <a:ext cx="3424140" cy="41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lstStyle/>
          <a:p>
            <a:pPr algn="l">
              <a:spcAft>
                <a:spcPct val="20000"/>
              </a:spcAft>
            </a:pPr>
            <a:r>
              <a:rPr sz="1000" b="1">
                <a:solidFill>
                  <a:srgbClr val="0F283E"/>
                </a:solidFill>
                <a:latin typeface="Open Sans Light"/>
              </a:rPr>
              <a:t>Überschrift zu Ihren Notizen</a:t>
            </a:r>
          </a:p>
          <a:p>
            <a:pPr algn="l"/>
            <a:r>
              <a:rPr sz="800">
                <a:solidFill>
                  <a:srgbClr val="0F283E"/>
                </a:solidFill>
                <a:latin typeface="Open Sans Light"/>
              </a:rPr>
              <a:t>Ihre Notizen.</a:t>
            </a:r>
          </a:p>
        </p:txBody>
      </p:sp>
      <p:sp>
        <p:nvSpPr>
          <p:cNvPr id="7" name="New shape"/>
          <p:cNvSpPr/>
          <p:nvPr/>
        </p:nvSpPr>
        <p:spPr>
          <a:xfrm flipH="1">
            <a:off x="7928400" y="1882800"/>
            <a:ext cx="0" cy="4104000"/>
          </a:xfrm>
          <a:prstGeom prst="rect">
            <a:avLst/>
          </a:prstGeom>
          <a:solidFill>
            <a:srgbClr val="0F283E"/>
          </a:solidFill>
          <a:ln w="6350">
            <a:solidFill>
              <a:srgbClr val="0F28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8" name="New shape"/>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r>
              <a:rPr sz="1000">
                <a:solidFill>
                  <a:srgbClr val="FFFFFF"/>
                </a:solidFill>
                <a:latin typeface="Open Sans"/>
              </a:rPr>
              <a:t>5</a:t>
            </a: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8" name="New shape"/>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7" name="New shape"/>
          <p:cNvSpPr/>
          <p:nvPr/>
        </p:nvSpPr>
        <p:spPr>
          <a:xfrm>
            <a:off x="763200" y="6465600"/>
            <a:ext cx="219600" cy="399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2" name="New shape"/>
          <p:cNvSpPr/>
          <p:nvPr/>
        </p:nvSpPr>
        <p:spPr>
          <a:xfrm>
            <a:off x="676800" y="630000"/>
            <a:ext cx="10836000" cy="58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fontScale="60000" lnSpcReduction="20000"/>
          </a:bodyPr>
          <a:lstStyle/>
          <a:p>
            <a:pPr algn="l">
              <a:lnSpc>
                <a:spcPct val="100000"/>
              </a:lnSpc>
              <a:spcAft>
                <a:spcPct val="20000"/>
              </a:spcAft>
            </a:pPr>
            <a:r>
              <a:rPr sz="3200">
                <a:solidFill>
                  <a:srgbClr val="0A85E6"/>
                </a:solidFill>
                <a:latin typeface="Open Sans Light"/>
              </a:rPr>
              <a:t>Frauenanteile an Hochschulen in Deutschland nach akademischer Laufbahn in den Jahren 2017 bis 2019</a:t>
            </a:r>
          </a:p>
        </p:txBody>
      </p:sp>
      <p:sp>
        <p:nvSpPr>
          <p:cNvPr id="3" name="New shape"/>
          <p:cNvSpPr/>
          <p:nvPr/>
        </p:nvSpPr>
        <p:spPr>
          <a:xfrm>
            <a:off x="676800" y="1231200"/>
            <a:ext cx="10836000" cy="32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fontScale="97500" lnSpcReduction="20000"/>
          </a:bodyPr>
          <a:lstStyle/>
          <a:p>
            <a:pPr algn="l">
              <a:lnSpc>
                <a:spcPct val="100000"/>
              </a:lnSpc>
              <a:spcAft>
                <a:spcPct val="20000"/>
              </a:spcAft>
            </a:pPr>
            <a:r>
              <a:rPr sz="1600">
                <a:solidFill>
                  <a:srgbClr val="919191"/>
                </a:solidFill>
                <a:latin typeface="Open Sans"/>
              </a:rPr>
              <a:t>Frauenanteile an Hochschulen in Deutschland bis 2019</a:t>
            </a:r>
          </a:p>
        </p:txBody>
      </p:sp>
      <p:sp>
        <p:nvSpPr>
          <p:cNvPr id="4" name="New shape"/>
          <p:cNvSpPr/>
          <p:nvPr/>
        </p:nvSpPr>
        <p:spPr>
          <a:xfrm>
            <a:off x="1044000" y="5986800"/>
            <a:ext cx="8280000" cy="73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a:bodyPr>
          <a:lstStyle/>
          <a:p>
            <a:pPr algn="l">
              <a:lnSpc>
                <a:spcPct val="100000"/>
              </a:lnSpc>
              <a:spcAft>
                <a:spcPct val="20000"/>
              </a:spcAft>
            </a:pPr>
            <a:r>
              <a:rPr sz="800" b="1">
                <a:solidFill>
                  <a:srgbClr val="555555"/>
                </a:solidFill>
                <a:latin typeface="Open Sans"/>
              </a:rPr>
              <a:t>Hinweis(e):</a:t>
            </a:r>
            <a:r>
              <a:rPr sz="800">
                <a:solidFill>
                  <a:srgbClr val="555555"/>
                </a:solidFill>
                <a:latin typeface="Open Sans"/>
              </a:rPr>
              <a:t> Deutschland</a:t>
            </a:r>
          </a:p>
          <a:p>
            <a:pPr algn="l"/>
            <a:r>
              <a:rPr sz="800">
                <a:solidFill>
                  <a:srgbClr val="555555"/>
                </a:solidFill>
                <a:latin typeface="Open Sans"/>
              </a:rPr>
              <a:t>Weitere Angaben zu dieser Statistik, sowie Erläuterungen zu Fußnoten, sind auf </a:t>
            </a:r>
            <a:r>
              <a:rPr sz="800">
                <a:solidFill>
                  <a:srgbClr val="555555"/>
                </a:solidFill>
                <a:latin typeface="Open Sans"/>
                <a:hlinkClick r:id="rId4" action="ppaction://hlinksldjump">
                  <a:extLst>
                    <a:ext uri="{A12FA001-AC4F-418D-AE19-62706E023703}">
                      <ahyp:hlinkClr xmlns:ahyp="http://schemas.microsoft.com/office/drawing/2018/hyperlinkcolor" val="tx"/>
                    </a:ext>
                  </a:extLst>
                </a:hlinkClick>
              </a:rPr>
              <a:t>Seite 8</a:t>
            </a:r>
            <a:r>
              <a:rPr sz="800">
                <a:solidFill>
                  <a:srgbClr val="555555"/>
                </a:solidFill>
                <a:latin typeface="Open Sans"/>
              </a:rPr>
              <a:t> zu finden.</a:t>
            </a:r>
          </a:p>
          <a:p>
            <a:pPr algn="l"/>
            <a:r>
              <a:rPr sz="800" b="1">
                <a:solidFill>
                  <a:srgbClr val="555555"/>
                </a:solidFill>
                <a:latin typeface="Open Sans"/>
              </a:rPr>
              <a:t>Quelle(n): </a:t>
            </a:r>
            <a:r>
              <a:rPr sz="800">
                <a:solidFill>
                  <a:srgbClr val="555555"/>
                </a:solidFill>
                <a:latin typeface="Open Sans"/>
              </a:rPr>
              <a:t>Statistisches Bundesamt; </a:t>
            </a:r>
            <a:r>
              <a:rPr sz="800">
                <a:solidFill>
                  <a:srgbClr val="555555"/>
                </a:solidFill>
                <a:latin typeface="Open Sans"/>
                <a:hlinkClick r:id="rId5">
                  <a:extLst>
                    <a:ext uri="{A12FA001-AC4F-418D-AE19-62706E023703}">
                      <ahyp:hlinkClr xmlns:ahyp="http://schemas.microsoft.com/office/drawing/2018/hyperlinkcolor" val="tx"/>
                    </a:ext>
                  </a:extLst>
                </a:hlinkClick>
              </a:rPr>
              <a:t>ID 249318</a:t>
            </a:r>
          </a:p>
        </p:txBody>
      </p:sp>
      <p:graphicFrame>
        <p:nvGraphicFramePr>
          <p:cNvPr id="5" name="ChartObject"/>
          <p:cNvGraphicFramePr/>
          <p:nvPr/>
        </p:nvGraphicFramePr>
        <p:xfrm>
          <a:off x="676800" y="1882800"/>
          <a:ext cx="10742400" cy="4104000"/>
        </p:xfrm>
        <a:graphic>
          <a:graphicData uri="http://schemas.openxmlformats.org/drawingml/2006/chart">
            <c:chart xmlns:c="http://schemas.openxmlformats.org/drawingml/2006/chart" r:id="rId6"/>
          </a:graphicData>
        </a:graphic>
      </p:graphicFrame>
      <p:sp>
        <p:nvSpPr>
          <p:cNvPr id="6" name="New shape"/>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r>
              <a:rPr sz="1000">
                <a:solidFill>
                  <a:srgbClr val="FFFFFF"/>
                </a:solidFill>
                <a:latin typeface="Open Sans"/>
              </a:rPr>
              <a:t>6</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 name="New shape"/>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9" name="New shape"/>
          <p:cNvSpPr/>
          <p:nvPr/>
        </p:nvSpPr>
        <p:spPr>
          <a:xfrm>
            <a:off x="763200" y="6465600"/>
            <a:ext cx="219600" cy="399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2" name="New shape"/>
          <p:cNvSpPr/>
          <p:nvPr/>
        </p:nvSpPr>
        <p:spPr>
          <a:xfrm>
            <a:off x="676800" y="630000"/>
            <a:ext cx="10836000" cy="58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fontScale="60000" lnSpcReduction="20000"/>
          </a:bodyPr>
          <a:lstStyle/>
          <a:p>
            <a:pPr algn="l">
              <a:lnSpc>
                <a:spcPct val="100000"/>
              </a:lnSpc>
              <a:spcAft>
                <a:spcPct val="20000"/>
              </a:spcAft>
            </a:pPr>
            <a:r>
              <a:rPr sz="3200">
                <a:solidFill>
                  <a:srgbClr val="0A85E6"/>
                </a:solidFill>
                <a:latin typeface="Open Sans Light"/>
              </a:rPr>
              <a:t>Frauenanteile an Hochschulen in Deutschland nach akademischer Laufbahn in den Jahren 2017 bis 2019</a:t>
            </a:r>
          </a:p>
        </p:txBody>
      </p:sp>
      <p:sp>
        <p:nvSpPr>
          <p:cNvPr id="3" name="New shape"/>
          <p:cNvSpPr/>
          <p:nvPr/>
        </p:nvSpPr>
        <p:spPr>
          <a:xfrm>
            <a:off x="676800" y="1231200"/>
            <a:ext cx="10836000" cy="32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fontScale="97500" lnSpcReduction="20000"/>
          </a:bodyPr>
          <a:lstStyle/>
          <a:p>
            <a:pPr algn="l">
              <a:lnSpc>
                <a:spcPct val="100000"/>
              </a:lnSpc>
              <a:spcAft>
                <a:spcPct val="20000"/>
              </a:spcAft>
            </a:pPr>
            <a:r>
              <a:rPr sz="1600">
                <a:solidFill>
                  <a:srgbClr val="919191"/>
                </a:solidFill>
                <a:latin typeface="Open Sans"/>
              </a:rPr>
              <a:t>Frauenanteile an Hochschulen in Deutschland bis 2019</a:t>
            </a:r>
          </a:p>
        </p:txBody>
      </p:sp>
      <p:sp>
        <p:nvSpPr>
          <p:cNvPr id="4" name="New shape"/>
          <p:cNvSpPr/>
          <p:nvPr/>
        </p:nvSpPr>
        <p:spPr>
          <a:xfrm>
            <a:off x="1044000" y="5986800"/>
            <a:ext cx="8280000" cy="73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a:bodyPr>
          <a:lstStyle/>
          <a:p>
            <a:pPr algn="l">
              <a:lnSpc>
                <a:spcPct val="100000"/>
              </a:lnSpc>
              <a:spcAft>
                <a:spcPct val="20000"/>
              </a:spcAft>
            </a:pPr>
            <a:r>
              <a:rPr sz="800" b="1">
                <a:solidFill>
                  <a:srgbClr val="555555"/>
                </a:solidFill>
                <a:latin typeface="Open Sans"/>
              </a:rPr>
              <a:t>Hinweis(e):</a:t>
            </a:r>
            <a:r>
              <a:rPr sz="800">
                <a:solidFill>
                  <a:srgbClr val="555555"/>
                </a:solidFill>
                <a:latin typeface="Open Sans"/>
              </a:rPr>
              <a:t> Deutschland</a:t>
            </a:r>
          </a:p>
          <a:p>
            <a:pPr algn="l"/>
            <a:r>
              <a:rPr sz="800">
                <a:solidFill>
                  <a:srgbClr val="555555"/>
                </a:solidFill>
                <a:latin typeface="Open Sans"/>
              </a:rPr>
              <a:t>Weitere Angaben zu dieser Statistik, sowie Erläuterungen zu Fußnoten, sind auf </a:t>
            </a:r>
            <a:r>
              <a:rPr sz="800">
                <a:solidFill>
                  <a:srgbClr val="555555"/>
                </a:solidFill>
                <a:latin typeface="Open Sans"/>
                <a:hlinkClick r:id="rId4" action="ppaction://hlinksldjump">
                  <a:extLst>
                    <a:ext uri="{A12FA001-AC4F-418D-AE19-62706E023703}">
                      <ahyp:hlinkClr xmlns:ahyp="http://schemas.microsoft.com/office/drawing/2018/hyperlinkcolor" val="tx"/>
                    </a:ext>
                  </a:extLst>
                </a:hlinkClick>
              </a:rPr>
              <a:t>Seite 8</a:t>
            </a:r>
            <a:r>
              <a:rPr sz="800">
                <a:solidFill>
                  <a:srgbClr val="555555"/>
                </a:solidFill>
                <a:latin typeface="Open Sans"/>
              </a:rPr>
              <a:t> zu finden.</a:t>
            </a:r>
          </a:p>
          <a:p>
            <a:pPr algn="l"/>
            <a:r>
              <a:rPr sz="800" b="1">
                <a:solidFill>
                  <a:srgbClr val="555555"/>
                </a:solidFill>
                <a:latin typeface="Open Sans"/>
              </a:rPr>
              <a:t>Quelle(n): </a:t>
            </a:r>
            <a:r>
              <a:rPr sz="800">
                <a:solidFill>
                  <a:srgbClr val="555555"/>
                </a:solidFill>
                <a:latin typeface="Open Sans"/>
              </a:rPr>
              <a:t>Statistisches Bundesamt; </a:t>
            </a:r>
            <a:r>
              <a:rPr sz="800">
                <a:solidFill>
                  <a:srgbClr val="555555"/>
                </a:solidFill>
                <a:latin typeface="Open Sans"/>
                <a:hlinkClick r:id="rId5">
                  <a:extLst>
                    <a:ext uri="{A12FA001-AC4F-418D-AE19-62706E023703}">
                      <ahyp:hlinkClr xmlns:ahyp="http://schemas.microsoft.com/office/drawing/2018/hyperlinkcolor" val="tx"/>
                    </a:ext>
                  </a:extLst>
                </a:hlinkClick>
              </a:rPr>
              <a:t>ID 249318</a:t>
            </a:r>
          </a:p>
        </p:txBody>
      </p:sp>
      <p:graphicFrame>
        <p:nvGraphicFramePr>
          <p:cNvPr id="5" name="ChartObject"/>
          <p:cNvGraphicFramePr/>
          <p:nvPr/>
        </p:nvGraphicFramePr>
        <p:xfrm>
          <a:off x="676800" y="1882800"/>
          <a:ext cx="7158000" cy="4104000"/>
        </p:xfrm>
        <a:graphic>
          <a:graphicData uri="http://schemas.openxmlformats.org/drawingml/2006/chart">
            <c:chart xmlns:c="http://schemas.openxmlformats.org/drawingml/2006/chart" r:id="rId6"/>
          </a:graphicData>
        </a:graphic>
      </p:graphicFrame>
      <p:sp>
        <p:nvSpPr>
          <p:cNvPr id="6" name="New shape"/>
          <p:cNvSpPr/>
          <p:nvPr/>
        </p:nvSpPr>
        <p:spPr>
          <a:xfrm>
            <a:off x="7982400" y="1882800"/>
            <a:ext cx="3424140" cy="41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lstStyle/>
          <a:p>
            <a:pPr algn="l">
              <a:spcAft>
                <a:spcPct val="20000"/>
              </a:spcAft>
            </a:pPr>
            <a:r>
              <a:rPr sz="1000" b="1">
                <a:solidFill>
                  <a:srgbClr val="0F283E"/>
                </a:solidFill>
                <a:latin typeface="Open Sans Light"/>
              </a:rPr>
              <a:t>Überschrift zu Ihren Notizen</a:t>
            </a:r>
          </a:p>
          <a:p>
            <a:pPr algn="l"/>
            <a:r>
              <a:rPr sz="800">
                <a:solidFill>
                  <a:srgbClr val="0F283E"/>
                </a:solidFill>
                <a:latin typeface="Open Sans Light"/>
              </a:rPr>
              <a:t>Ihre Notizen.</a:t>
            </a:r>
          </a:p>
        </p:txBody>
      </p:sp>
      <p:sp>
        <p:nvSpPr>
          <p:cNvPr id="7" name="New shape"/>
          <p:cNvSpPr/>
          <p:nvPr/>
        </p:nvSpPr>
        <p:spPr>
          <a:xfrm flipH="1">
            <a:off x="7928400" y="1882800"/>
            <a:ext cx="0" cy="4104000"/>
          </a:xfrm>
          <a:prstGeom prst="rect">
            <a:avLst/>
          </a:prstGeom>
          <a:solidFill>
            <a:srgbClr val="0F283E"/>
          </a:solidFill>
          <a:ln w="6350">
            <a:solidFill>
              <a:srgbClr val="0F28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8" name="New shape"/>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r>
              <a:rPr sz="1000">
                <a:solidFill>
                  <a:srgbClr val="FFFFFF"/>
                </a:solidFill>
                <a:latin typeface="Open Sans"/>
              </a:rPr>
              <a:t>7</a:t>
            </a: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xml="http://www.w3.org/XML/1998/namespace"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New shape"/>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8" name="New shape"/>
          <p:cNvSpPr/>
          <p:nvPr/>
        </p:nvSpPr>
        <p:spPr>
          <a:xfrm>
            <a:off x="763200" y="6465600"/>
            <a:ext cx="219600" cy="399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2" name="New shape"/>
          <p:cNvSpPr/>
          <p:nvPr/>
        </p:nvSpPr>
        <p:spPr>
          <a:xfrm>
            <a:off x="676800" y="630000"/>
            <a:ext cx="10836000" cy="58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fontScale="60000" lnSpcReduction="20000"/>
          </a:bodyPr>
          <a:lstStyle/>
          <a:p>
            <a:pPr algn="l">
              <a:lnSpc>
                <a:spcPct val="100000"/>
              </a:lnSpc>
              <a:spcAft>
                <a:spcPct val="20000"/>
              </a:spcAft>
            </a:pPr>
            <a:r>
              <a:rPr sz="3200">
                <a:solidFill>
                  <a:srgbClr val="0A85E6"/>
                </a:solidFill>
                <a:latin typeface="Open Sans Light"/>
              </a:rPr>
              <a:t>Frauenanteile an Hochschulen in Deutschland nach akademischer Laufbahn in den Jahren 2017 bis 2019</a:t>
            </a:r>
          </a:p>
        </p:txBody>
      </p:sp>
      <p:sp>
        <p:nvSpPr>
          <p:cNvPr id="3" name="New shape"/>
          <p:cNvSpPr/>
          <p:nvPr/>
        </p:nvSpPr>
        <p:spPr>
          <a:xfrm>
            <a:off x="676800" y="1231200"/>
            <a:ext cx="10836000" cy="32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fontScale="97500" lnSpcReduction="20000"/>
          </a:bodyPr>
          <a:lstStyle/>
          <a:p>
            <a:pPr algn="l">
              <a:lnSpc>
                <a:spcPct val="100000"/>
              </a:lnSpc>
              <a:spcAft>
                <a:spcPct val="20000"/>
              </a:spcAft>
            </a:pPr>
            <a:r>
              <a:rPr sz="1600">
                <a:solidFill>
                  <a:srgbClr val="919191"/>
                </a:solidFill>
                <a:latin typeface="Open Sans"/>
              </a:rPr>
              <a:t>Frauenanteile an Hochschulen in Deutschland bis 2019</a:t>
            </a:r>
          </a:p>
        </p:txBody>
      </p:sp>
      <p:graphicFrame>
        <p:nvGraphicFramePr>
          <p:cNvPr id="4" name="New Table"/>
          <p:cNvGraphicFramePr>
            <a:graphicFrameLocks noGrp="1"/>
          </p:cNvGraphicFramePr>
          <p:nvPr/>
        </p:nvGraphicFramePr>
        <p:xfrm>
          <a:off x="676800" y="1882800"/>
          <a:ext cx="5334000" cy="3048000"/>
        </p:xfrm>
        <a:graphic>
          <a:graphicData uri="http://schemas.openxmlformats.org/drawingml/2006/table">
            <a:tbl>
              <a:tblPr firstRow="1" bandRow="1">
                <a:tableStyleId>{5C22544A-7EE6-4342-B048-85BDC9FD1C3A}</a:tableStyleId>
              </a:tblPr>
              <a:tblGrid>
                <a:gridCol w="1778000"/>
                <a:gridCol w="3556000"/>
              </a:tblGrid>
              <a:tr h="0">
                <a:tc gridSpan="2">
                  <a:txBody>
                    <a:bodyPr/>
                    <a:lstStyle/>
                    <a:p>
                      <a:pPr algn="l"/>
                      <a:r>
                        <a:rPr sz="1000" b="1">
                          <a:solidFill>
                            <a:srgbClr val="0F283E"/>
                          </a:solidFill>
                          <a:latin typeface="Open Sans Light"/>
                        </a:rPr>
                        <a:t>Informationen zur Statistik</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hMerge="1">
                  <a:txBody>
                    <a:bodyPr/>
                    <a:lstStyle/>
                    <a:p/>
                  </a:txBody>
                  <a:tcPr>
                    <a:lnL>
                      <a:solidFill>
                        <a:srgbClr val="FFFFFF">
                          <a:alpha val="0"/>
                        </a:srgbClr>
                      </a:solidFill>
                    </a:lnL>
                    <a:lnB>
                      <a:solidFill>
                        <a:srgbClr val="FFFFFF">
                          <a:alpha val="0"/>
                        </a:srgbClr>
                      </a:solidFill>
                    </a:lnB>
                  </a:tcPr>
                </a:tc>
              </a:tr>
              <a:tr h="0">
                <a:tc>
                  <a:txBody>
                    <a:bodyPr/>
                    <a:lstStyle/>
                    <a:p>
                      <a:r>
                        <a:rPr sz="800">
                          <a:solidFill>
                            <a:srgbClr val="0F283E"/>
                          </a:solidFill>
                          <a:latin typeface="Open Sans Light"/>
                        </a:rPr>
                        <a:t>Quelle(n)</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a:solidFill>
                            <a:srgbClr val="0F283E"/>
                          </a:solidFill>
                          <a:latin typeface="Open Sans Light"/>
                        </a:rPr>
                        <a:t>Statistisches Bundesamt</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Erheber</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a:solidFill>
                            <a:srgbClr val="0F283E"/>
                          </a:solidFill>
                          <a:latin typeface="Open Sans Light"/>
                        </a:rPr>
                        <a:t>Statistisches Bundesamt</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Erhebungszeitraum</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a:solidFill>
                            <a:srgbClr val="0F283E"/>
                          </a:solidFill>
                          <a:latin typeface="Open Sans Light"/>
                        </a:rPr>
                        <a:t>2017 bis 2019</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Region(en)</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a:solidFill>
                            <a:srgbClr val="0F283E"/>
                          </a:solidFill>
                          <a:latin typeface="Open Sans Light"/>
                        </a:rPr>
                        <a:t>Deutschland</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Anzahl der Befragten</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i="1">
                          <a:solidFill>
                            <a:srgbClr val="0F283E"/>
                          </a:solidFill>
                          <a:latin typeface="Open Sans Light"/>
                        </a:rPr>
                        <a:t>n.a.</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Altersgruppe</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i="1">
                          <a:solidFill>
                            <a:srgbClr val="0F283E"/>
                          </a:solidFill>
                          <a:latin typeface="Open Sans Light"/>
                        </a:rPr>
                        <a:t>n.a.</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Besondere Eigenschaften</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i="1">
                          <a:solidFill>
                            <a:srgbClr val="0F283E"/>
                          </a:solidFill>
                          <a:latin typeface="Open Sans Light"/>
                        </a:rPr>
                        <a:t>n.a.</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Veröffentlichung durch</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a:solidFill>
                            <a:srgbClr val="0F283E"/>
                          </a:solidFill>
                          <a:latin typeface="Open Sans Light"/>
                        </a:rPr>
                        <a:t>Statistisches Bundesamt</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Veröffentlichungsdatum</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a:solidFill>
                            <a:srgbClr val="0F283E"/>
                          </a:solidFill>
                          <a:latin typeface="Open Sans Light"/>
                        </a:rPr>
                        <a:t>Oktober 2020</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Herkunftsverweis</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a:solidFill>
                            <a:srgbClr val="0F283E"/>
                          </a:solidFill>
                          <a:latin typeface="Open Sans Light"/>
                        </a:rPr>
                        <a:t>destatis.de</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URL auf der Webseite</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a:solidFill>
                            <a:srgbClr val="0F283E"/>
                          </a:solidFill>
                          <a:latin typeface="Open Sans Light"/>
                          <a:hlinkClick r:id="rId4"/>
                        </a:rPr>
                        <a:t>zur Webseite</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r h="0">
                <a:tc>
                  <a:txBody>
                    <a:bodyPr/>
                    <a:lstStyle/>
                    <a:p>
                      <a:r>
                        <a:rPr sz="800">
                          <a:solidFill>
                            <a:srgbClr val="0F283E"/>
                          </a:solidFill>
                          <a:latin typeface="Open Sans Light"/>
                        </a:rPr>
                        <a:t>Hinweis(e):</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c>
                  <a:txBody>
                    <a:bodyPr/>
                    <a:lstStyle/>
                    <a:p>
                      <a:r>
                        <a:rPr sz="800" i="1">
                          <a:solidFill>
                            <a:srgbClr val="0F283E"/>
                          </a:solidFill>
                          <a:latin typeface="Open Sans Light"/>
                        </a:rPr>
                        <a:t>* Studierende insgesamt im Wintersemester. ** Habilitationen im Kalenderjahr. *** Personal am 01. Dezember. **** Bevölkerung am 31. Dezember des Vorjahres auf Grundlage des Zensus 2011.</a:t>
                      </a:r>
                    </a:p>
                  </a:txBody>
                  <a:tcPr>
                    <a:lnL>
                      <a:solidFill>
                        <a:srgbClr val="FFFFFF">
                          <a:alpha val="0"/>
                        </a:srgbClr>
                      </a:solidFill>
                    </a:lnL>
                    <a:lnR>
                      <a:solidFill>
                        <a:srgbClr val="FFFFFF">
                          <a:alpha val="0"/>
                        </a:srgbClr>
                      </a:solidFill>
                    </a:lnR>
                    <a:lnT>
                      <a:solidFill>
                        <a:srgbClr val="FFFFFF">
                          <a:alpha val="0"/>
                        </a:srgbClr>
                      </a:solidFill>
                    </a:lnT>
                    <a:lnB>
                      <a:solidFill>
                        <a:srgbClr val="FFFFFF">
                          <a:alpha val="0"/>
                        </a:srgbClr>
                      </a:solidFill>
                    </a:lnB>
                    <a:solidFill>
                      <a:srgbClr val="FFFFFF">
                        <a:alpha val="0"/>
                      </a:srgbClr>
                    </a:solidFill>
                  </a:tcPr>
                </a:tc>
              </a:tr>
            </a:tbl>
          </a:graphicData>
        </a:graphic>
      </p:graphicFrame>
      <p:sp>
        <p:nvSpPr>
          <p:cNvPr id="5" name="New shape"/>
          <p:cNvSpPr/>
          <p:nvPr/>
        </p:nvSpPr>
        <p:spPr>
          <a:xfrm>
            <a:off x="6138000" y="1882800"/>
            <a:ext cx="5281200" cy="41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lstStyle/>
          <a:p>
            <a:pPr algn="l">
              <a:lnSpc>
                <a:spcPct val="1200"/>
              </a:lnSpc>
              <a:spcAft>
                <a:spcPct val="20000"/>
              </a:spcAft>
            </a:pPr>
            <a:r>
              <a:rPr sz="1000" b="1">
                <a:solidFill>
                  <a:srgbClr val="0F283E"/>
                </a:solidFill>
                <a:latin typeface="Open Sans Light"/>
              </a:rPr>
              <a:t>Beschreibung</a:t>
            </a:r>
          </a:p>
          <a:p>
            <a:pPr algn="l"/>
            <a:endParaRPr sz="800">
              <a:solidFill>
                <a:srgbClr val="0F283E"/>
              </a:solidFill>
              <a:latin typeface="Open Sans Light"/>
            </a:endParaRPr>
          </a:p>
          <a:p>
            <a:pPr algn="l"/>
            <a:r>
              <a:rPr sz="800">
                <a:solidFill>
                  <a:srgbClr val="0F283E"/>
                </a:solidFill>
                <a:latin typeface="Open Sans Light"/>
              </a:rPr>
              <a:t>Die Statistik zeigt Frauenanteile an Hochschulen in Deutschland nach akademischer Laufbahn in den Jahren 2017 bis 2019. Der Frauenanteil bei den Studierenden an Hochschulen in Deutschland lag im Jahr 2019 bei 49,3 Prozent.</a:t>
            </a:r>
            <a:endParaRPr sz="800" i="1">
              <a:solidFill>
                <a:srgbClr val="0F283E"/>
              </a:solidFill>
              <a:latin typeface="Open Sans Light"/>
            </a:endParaRPr>
          </a:p>
        </p:txBody>
      </p:sp>
      <p:sp>
        <p:nvSpPr>
          <p:cNvPr id="6" name="New shape"/>
          <p:cNvSpPr/>
          <p:nvPr/>
        </p:nvSpPr>
        <p:spPr>
          <a:xfrm flipH="1">
            <a:off x="6048000" y="1882800"/>
            <a:ext cx="0" cy="4104000"/>
          </a:xfrm>
          <a:prstGeom prst="rect">
            <a:avLst/>
          </a:prstGeom>
          <a:solidFill>
            <a:srgbClr val="0F283E"/>
          </a:solidFill>
          <a:ln w="6350">
            <a:solidFill>
              <a:srgbClr val="0F28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7" name="New shape"/>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r>
              <a:rPr sz="1000">
                <a:solidFill>
                  <a:srgbClr val="FFFFFF"/>
                </a:solidFill>
                <a:latin typeface="Open Sans"/>
              </a:rPr>
              <a:t>8</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20.06.14"/>
  <p:tag name="AS_TITLE" val="Aspose.Slides for .NET 4.0 Client Profile"/>
  <p:tag name="AS_VERSION" val="20.6"/>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51</Paragraphs>
  <Slides>8</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8</vt:i4>
      </vt:variant>
    </vt:vector>
  </HeadingPairs>
  <TitlesOfParts>
    <vt:vector baseType="lpstr" size="13">
      <vt:lpstr>Arial</vt:lpstr>
      <vt:lpstr>Calibri</vt:lpstr>
      <vt:lpstr>Open Sans</vt:lpstr>
      <vt:lpstr>Open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20.0600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2021-07-27T15:44:16.773</cp:lastPrinted>
  <dcterms:created xsi:type="dcterms:W3CDTF">2021-07-27T13:44:16Z</dcterms:created>
  <dcterms:modified xsi:type="dcterms:W3CDTF">2021-07-27T13:44:16Z</dcterms:modified>
</cp:coreProperties>
</file>