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339" r:id="rId5"/>
    <p:sldId id="331" r:id="rId6"/>
    <p:sldId id="340" r:id="rId7"/>
    <p:sldId id="343" r:id="rId8"/>
    <p:sldId id="341" r:id="rId9"/>
    <p:sldId id="342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B8431A3B-5FC1-45FB-8154-585C7FC96378}">
          <p14:sldIdLst>
            <p14:sldId id="339"/>
            <p14:sldId id="331"/>
            <p14:sldId id="340"/>
            <p14:sldId id="343"/>
            <p14:sldId id="341"/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Katharina  Müller" initials="JKM" lastIdx="1" clrIdx="0">
    <p:extLst>
      <p:ext uri="{19B8F6BF-5375-455C-9EA6-DF929625EA0E}">
        <p15:presenceInfo xmlns:p15="http://schemas.microsoft.com/office/powerpoint/2012/main" userId="S::jmueller34@uni-bielefeld.de::7ebd12ea-a700-4c7b-9005-5535c3a7247f" providerId="AD"/>
      </p:ext>
    </p:extLst>
  </p:cmAuthor>
  <p:cmAuthor id="2" name="User" initials="U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49" autoAdjust="0"/>
    <p:restoredTop sz="84420" autoAdjust="0"/>
  </p:normalViewPr>
  <p:slideViewPr>
    <p:cSldViewPr showGuides="1">
      <p:cViewPr varScale="1">
        <p:scale>
          <a:sx n="96" d="100"/>
          <a:sy n="96" d="100"/>
        </p:scale>
        <p:origin x="1290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CAAB23B-98FB-374B-A5D4-3AD4A4248B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20F632-D0F7-3445-BDC5-760B0318A3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02058-D852-A947-B93C-47AC89978D77}" type="datetimeFigureOut">
              <a:rPr lang="de-DE" smtClean="0"/>
              <a:pPr/>
              <a:t>21.02.2022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054E1A-4D9C-2C40-8E90-0CE4F6D433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75B2F4-15B9-1744-9069-5BE81D110F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82465-B3C5-5D44-90D5-116AA821427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5510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59025-3C63-43C4-8B0E-710151024EA7}" type="datetimeFigureOut">
              <a:rPr lang="de-DE" smtClean="0"/>
              <a:pPr/>
              <a:t>21.02.2022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0CF58-F8AE-4306-91E6-E5B4FBFABC0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5267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2E4DB1-9E18-419C-AB3D-BD869B992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8" y="1268412"/>
            <a:ext cx="5976000" cy="365651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F49FBC8-B96B-455F-85D7-9A804472D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037" y="5208436"/>
            <a:ext cx="5975351" cy="1396536"/>
          </a:xfrm>
        </p:spPr>
        <p:txBody>
          <a:bodyPr anchor="b"/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Bildplatzhalter 9">
            <a:extLst>
              <a:ext uri="{FF2B5EF4-FFF2-40B4-BE49-F238E27FC236}">
                <a16:creationId xmlns:a16="http://schemas.microsoft.com/office/drawing/2014/main" id="{8F2F4E45-6575-48BB-B7F1-A75E8397FF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5425" y="1268412"/>
            <a:ext cx="5316538" cy="529293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4314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2E4DB1-9E18-419C-AB3D-BD869B992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8" y="1306513"/>
            <a:ext cx="5976000" cy="3642276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F49FBC8-B96B-455F-85D7-9A804472D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037" y="5208436"/>
            <a:ext cx="5975351" cy="1396536"/>
          </a:xfrm>
        </p:spPr>
        <p:txBody>
          <a:bodyPr anchor="b"/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Bildplatzhalter 9">
            <a:extLst>
              <a:ext uri="{FF2B5EF4-FFF2-40B4-BE49-F238E27FC236}">
                <a16:creationId xmlns:a16="http://schemas.microsoft.com/office/drawing/2014/main" id="{8F2F4E45-6575-48BB-B7F1-A75E8397FF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5425" y="1268412"/>
            <a:ext cx="5316538" cy="529293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8627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87C6A3-E0EF-4FA5-9985-39667BB5D1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163F39-DA16-4AA3-9128-D0141D3C3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ACADEE-A7A1-4B00-995B-32E6A1A02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94B1DF-2FD1-40EA-AC3F-A033005D1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59BBFA-AA87-4BCF-8665-A95DD26A9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4451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2241550"/>
            <a:ext cx="11591925" cy="39957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89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(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5975982" cy="6888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2241550"/>
            <a:ext cx="5975982" cy="39957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5425" y="1268412"/>
            <a:ext cx="5316538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36650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(bre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3659721" cy="6888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2241550"/>
            <a:ext cx="3659721" cy="39957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9796" y="1268412"/>
            <a:ext cx="7632167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1478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9" y="1324895"/>
            <a:ext cx="3156346" cy="6888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9" y="2241550"/>
            <a:ext cx="3156346" cy="39957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68208" y="1268412"/>
            <a:ext cx="3923755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56421" y="1268412"/>
            <a:ext cx="3923755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17111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9" y="3609020"/>
            <a:ext cx="2303573" cy="2628268"/>
          </a:xfrm>
        </p:spPr>
        <p:txBody>
          <a:bodyPr/>
          <a:lstStyle>
            <a:lvl1pPr marL="92075" indent="-92075">
              <a:defRPr sz="900"/>
            </a:lvl1pPr>
            <a:lvl2pPr marL="182563" indent="-90488">
              <a:defRPr sz="900"/>
            </a:lvl2pPr>
            <a:lvl3pPr marL="266700" indent="-84138">
              <a:defRPr sz="900"/>
            </a:lvl3pPr>
            <a:lvl4pPr marL="358775" indent="-92075">
              <a:defRPr sz="900"/>
            </a:lvl4pPr>
            <a:lvl5pPr marL="449263" indent="-90488">
              <a:defRPr sz="9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0039" y="1268413"/>
            <a:ext cx="2303573" cy="223259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F7359EAB-27F8-40C6-BEA9-BE6360AAA5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28331" y="3609020"/>
            <a:ext cx="2303573" cy="2628268"/>
          </a:xfrm>
        </p:spPr>
        <p:txBody>
          <a:bodyPr/>
          <a:lstStyle>
            <a:lvl1pPr marL="92075" indent="-92075">
              <a:defRPr sz="900"/>
            </a:lvl1pPr>
            <a:lvl2pPr marL="182563" indent="-90488">
              <a:defRPr sz="900"/>
            </a:lvl2pPr>
            <a:lvl3pPr marL="266700" indent="-84138">
              <a:defRPr sz="900"/>
            </a:lvl3pPr>
            <a:lvl4pPr marL="358775" indent="-92075">
              <a:defRPr sz="900"/>
            </a:lvl4pPr>
            <a:lvl5pPr marL="449263" indent="-90488">
              <a:defRPr sz="9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9">
            <a:extLst>
              <a:ext uri="{FF2B5EF4-FFF2-40B4-BE49-F238E27FC236}">
                <a16:creationId xmlns:a16="http://schemas.microsoft.com/office/drawing/2014/main" id="{4BF1E103-4F49-4361-A0CA-5F024751F1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28331" y="1268413"/>
            <a:ext cx="2303573" cy="223259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1930E164-C9BB-4A82-9524-60B17ADA31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56623" y="3609020"/>
            <a:ext cx="2303573" cy="2628268"/>
          </a:xfrm>
        </p:spPr>
        <p:txBody>
          <a:bodyPr/>
          <a:lstStyle>
            <a:lvl1pPr marL="92075" indent="-92075">
              <a:defRPr sz="900"/>
            </a:lvl1pPr>
            <a:lvl2pPr marL="182563" indent="-90488">
              <a:defRPr sz="900"/>
            </a:lvl2pPr>
            <a:lvl3pPr marL="266700" indent="-84138">
              <a:defRPr sz="900"/>
            </a:lvl3pPr>
            <a:lvl4pPr marL="358775" indent="-92075">
              <a:defRPr sz="900"/>
            </a:lvl4pPr>
            <a:lvl5pPr marL="449263" indent="-90488">
              <a:defRPr sz="9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C4B605E8-1358-46B0-9403-42BC0A5E76A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56623" y="1268413"/>
            <a:ext cx="2303573" cy="223259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6" name="Textplatzhalter 6">
            <a:extLst>
              <a:ext uri="{FF2B5EF4-FFF2-40B4-BE49-F238E27FC236}">
                <a16:creationId xmlns:a16="http://schemas.microsoft.com/office/drawing/2014/main" id="{9F1A9615-15C9-4659-8463-5A13E8C348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4915" y="3609020"/>
            <a:ext cx="2303573" cy="2628268"/>
          </a:xfrm>
        </p:spPr>
        <p:txBody>
          <a:bodyPr/>
          <a:lstStyle>
            <a:lvl1pPr marL="92075" indent="-92075">
              <a:defRPr sz="900"/>
            </a:lvl1pPr>
            <a:lvl2pPr marL="182563" indent="-90488">
              <a:defRPr sz="900"/>
            </a:lvl2pPr>
            <a:lvl3pPr marL="266700" indent="-84138">
              <a:defRPr sz="900"/>
            </a:lvl3pPr>
            <a:lvl4pPr marL="358775" indent="-92075">
              <a:defRPr sz="900"/>
            </a:lvl4pPr>
            <a:lvl5pPr marL="449263" indent="-90488">
              <a:defRPr sz="9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4C8D2B3B-711C-45A3-A866-73C14337CBB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84915" y="1268413"/>
            <a:ext cx="2303573" cy="223259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3439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 (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0039" y="1268412"/>
            <a:ext cx="7380138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66499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 (bre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0038" y="1268412"/>
            <a:ext cx="11591923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3697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7306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5822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D2A20E-A742-4D97-A6EE-053013FE5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Name des Kapitels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03D3AE9-F8AA-426F-A679-BB57EC88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930ADF6-A91F-4CC3-A7AC-E55FF446D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263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2E4DB1-9E18-419C-AB3D-BD869B992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1306513"/>
            <a:ext cx="11593185" cy="1690439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F49FBC8-B96B-455F-85D7-9A804472D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037" y="3248980"/>
            <a:ext cx="11591926" cy="3355992"/>
          </a:xfrm>
        </p:spPr>
        <p:txBody>
          <a:bodyPr anchor="b"/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4930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D51B7A0-2349-4EDA-A63A-B7A717CFB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0BA506-857B-4D18-850B-BD7765473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7" y="2241550"/>
            <a:ext cx="11591925" cy="39957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C1221F-2C01-43BF-A95C-DD43389C7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0514" y="6471135"/>
            <a:ext cx="780082" cy="20499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Name des Kapitels (optional)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5A9539-B132-412C-9661-DED3B820C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471135"/>
            <a:ext cx="10308468" cy="204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13D3EB-E170-4754-9007-33BFBA56E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68FC3C1-8B2E-4CF4-97FE-57A4E19AC87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1E2579D-6D86-478F-A14A-E7114ADEE60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245" y="126208"/>
            <a:ext cx="1866557" cy="107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0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6" r:id="rId4"/>
    <p:sldLayoutId id="2147483657" r:id="rId5"/>
    <p:sldLayoutId id="2147483658" r:id="rId6"/>
    <p:sldLayoutId id="2147483659" r:id="rId7"/>
    <p:sldLayoutId id="2147483664" r:id="rId8"/>
    <p:sldLayoutId id="2147483660" r:id="rId9"/>
    <p:sldLayoutId id="2147483661" r:id="rId10"/>
    <p:sldLayoutId id="2147483662" r:id="rId11"/>
    <p:sldLayoutId id="2147483654" r:id="rId12"/>
    <p:sldLayoutId id="2147483655" r:id="rId13"/>
    <p:sldLayoutId id="214748366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18256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621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8256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893763" indent="-17621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 userDrawn="1">
          <p15:clr>
            <a:srgbClr val="F26B43"/>
          </p15:clr>
        </p15:guide>
        <p15:guide id="2" pos="189" userDrawn="1">
          <p15:clr>
            <a:srgbClr val="F26B43"/>
          </p15:clr>
        </p15:guide>
        <p15:guide id="3" pos="7491" userDrawn="1">
          <p15:clr>
            <a:srgbClr val="F26B43"/>
          </p15:clr>
        </p15:guide>
        <p15:guide id="4" orient="horz" pos="3929" userDrawn="1">
          <p15:clr>
            <a:srgbClr val="F26B43"/>
          </p15:clr>
        </p15:guide>
        <p15:guide id="5" orient="horz" pos="14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kvv.uni-bielefeld.de/pers_publ/publ/PersonDetail.jsp;jsessionid=D5509A7523B4B4B5C2543AE589AA354B?personId=305578561" TargetMode="External"/><Relationship Id="rId7" Type="http://schemas.openxmlformats.org/officeDocument/2006/relationships/hyperlink" Target="https://uni-bielefeld.de/einrichtungen/zsb/index.xml" TargetMode="External"/><Relationship Id="rId2" Type="http://schemas.openxmlformats.org/officeDocument/2006/relationships/hyperlink" Target="https://uni-bielefeld.de/fakultaeten/geschichtswissenschaft/studium/richtig-einsteigen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uni-bielefeld.de/einrichtungen/schreiblabor/" TargetMode="External"/><Relationship Id="rId5" Type="http://schemas.openxmlformats.org/officeDocument/2006/relationships/hyperlink" Target="https://uni-bielefeld.de/themen/peerlearning/" TargetMode="External"/><Relationship Id="rId4" Type="http://schemas.openxmlformats.org/officeDocument/2006/relationships/hyperlink" Target="https://ekvv.uni-bielefeld.de/pers_publ/publ/EinrichtungDetail.jsp?orgId=709457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library.utb.de/" TargetMode="External"/><Relationship Id="rId2" Type="http://schemas.openxmlformats.org/officeDocument/2006/relationships/hyperlink" Target="https://www.utb.de/topic/gesamtprogramm/2380?startPage=&amp;ConceptID=500259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22D843C-CAEB-43BB-BFA7-AAD1C495E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1268412"/>
            <a:ext cx="9468371" cy="3656515"/>
          </a:xfrm>
        </p:spPr>
        <p:txBody>
          <a:bodyPr/>
          <a:lstStyle/>
          <a:p>
            <a:r>
              <a:rPr lang="de-DE" dirty="0"/>
              <a:t>Peer-Schreibgruppe</a:t>
            </a: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0AD820F1-9515-4462-823F-B4B2A1FE2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69" y="4581128"/>
            <a:ext cx="6947866" cy="1396536"/>
          </a:xfrm>
        </p:spPr>
        <p:txBody>
          <a:bodyPr/>
          <a:lstStyle/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220792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28BA1-F688-411E-8ADE-3630FF00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Aufbau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8E5F74-0457-406E-8B17-B83161802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Inhaltliche Einleitung (20 Minuten)</a:t>
            </a:r>
          </a:p>
          <a:p>
            <a:r>
              <a:rPr lang="de-DE" dirty="0"/>
              <a:t>Konzeptbogen ausfüllen (15 Minuten)</a:t>
            </a:r>
          </a:p>
          <a:p>
            <a:r>
              <a:rPr lang="de-DE" dirty="0"/>
              <a:t>Peer Arbeit (Open End)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F1701F-7249-4CA1-8E3A-6BF202C3E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3DAFFB-9F29-4417-85D5-F74EC40D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986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2EB970-1AAA-4ACA-959F-87B1B10F5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Beratungsstellen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3AE052-0D07-41F1-A0CF-CC5849557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hlinkClick r:id="rId2"/>
              </a:rPr>
              <a:t>„richtig einsteigen“ ins Geschichtsstudium (Akademische Studienberatung)</a:t>
            </a:r>
            <a:endParaRPr lang="de-DE" dirty="0"/>
          </a:p>
          <a:p>
            <a:r>
              <a:rPr lang="de-DE" dirty="0">
                <a:hlinkClick r:id="rId3"/>
              </a:rPr>
              <a:t>Holger Kuhn (Akademischer Studienberater BKG)</a:t>
            </a:r>
            <a:endParaRPr lang="de-DE" dirty="0"/>
          </a:p>
          <a:p>
            <a:r>
              <a:rPr lang="de-DE" dirty="0">
                <a:hlinkClick r:id="rId4"/>
              </a:rPr>
              <a:t>Studentische Studienberatung</a:t>
            </a:r>
            <a:endParaRPr lang="de-DE" dirty="0"/>
          </a:p>
          <a:p>
            <a:r>
              <a:rPr lang="de-DE" dirty="0">
                <a:hlinkClick r:id="rId5"/>
              </a:rPr>
              <a:t>Peer Learning (Schreibberatung, Schreibtage, Lernpartnerbörse usw.)</a:t>
            </a:r>
            <a:endParaRPr lang="de-DE" dirty="0"/>
          </a:p>
          <a:p>
            <a:pPr algn="l"/>
            <a:r>
              <a:rPr lang="de-DE" dirty="0">
                <a:hlinkClick r:id="rId6"/>
              </a:rPr>
              <a:t>Schreiblabor</a:t>
            </a:r>
            <a:endParaRPr lang="de-DE" dirty="0"/>
          </a:p>
          <a:p>
            <a:pPr algn="l"/>
            <a:r>
              <a:rPr lang="de-DE" dirty="0">
                <a:hlinkClick r:id="rId7"/>
              </a:rPr>
              <a:t>Zentrale Studienberatung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908A16A-6AF0-4017-A956-003C6EACF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FDB5B4-7ED1-4A1E-A36E-5F6E67CF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5122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2F219F-0604-454D-BE53-3F42AB46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Hilfreiche Bücher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162362-FA3E-4630-81DC-BD000C9F3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hlinkClick r:id="rId2"/>
              </a:rPr>
              <a:t>https://www.utb.de/topic/gesamtprogramm/2380?startPage=&amp;ConceptID=500259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>
                <a:hlinkClick r:id="rId3"/>
              </a:rPr>
              <a:t>https://elibrary.utb.de/</a:t>
            </a:r>
            <a:endParaRPr lang="de-DE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B6C8A0-C909-49EB-BEB9-A364411E5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0FF049-0AB9-4ED9-B060-205DB2EDA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75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E7EEAE-4DD5-4979-BE33-C057B906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Regeln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CF6A69-17E5-476E-86F1-3D89A2B69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Positives Feedback zuerst nennen</a:t>
            </a:r>
          </a:p>
          <a:p>
            <a:r>
              <a:rPr lang="de-DE" dirty="0"/>
              <a:t>Kritik nicht persönlich nehmen</a:t>
            </a:r>
          </a:p>
          <a:p>
            <a:r>
              <a:rPr lang="de-DE" dirty="0"/>
              <a:t>Konstruktiv bleiben (Für jedes Problem auch direkt Ideen/Lösungen liefern)</a:t>
            </a:r>
          </a:p>
          <a:p>
            <a:r>
              <a:rPr lang="de-DE" dirty="0"/>
              <a:t>Ausreden lassen</a:t>
            </a:r>
          </a:p>
          <a:p>
            <a:r>
              <a:rPr lang="de-DE" dirty="0"/>
              <a:t>Ordentlich zuhören</a:t>
            </a:r>
          </a:p>
          <a:p>
            <a:r>
              <a:rPr lang="de-DE" dirty="0"/>
              <a:t>Nicht nur auf euer eigenes Feedback achten</a:t>
            </a:r>
          </a:p>
          <a:p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Feedback ist nur zur Orientierung! Es bleibt eure Arbeit!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2F5576-3030-47BA-AC32-B805315FB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11322D-4721-4123-9563-40FAEAC5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108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9F85B1-08DB-46B2-AD1F-90CDEEDF1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Formulare erklären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956886-1219-4223-9245-D3ED2667E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Konzeptbogen</a:t>
            </a:r>
          </a:p>
          <a:p>
            <a:r>
              <a:rPr lang="de-DE" dirty="0"/>
              <a:t>Feedbackbogen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18C845-DB26-4BB3-A050-5E120FFB5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Fachschaft Geschichte/BKG 2022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E5340ED-50B3-4913-9792-1662EE95F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FC3C1-8B2E-4CF4-97FE-57A4E19AC873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2394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Benutzerdefiniert 125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000000"/>
      </a:accent1>
      <a:accent2>
        <a:srgbClr val="7F7F7F"/>
      </a:accent2>
      <a:accent3>
        <a:srgbClr val="A5A5A5"/>
      </a:accent3>
      <a:accent4>
        <a:srgbClr val="BFBFBF"/>
      </a:accent4>
      <a:accent5>
        <a:srgbClr val="D8D8D8"/>
      </a:accent5>
      <a:accent6>
        <a:srgbClr val="F2F2F2"/>
      </a:accent6>
      <a:hlink>
        <a:srgbClr val="000000"/>
      </a:hlink>
      <a:folHlink>
        <a:srgbClr val="000000"/>
      </a:folHlink>
    </a:clrScheme>
    <a:fontScheme name="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Fakultät für Biologie">
      <a:srgbClr val="92B168"/>
    </a:custClr>
    <a:custClr name="Fakultät für Chemie">
      <a:srgbClr val="A08CAA"/>
    </a:custClr>
    <a:custClr name="Fakultät für Erziehungswissenschaft">
      <a:srgbClr val="F08C50"/>
    </a:custClr>
    <a:custClr name="Fakultät für Geschichtswissenschaft, Philosophie und Theologie">
      <a:srgbClr val="7DB4BE"/>
    </a:custClr>
    <a:custClr name="Fakultät für Gesundheitswissenschaften">
      <a:srgbClr val="DC5A5A"/>
    </a:custClr>
    <a:custClr name="Fakultät für Linguistik und Literaturwissenschaft">
      <a:srgbClr val="8FA3B9"/>
    </a:custClr>
    <a:custClr name="Fakultät für Mathematik">
      <a:srgbClr val="DCAA41"/>
    </a:custClr>
    <a:custClr name="Medizinische Fakultät">
      <a:srgbClr val="145F7D"/>
    </a:custClr>
    <a:custClr name="Fakultät für Physik">
      <a:srgbClr val="649696"/>
    </a:custClr>
    <a:custClr name="Fakultät für Rechtswissenschaft">
      <a:srgbClr val="8C8C96"/>
    </a:custClr>
    <a:custClr name="Fakultät für Psychologie und Sportwissenschaft">
      <a:srgbClr val="8C3250"/>
    </a:custClr>
    <a:custClr name="Fakultät für Soziologie">
      <a:srgbClr val="BFD02F"/>
    </a:custClr>
    <a:custClr name="Technische Fakultät">
      <a:srgbClr val="6C8AA8"/>
    </a:custClr>
    <a:custClr name="Fakultät für Wirtschaftswissenschaften">
      <a:srgbClr val="74799B"/>
    </a:custClr>
    <a:custClr name="Grün Print">
      <a:srgbClr val="008965"/>
    </a:custClr>
    <a:custClr name="Grün Digital">
      <a:srgbClr val="14F5B4"/>
    </a:custClr>
  </a:custClrLst>
  <a:extLst>
    <a:ext uri="{05A4C25C-085E-4340-85A3-A5531E510DB2}">
      <thm15:themeFamily xmlns:thm15="http://schemas.microsoft.com/office/thememl/2012/main" name="UBF_PowerPoint_de_Geschichte-Philosophie-Theologie" id="{2FC21194-7207-4617-8FCF-C9AF2C8D8927}" vid="{290F3881-88D3-404A-B0D6-7E9072A9D6C3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674D53DD46B54DAB2A50727F63C3CA" ma:contentTypeVersion="0" ma:contentTypeDescription="Ein neues Dokument erstellen." ma:contentTypeScope="" ma:versionID="7aeca52d3921d435004c8ef9165c632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0627edd4f09c1f414843cf0643fb7b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911C6F2-C7B7-4017-8EAE-F066E5093B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EE96F3-35CE-4EA2-99C3-7EDFAD7B98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F6B2096-9697-420E-A21D-C1F9C0A7B93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160</Words>
  <Application>Microsoft Office PowerPoint</Application>
  <PresentationFormat>Breitbild</PresentationFormat>
  <Paragraphs>38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Larissa</vt:lpstr>
      <vt:lpstr>Peer-Schreibgruppe</vt:lpstr>
      <vt:lpstr>Aufbau</vt:lpstr>
      <vt:lpstr>Beratungsstellen</vt:lpstr>
      <vt:lpstr>Hilfreiche Bücher</vt:lpstr>
      <vt:lpstr>Regeln</vt:lpstr>
      <vt:lpstr>Formulare erklären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Exzerpieren</dc:title>
  <dc:creator>Nils Apelmeier</dc:creator>
  <cp:lastModifiedBy>Nils Apelmeier</cp:lastModifiedBy>
  <cp:revision>43</cp:revision>
  <dcterms:created xsi:type="dcterms:W3CDTF">2020-04-17T08:53:49Z</dcterms:created>
  <dcterms:modified xsi:type="dcterms:W3CDTF">2022-02-21T10:43:15Z</dcterms:modified>
</cp:coreProperties>
</file>