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handoutMasterIdLst>
    <p:handoutMasterId r:id="rId35"/>
  </p:handoutMasterIdLst>
  <p:sldIdLst>
    <p:sldId id="280" r:id="rId2"/>
    <p:sldId id="286" r:id="rId3"/>
    <p:sldId id="344" r:id="rId4"/>
    <p:sldId id="327" r:id="rId5"/>
    <p:sldId id="315" r:id="rId6"/>
    <p:sldId id="347" r:id="rId7"/>
    <p:sldId id="291" r:id="rId8"/>
    <p:sldId id="330" r:id="rId9"/>
    <p:sldId id="348" r:id="rId10"/>
    <p:sldId id="331" r:id="rId11"/>
    <p:sldId id="336" r:id="rId12"/>
    <p:sldId id="332" r:id="rId13"/>
    <p:sldId id="333" r:id="rId14"/>
    <p:sldId id="334" r:id="rId15"/>
    <p:sldId id="278" r:id="rId16"/>
    <p:sldId id="338" r:id="rId17"/>
    <p:sldId id="265" r:id="rId18"/>
    <p:sldId id="353" r:id="rId19"/>
    <p:sldId id="354" r:id="rId20"/>
    <p:sldId id="341" r:id="rId21"/>
    <p:sldId id="342" r:id="rId22"/>
    <p:sldId id="343" r:id="rId23"/>
    <p:sldId id="345" r:id="rId24"/>
    <p:sldId id="346" r:id="rId25"/>
    <p:sldId id="340" r:id="rId26"/>
    <p:sldId id="274" r:id="rId27"/>
    <p:sldId id="277" r:id="rId28"/>
    <p:sldId id="339" r:id="rId29"/>
    <p:sldId id="266" r:id="rId30"/>
    <p:sldId id="349" r:id="rId31"/>
    <p:sldId id="352" r:id="rId32"/>
    <p:sldId id="357" r:id="rId33"/>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elblatt" id="{7F6FCFEA-CA28-403D-AE52-31DE5F6DCE1D}">
          <p14:sldIdLst>
            <p14:sldId id="280"/>
          </p14:sldIdLst>
        </p14:section>
        <p14:section name="Inhalt" id="{C3141082-2D38-4C31-BFEB-B0E7483EDFA3}">
          <p14:sldIdLst>
            <p14:sldId id="286"/>
          </p14:sldIdLst>
        </p14:section>
        <p14:section name="Zur Universität Bielefeld" id="{DD2F4D57-154D-4516-8492-C7FEF6748058}">
          <p14:sldIdLst>
            <p14:sldId id="344"/>
            <p14:sldId id="327"/>
          </p14:sldIdLst>
        </p14:section>
        <p14:section name="Zur Abteilung Geschichtswissenschaft" id="{7A11F78B-300E-4CE3-962F-A5734A5C4529}">
          <p14:sldIdLst>
            <p14:sldId id="315"/>
            <p14:sldId id="347"/>
          </p14:sldIdLst>
        </p14:section>
        <p14:section name="Zu den Studiengängen" id="{A1A76E77-BE5C-4009-9D17-65A5AE567232}">
          <p14:sldIdLst>
            <p14:sldId id="291"/>
            <p14:sldId id="330"/>
            <p14:sldId id="348"/>
            <p14:sldId id="331"/>
            <p14:sldId id="336"/>
            <p14:sldId id="332"/>
            <p14:sldId id="333"/>
            <p14:sldId id="334"/>
            <p14:sldId id="278"/>
          </p14:sldIdLst>
        </p14:section>
        <p14:section name="Das BIS" id="{836BA689-BDC0-406B-9565-82E485C711FE}">
          <p14:sldIdLst>
            <p14:sldId id="338"/>
            <p14:sldId id="265"/>
          </p14:sldIdLst>
        </p14:section>
        <p14:section name="Zur Stundenplangestaltung" id="{0F5967F6-182B-4FBB-8C64-3A9B713AF054}">
          <p14:sldIdLst>
            <p14:sldId id="353"/>
            <p14:sldId id="354"/>
            <p14:sldId id="341"/>
            <p14:sldId id="342"/>
            <p14:sldId id="343"/>
            <p14:sldId id="345"/>
            <p14:sldId id="346"/>
          </p14:sldIdLst>
        </p14:section>
        <p14:section name="Sprachkenntnisse" id="{6688F11D-ADC9-4DD1-9638-56DA048C1F1E}">
          <p14:sldIdLst>
            <p14:sldId id="340"/>
            <p14:sldId id="274"/>
            <p14:sldId id="277"/>
          </p14:sldIdLst>
        </p14:section>
        <p14:section name="BAföG" id="{B618CB35-F6D9-485B-9F1D-56DE649286F3}">
          <p14:sldIdLst>
            <p14:sldId id="339"/>
            <p14:sldId id="266"/>
          </p14:sldIdLst>
        </p14:section>
        <p14:section name="Beratungsangebote" id="{6FFA372C-9F80-4D49-A70C-58EF4CB15059}">
          <p14:sldIdLst>
            <p14:sldId id="349"/>
            <p14:sldId id="352"/>
            <p14:sldId id="35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8" autoAdjust="0"/>
    <p:restoredTop sz="96320" autoAdjust="0"/>
  </p:normalViewPr>
  <p:slideViewPr>
    <p:cSldViewPr showGuides="1">
      <p:cViewPr varScale="1">
        <p:scale>
          <a:sx n="154" d="100"/>
          <a:sy n="154" d="100"/>
        </p:scale>
        <p:origin x="124" y="18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2"/>
            <a:ext cx="2945659" cy="498055"/>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sz="quarter" idx="1"/>
          </p:nvPr>
        </p:nvSpPr>
        <p:spPr>
          <a:xfrm>
            <a:off x="3850443" y="2"/>
            <a:ext cx="2945659" cy="498055"/>
          </a:xfrm>
          <a:prstGeom prst="rect">
            <a:avLst/>
          </a:prstGeom>
        </p:spPr>
        <p:txBody>
          <a:bodyPr vert="horz" lIns="91440" tIns="45720" rIns="91440" bIns="45720" rtlCol="0"/>
          <a:lstStyle>
            <a:lvl1pPr algn="r">
              <a:defRPr sz="1200"/>
            </a:lvl1pPr>
          </a:lstStyle>
          <a:p>
            <a:fld id="{1820B0CF-948F-4686-A066-8023F0A3F96F}" type="datetimeFigureOut">
              <a:rPr lang="de-DE" smtClean="0"/>
              <a:t>30.08.2024</a:t>
            </a:fld>
            <a:endParaRPr lang="de-DE" dirty="0"/>
          </a:p>
        </p:txBody>
      </p:sp>
      <p:sp>
        <p:nvSpPr>
          <p:cNvPr id="4" name="Fußzeilenplatzhalter 3"/>
          <p:cNvSpPr>
            <a:spLocks noGrp="1"/>
          </p:cNvSpPr>
          <p:nvPr>
            <p:ph type="ftr" sz="quarter" idx="2"/>
          </p:nvPr>
        </p:nvSpPr>
        <p:spPr>
          <a:xfrm>
            <a:off x="0" y="9428585"/>
            <a:ext cx="2945659" cy="498054"/>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p:cNvSpPr>
            <a:spLocks noGrp="1"/>
          </p:cNvSpPr>
          <p:nvPr>
            <p:ph type="sldNum" sz="quarter" idx="3"/>
          </p:nvPr>
        </p:nvSpPr>
        <p:spPr>
          <a:xfrm>
            <a:off x="3850443" y="9428585"/>
            <a:ext cx="2945659" cy="498054"/>
          </a:xfrm>
          <a:prstGeom prst="rect">
            <a:avLst/>
          </a:prstGeom>
        </p:spPr>
        <p:txBody>
          <a:bodyPr vert="horz" lIns="91440" tIns="45720" rIns="91440" bIns="45720" rtlCol="0" anchor="b"/>
          <a:lstStyle>
            <a:lvl1pPr algn="r">
              <a:defRPr sz="1200"/>
            </a:lvl1pPr>
          </a:lstStyle>
          <a:p>
            <a:fld id="{4C8CEE88-6CB4-47CD-AB19-3150071264BA}" type="slidenum">
              <a:rPr lang="de-DE" smtClean="0"/>
              <a:t>‹Nr.›</a:t>
            </a:fld>
            <a:endParaRPr lang="de-DE" dirty="0"/>
          </a:p>
        </p:txBody>
      </p:sp>
    </p:spTree>
    <p:extLst>
      <p:ext uri="{BB962C8B-B14F-4D97-AF65-F5344CB8AC3E}">
        <p14:creationId xmlns:p14="http://schemas.microsoft.com/office/powerpoint/2010/main" val="42718797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2"/>
            <a:ext cx="2945659" cy="498055"/>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50443" y="2"/>
            <a:ext cx="2945659" cy="498055"/>
          </a:xfrm>
          <a:prstGeom prst="rect">
            <a:avLst/>
          </a:prstGeom>
        </p:spPr>
        <p:txBody>
          <a:bodyPr vert="horz" lIns="91440" tIns="45720" rIns="91440" bIns="45720" rtlCol="0"/>
          <a:lstStyle>
            <a:lvl1pPr algn="r">
              <a:defRPr sz="1200"/>
            </a:lvl1pPr>
          </a:lstStyle>
          <a:p>
            <a:fld id="{B1359025-3C63-43C4-8B0E-710151024EA7}" type="datetimeFigureOut">
              <a:rPr lang="de-DE" smtClean="0"/>
              <a:t>30.08.2024</a:t>
            </a:fld>
            <a:endParaRPr lang="de-DE" dirty="0"/>
          </a:p>
        </p:txBody>
      </p:sp>
      <p:sp>
        <p:nvSpPr>
          <p:cNvPr id="4" name="Folienbildplatzhalter 3"/>
          <p:cNvSpPr>
            <a:spLocks noGrp="1" noRot="1" noChangeAspect="1"/>
          </p:cNvSpPr>
          <p:nvPr>
            <p:ph type="sldImg" idx="2"/>
          </p:nvPr>
        </p:nvSpPr>
        <p:spPr>
          <a:xfrm>
            <a:off x="422275" y="1239838"/>
            <a:ext cx="5953125" cy="3349625"/>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5"/>
            <a:ext cx="2945659" cy="498054"/>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50443" y="9428585"/>
            <a:ext cx="2945659" cy="498054"/>
          </a:xfrm>
          <a:prstGeom prst="rect">
            <a:avLst/>
          </a:prstGeom>
        </p:spPr>
        <p:txBody>
          <a:bodyPr vert="horz" lIns="91440" tIns="45720" rIns="91440" bIns="45720" rtlCol="0" anchor="b"/>
          <a:lstStyle>
            <a:lvl1pPr algn="r">
              <a:defRPr sz="1200"/>
            </a:lvl1pPr>
          </a:lstStyle>
          <a:p>
            <a:fld id="{D750CF58-F8AE-4306-91E6-E5B4FBFABC01}" type="slidenum">
              <a:rPr lang="de-DE" smtClean="0"/>
              <a:t>‹Nr.›</a:t>
            </a:fld>
            <a:endParaRPr lang="de-DE" dirty="0"/>
          </a:p>
        </p:txBody>
      </p:sp>
    </p:spTree>
    <p:extLst>
      <p:ext uri="{BB962C8B-B14F-4D97-AF65-F5344CB8AC3E}">
        <p14:creationId xmlns:p14="http://schemas.microsoft.com/office/powerpoint/2010/main" val="986526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fld id="{D750CF58-F8AE-4306-91E6-E5B4FBFABC01}" type="slidenum">
              <a:rPr lang="de-DE" smtClean="0"/>
              <a:t>8</a:t>
            </a:fld>
            <a:endParaRPr lang="de-DE" dirty="0"/>
          </a:p>
        </p:txBody>
      </p:sp>
    </p:spTree>
    <p:extLst>
      <p:ext uri="{BB962C8B-B14F-4D97-AF65-F5344CB8AC3E}">
        <p14:creationId xmlns:p14="http://schemas.microsoft.com/office/powerpoint/2010/main" val="1185740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a:p>
            <a:endParaRPr lang="de-DE" b="1" dirty="0"/>
          </a:p>
        </p:txBody>
      </p:sp>
      <p:sp>
        <p:nvSpPr>
          <p:cNvPr id="4" name="Foliennummernplatzhalter 3"/>
          <p:cNvSpPr>
            <a:spLocks noGrp="1"/>
          </p:cNvSpPr>
          <p:nvPr>
            <p:ph type="sldNum" sz="quarter" idx="5"/>
          </p:nvPr>
        </p:nvSpPr>
        <p:spPr/>
        <p:txBody>
          <a:bodyPr/>
          <a:lstStyle/>
          <a:p>
            <a:fld id="{D750CF58-F8AE-4306-91E6-E5B4FBFABC01}" type="slidenum">
              <a:rPr lang="de-DE" smtClean="0"/>
              <a:t>9</a:t>
            </a:fld>
            <a:endParaRPr lang="de-DE" dirty="0"/>
          </a:p>
        </p:txBody>
      </p:sp>
    </p:spTree>
    <p:extLst>
      <p:ext uri="{BB962C8B-B14F-4D97-AF65-F5344CB8AC3E}">
        <p14:creationId xmlns:p14="http://schemas.microsoft.com/office/powerpoint/2010/main" val="428452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fld id="{D750CF58-F8AE-4306-91E6-E5B4FBFABC01}" type="slidenum">
              <a:rPr lang="de-DE" smtClean="0"/>
              <a:t>10</a:t>
            </a:fld>
            <a:endParaRPr lang="de-DE" dirty="0"/>
          </a:p>
        </p:txBody>
      </p:sp>
    </p:spTree>
    <p:extLst>
      <p:ext uri="{BB962C8B-B14F-4D97-AF65-F5344CB8AC3E}">
        <p14:creationId xmlns:p14="http://schemas.microsoft.com/office/powerpoint/2010/main" val="3932400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a:p>
            <a:endParaRPr lang="de-DE" b="1" dirty="0"/>
          </a:p>
        </p:txBody>
      </p:sp>
      <p:sp>
        <p:nvSpPr>
          <p:cNvPr id="4" name="Foliennummernplatzhalter 3"/>
          <p:cNvSpPr>
            <a:spLocks noGrp="1"/>
          </p:cNvSpPr>
          <p:nvPr>
            <p:ph type="sldNum" sz="quarter" idx="5"/>
          </p:nvPr>
        </p:nvSpPr>
        <p:spPr/>
        <p:txBody>
          <a:bodyPr/>
          <a:lstStyle/>
          <a:p>
            <a:fld id="{D750CF58-F8AE-4306-91E6-E5B4FBFABC01}" type="slidenum">
              <a:rPr lang="de-DE" smtClean="0"/>
              <a:t>11</a:t>
            </a:fld>
            <a:endParaRPr lang="de-DE" dirty="0"/>
          </a:p>
        </p:txBody>
      </p:sp>
    </p:spTree>
    <p:extLst>
      <p:ext uri="{BB962C8B-B14F-4D97-AF65-F5344CB8AC3E}">
        <p14:creationId xmlns:p14="http://schemas.microsoft.com/office/powerpoint/2010/main" val="1577427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fld id="{D750CF58-F8AE-4306-91E6-E5B4FBFABC01}" type="slidenum">
              <a:rPr lang="de-DE" smtClean="0"/>
              <a:t>12</a:t>
            </a:fld>
            <a:endParaRPr lang="de-DE" dirty="0"/>
          </a:p>
        </p:txBody>
      </p:sp>
    </p:spTree>
    <p:extLst>
      <p:ext uri="{BB962C8B-B14F-4D97-AF65-F5344CB8AC3E}">
        <p14:creationId xmlns:p14="http://schemas.microsoft.com/office/powerpoint/2010/main" val="3740428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D750CF58-F8AE-4306-91E6-E5B4FBFABC01}" type="slidenum">
              <a:rPr lang="de-DE" smtClean="0"/>
              <a:t>13</a:t>
            </a:fld>
            <a:endParaRPr lang="de-DE" dirty="0"/>
          </a:p>
        </p:txBody>
      </p:sp>
    </p:spTree>
    <p:extLst>
      <p:ext uri="{BB962C8B-B14F-4D97-AF65-F5344CB8AC3E}">
        <p14:creationId xmlns:p14="http://schemas.microsoft.com/office/powerpoint/2010/main" val="1662083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lienbildplatzhalter 1"/>
          <p:cNvSpPr>
            <a:spLocks noGrp="1" noRot="1" noChangeAspect="1" noTextEdit="1"/>
          </p:cNvSpPr>
          <p:nvPr>
            <p:ph type="sldImg"/>
          </p:nvPr>
        </p:nvSpPr>
        <p:spPr>
          <a:ln/>
        </p:spPr>
      </p:sp>
      <p:sp>
        <p:nvSpPr>
          <p:cNvPr id="43011" name="Notizenplatzhalt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de-DE" altLang="de-DE" b="1" dirty="0"/>
          </a:p>
        </p:txBody>
      </p:sp>
      <p:sp>
        <p:nvSpPr>
          <p:cNvPr id="43012" name="Foliennummernplatzhalt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8258" indent="-287792" eaLnBrk="0" hangingPunct="0">
              <a:defRPr>
                <a:solidFill>
                  <a:schemeClr val="tx1"/>
                </a:solidFill>
                <a:latin typeface="Verdana" pitchFamily="34" charset="0"/>
              </a:defRPr>
            </a:lvl2pPr>
            <a:lvl3pPr marL="1151165" indent="-230234" eaLnBrk="0" hangingPunct="0">
              <a:defRPr>
                <a:solidFill>
                  <a:schemeClr val="tx1"/>
                </a:solidFill>
                <a:latin typeface="Verdana" pitchFamily="34" charset="0"/>
              </a:defRPr>
            </a:lvl3pPr>
            <a:lvl4pPr marL="1611631" indent="-230234" eaLnBrk="0" hangingPunct="0">
              <a:defRPr>
                <a:solidFill>
                  <a:schemeClr val="tx1"/>
                </a:solidFill>
                <a:latin typeface="Verdana" pitchFamily="34" charset="0"/>
              </a:defRPr>
            </a:lvl4pPr>
            <a:lvl5pPr marL="2072097" indent="-230234" eaLnBrk="0" hangingPunct="0">
              <a:defRPr>
                <a:solidFill>
                  <a:schemeClr val="tx1"/>
                </a:solidFill>
                <a:latin typeface="Verdana" pitchFamily="34" charset="0"/>
              </a:defRPr>
            </a:lvl5pPr>
            <a:lvl6pPr marL="2532563" indent="-230234" algn="ctr" eaLnBrk="0" fontAlgn="base" hangingPunct="0">
              <a:spcBef>
                <a:spcPct val="0"/>
              </a:spcBef>
              <a:spcAft>
                <a:spcPct val="0"/>
              </a:spcAft>
              <a:defRPr>
                <a:solidFill>
                  <a:schemeClr val="tx1"/>
                </a:solidFill>
                <a:latin typeface="Verdana" pitchFamily="34" charset="0"/>
              </a:defRPr>
            </a:lvl6pPr>
            <a:lvl7pPr marL="2993029" indent="-230234" algn="ctr" eaLnBrk="0" fontAlgn="base" hangingPunct="0">
              <a:spcBef>
                <a:spcPct val="0"/>
              </a:spcBef>
              <a:spcAft>
                <a:spcPct val="0"/>
              </a:spcAft>
              <a:defRPr>
                <a:solidFill>
                  <a:schemeClr val="tx1"/>
                </a:solidFill>
                <a:latin typeface="Verdana" pitchFamily="34" charset="0"/>
              </a:defRPr>
            </a:lvl7pPr>
            <a:lvl8pPr marL="3453495" indent="-230234" algn="ctr" eaLnBrk="0" fontAlgn="base" hangingPunct="0">
              <a:spcBef>
                <a:spcPct val="0"/>
              </a:spcBef>
              <a:spcAft>
                <a:spcPct val="0"/>
              </a:spcAft>
              <a:defRPr>
                <a:solidFill>
                  <a:schemeClr val="tx1"/>
                </a:solidFill>
                <a:latin typeface="Verdana" pitchFamily="34" charset="0"/>
              </a:defRPr>
            </a:lvl8pPr>
            <a:lvl9pPr marL="3913961" indent="-230234" algn="ctr" eaLnBrk="0" fontAlgn="base" hangingPunct="0">
              <a:spcBef>
                <a:spcPct val="0"/>
              </a:spcBef>
              <a:spcAft>
                <a:spcPct val="0"/>
              </a:spcAft>
              <a:defRPr>
                <a:solidFill>
                  <a:schemeClr val="tx1"/>
                </a:solidFill>
                <a:latin typeface="Verdana"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B6AB821-F4C5-4536-ABA3-E56D25EBD63C}" type="slidenum">
              <a:rPr kumimoji="0" lang="de-DE" altLang="de-DE"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altLang="de-DE"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838910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17</a:t>
            </a:fld>
            <a:endParaRPr lang="de-DE" dirty="0">
              <a:solidFill>
                <a:prstClr val="black"/>
              </a:solidFill>
            </a:endParaRPr>
          </a:p>
        </p:txBody>
      </p:sp>
    </p:spTree>
    <p:extLst>
      <p:ext uri="{BB962C8B-B14F-4D97-AF65-F5344CB8AC3E}">
        <p14:creationId xmlns:p14="http://schemas.microsoft.com/office/powerpoint/2010/main" val="1223351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19</a:t>
            </a:fld>
            <a:endParaRPr lang="de-DE" dirty="0">
              <a:solidFill>
                <a:prstClr val="black"/>
              </a:solidFill>
            </a:endParaRPr>
          </a:p>
        </p:txBody>
      </p:sp>
    </p:spTree>
    <p:extLst>
      <p:ext uri="{BB962C8B-B14F-4D97-AF65-F5344CB8AC3E}">
        <p14:creationId xmlns:p14="http://schemas.microsoft.com/office/powerpoint/2010/main" val="12301365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20</a:t>
            </a:fld>
            <a:endParaRPr lang="de-DE" dirty="0">
              <a:solidFill>
                <a:prstClr val="black"/>
              </a:solidFill>
            </a:endParaRPr>
          </a:p>
        </p:txBody>
      </p:sp>
    </p:spTree>
    <p:extLst>
      <p:ext uri="{BB962C8B-B14F-4D97-AF65-F5344CB8AC3E}">
        <p14:creationId xmlns:p14="http://schemas.microsoft.com/office/powerpoint/2010/main" val="3480584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21</a:t>
            </a:fld>
            <a:endParaRPr lang="de-DE" dirty="0">
              <a:solidFill>
                <a:prstClr val="black"/>
              </a:solidFill>
            </a:endParaRPr>
          </a:p>
        </p:txBody>
      </p:sp>
    </p:spTree>
    <p:extLst>
      <p:ext uri="{BB962C8B-B14F-4D97-AF65-F5344CB8AC3E}">
        <p14:creationId xmlns:p14="http://schemas.microsoft.com/office/powerpoint/2010/main" val="3431816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22</a:t>
            </a:fld>
            <a:endParaRPr lang="de-DE" dirty="0">
              <a:solidFill>
                <a:prstClr val="black"/>
              </a:solidFill>
            </a:endParaRPr>
          </a:p>
        </p:txBody>
      </p:sp>
    </p:spTree>
    <p:extLst>
      <p:ext uri="{BB962C8B-B14F-4D97-AF65-F5344CB8AC3E}">
        <p14:creationId xmlns:p14="http://schemas.microsoft.com/office/powerpoint/2010/main" val="1995499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23</a:t>
            </a:fld>
            <a:endParaRPr lang="de-DE" dirty="0">
              <a:solidFill>
                <a:prstClr val="black"/>
              </a:solidFill>
            </a:endParaRPr>
          </a:p>
        </p:txBody>
      </p:sp>
    </p:spTree>
    <p:extLst>
      <p:ext uri="{BB962C8B-B14F-4D97-AF65-F5344CB8AC3E}">
        <p14:creationId xmlns:p14="http://schemas.microsoft.com/office/powerpoint/2010/main" val="33952734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24</a:t>
            </a:fld>
            <a:endParaRPr lang="de-DE" dirty="0">
              <a:solidFill>
                <a:prstClr val="black"/>
              </a:solidFill>
            </a:endParaRPr>
          </a:p>
        </p:txBody>
      </p:sp>
    </p:spTree>
    <p:extLst>
      <p:ext uri="{BB962C8B-B14F-4D97-AF65-F5344CB8AC3E}">
        <p14:creationId xmlns:p14="http://schemas.microsoft.com/office/powerpoint/2010/main" val="3147697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26</a:t>
            </a:fld>
            <a:endParaRPr lang="de-DE" dirty="0">
              <a:solidFill>
                <a:prstClr val="black"/>
              </a:solidFill>
            </a:endParaRPr>
          </a:p>
        </p:txBody>
      </p:sp>
    </p:spTree>
    <p:extLst>
      <p:ext uri="{BB962C8B-B14F-4D97-AF65-F5344CB8AC3E}">
        <p14:creationId xmlns:p14="http://schemas.microsoft.com/office/powerpoint/2010/main" val="179895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27</a:t>
            </a:fld>
            <a:endParaRPr lang="de-DE" dirty="0">
              <a:solidFill>
                <a:prstClr val="black"/>
              </a:solidFill>
            </a:endParaRPr>
          </a:p>
        </p:txBody>
      </p:sp>
    </p:spTree>
    <p:extLst>
      <p:ext uri="{BB962C8B-B14F-4D97-AF65-F5344CB8AC3E}">
        <p14:creationId xmlns:p14="http://schemas.microsoft.com/office/powerpoint/2010/main" val="1955669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29</a:t>
            </a:fld>
            <a:endParaRPr lang="de-DE" dirty="0">
              <a:solidFill>
                <a:prstClr val="black"/>
              </a:solidFill>
            </a:endParaRPr>
          </a:p>
        </p:txBody>
      </p:sp>
    </p:spTree>
    <p:extLst>
      <p:ext uri="{BB962C8B-B14F-4D97-AF65-F5344CB8AC3E}">
        <p14:creationId xmlns:p14="http://schemas.microsoft.com/office/powerpoint/2010/main" val="3869022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31</a:t>
            </a:fld>
            <a:endParaRPr lang="de-DE" dirty="0">
              <a:solidFill>
                <a:prstClr val="black"/>
              </a:solidFill>
            </a:endParaRPr>
          </a:p>
        </p:txBody>
      </p:sp>
    </p:spTree>
    <p:extLst>
      <p:ext uri="{BB962C8B-B14F-4D97-AF65-F5344CB8AC3E}">
        <p14:creationId xmlns:p14="http://schemas.microsoft.com/office/powerpoint/2010/main" val="3410796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EB9B9707-DC98-4A88-8C5E-55A919355C34}" type="slidenum">
              <a:rPr lang="de-DE">
                <a:solidFill>
                  <a:prstClr val="black"/>
                </a:solidFill>
              </a:rPr>
              <a:pPr>
                <a:defRPr/>
              </a:pPr>
              <a:t>32</a:t>
            </a:fld>
            <a:endParaRPr lang="de-DE" dirty="0">
              <a:solidFill>
                <a:prstClr val="black"/>
              </a:solidFill>
            </a:endParaRPr>
          </a:p>
        </p:txBody>
      </p:sp>
    </p:spTree>
    <p:extLst>
      <p:ext uri="{BB962C8B-B14F-4D97-AF65-F5344CB8AC3E}">
        <p14:creationId xmlns:p14="http://schemas.microsoft.com/office/powerpoint/2010/main" val="2418755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8" y="1268412"/>
            <a:ext cx="5976000" cy="3656515"/>
          </a:xfrm>
        </p:spPr>
        <p:txBody>
          <a:bodyPr anchor="t"/>
          <a:lstStyle>
            <a:lvl1pPr algn="l">
              <a:defRPr sz="6000"/>
            </a:lvl1pPr>
          </a:lstStyle>
          <a:p>
            <a:r>
              <a:rPr lang="de-DE"/>
              <a:t>Titelmasterformat durch Klicken bearbeiten</a:t>
            </a:r>
            <a:endParaRPr lang="de-DE" dirty="0"/>
          </a:p>
        </p:txBody>
      </p:sp>
      <p:sp>
        <p:nvSpPr>
          <p:cNvPr id="3" name="Untertitel 2">
            <a:extLst>
              <a:ext uri="{FF2B5EF4-FFF2-40B4-BE49-F238E27FC236}">
                <a16:creationId xmlns:a16="http://schemas.microsoft.com/office/drawing/2014/main" id="{0F49FBC8-B96B-455F-85D7-9A804472D1CC}"/>
              </a:ext>
            </a:extLst>
          </p:cNvPr>
          <p:cNvSpPr>
            <a:spLocks noGrp="1"/>
          </p:cNvSpPr>
          <p:nvPr>
            <p:ph type="subTitle" idx="1"/>
          </p:nvPr>
        </p:nvSpPr>
        <p:spPr>
          <a:xfrm>
            <a:off x="300037" y="5208436"/>
            <a:ext cx="5975351" cy="1396536"/>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DE" dirty="0"/>
          </a:p>
        </p:txBody>
      </p:sp>
      <p:sp>
        <p:nvSpPr>
          <p:cNvPr id="8" name="Bildplatzhalter 9">
            <a:extLst>
              <a:ext uri="{FF2B5EF4-FFF2-40B4-BE49-F238E27FC236}">
                <a16:creationId xmlns:a16="http://schemas.microsoft.com/office/drawing/2014/main" id="{8F2F4E45-6575-48BB-B7F1-A75E8397FF25}"/>
              </a:ext>
            </a:extLst>
          </p:cNvPr>
          <p:cNvSpPr>
            <a:spLocks noGrp="1"/>
          </p:cNvSpPr>
          <p:nvPr>
            <p:ph type="pic" sz="quarter" idx="14"/>
          </p:nvPr>
        </p:nvSpPr>
        <p:spPr>
          <a:xfrm>
            <a:off x="6575425" y="1268412"/>
            <a:ext cx="5316538" cy="5292936"/>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3431425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p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8" y="1306513"/>
            <a:ext cx="5976000" cy="3642276"/>
          </a:xfrm>
        </p:spPr>
        <p:txBody>
          <a:bodyPr anchor="t"/>
          <a:lstStyle>
            <a:lvl1pPr algn="l">
              <a:defRPr sz="4000"/>
            </a:lvl1pPr>
          </a:lstStyle>
          <a:p>
            <a:r>
              <a:rPr lang="de-DE"/>
              <a:t>Titelmasterformat durch Klicken bearbeiten</a:t>
            </a:r>
            <a:endParaRPr lang="de-DE" dirty="0"/>
          </a:p>
        </p:txBody>
      </p:sp>
      <p:sp>
        <p:nvSpPr>
          <p:cNvPr id="3" name="Untertitel 2">
            <a:extLst>
              <a:ext uri="{FF2B5EF4-FFF2-40B4-BE49-F238E27FC236}">
                <a16:creationId xmlns:a16="http://schemas.microsoft.com/office/drawing/2014/main" id="{0F49FBC8-B96B-455F-85D7-9A804472D1CC}"/>
              </a:ext>
            </a:extLst>
          </p:cNvPr>
          <p:cNvSpPr>
            <a:spLocks noGrp="1"/>
          </p:cNvSpPr>
          <p:nvPr>
            <p:ph type="subTitle" idx="1"/>
          </p:nvPr>
        </p:nvSpPr>
        <p:spPr>
          <a:xfrm>
            <a:off x="300037" y="5208436"/>
            <a:ext cx="5975351" cy="1396536"/>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DE" dirty="0"/>
          </a:p>
        </p:txBody>
      </p:sp>
      <p:sp>
        <p:nvSpPr>
          <p:cNvPr id="8" name="Bildplatzhalter 9">
            <a:extLst>
              <a:ext uri="{FF2B5EF4-FFF2-40B4-BE49-F238E27FC236}">
                <a16:creationId xmlns:a16="http://schemas.microsoft.com/office/drawing/2014/main" id="{8F2F4E45-6575-48BB-B7F1-A75E8397FF25}"/>
              </a:ext>
            </a:extLst>
          </p:cNvPr>
          <p:cNvSpPr>
            <a:spLocks noGrp="1"/>
          </p:cNvSpPr>
          <p:nvPr>
            <p:ph type="pic" sz="quarter" idx="14"/>
          </p:nvPr>
        </p:nvSpPr>
        <p:spPr>
          <a:xfrm>
            <a:off x="6575425" y="1268412"/>
            <a:ext cx="5316538" cy="5292936"/>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386277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87C6A3-E0EF-4FA5-9985-39667BB5D1BA}"/>
              </a:ext>
            </a:extLst>
          </p:cNvPr>
          <p:cNvSpPr>
            <a:spLocks noGrp="1"/>
          </p:cNvSpPr>
          <p:nvPr>
            <p:ph type="title" hasCustomPrompt="1"/>
          </p:nvPr>
        </p:nvSpPr>
        <p:spPr/>
        <p:txBody>
          <a:bodyPr/>
          <a:lstStyle>
            <a:lvl1pPr>
              <a:defRPr/>
            </a:lvl1pPr>
          </a:lstStyle>
          <a:p>
            <a:r>
              <a:rPr lang="de-DE" dirty="0"/>
              <a:t>Titel</a:t>
            </a:r>
          </a:p>
        </p:txBody>
      </p:sp>
      <p:sp>
        <p:nvSpPr>
          <p:cNvPr id="3" name="Inhaltsplatzhalter 2">
            <a:extLst>
              <a:ext uri="{FF2B5EF4-FFF2-40B4-BE49-F238E27FC236}">
                <a16:creationId xmlns:a16="http://schemas.microsoft.com/office/drawing/2014/main" id="{47163F39-DA16-4AA3-9128-D0141D3C3454}"/>
              </a:ext>
            </a:extLst>
          </p:cNvPr>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CACADEE-A7A1-4B00-995B-32E6A1A02147}"/>
              </a:ext>
            </a:extLst>
          </p:cNvPr>
          <p:cNvSpPr>
            <a:spLocks noGrp="1"/>
          </p:cNvSpPr>
          <p:nvPr>
            <p:ph type="dt" sz="half" idx="10"/>
          </p:nvPr>
        </p:nvSpPr>
        <p:spPr/>
        <p:txBody>
          <a:bodyPr/>
          <a:lstStyle/>
          <a:p>
            <a:r>
              <a:rPr lang="de-DE" dirty="0"/>
              <a:t>Name des Kapitels (optional)</a:t>
            </a:r>
          </a:p>
        </p:txBody>
      </p:sp>
      <p:sp>
        <p:nvSpPr>
          <p:cNvPr id="5" name="Fußzeilenplatzhalter 4">
            <a:extLst>
              <a:ext uri="{FF2B5EF4-FFF2-40B4-BE49-F238E27FC236}">
                <a16:creationId xmlns:a16="http://schemas.microsoft.com/office/drawing/2014/main" id="{E194B1DF-2FD1-40EA-AC3F-A033005D1A01}"/>
              </a:ext>
            </a:extLst>
          </p:cNvPr>
          <p:cNvSpPr>
            <a:spLocks noGrp="1"/>
          </p:cNvSpPr>
          <p:nvPr>
            <p:ph type="ftr" sz="quarter" idx="11"/>
          </p:nvPr>
        </p:nvSpPr>
        <p:spPr/>
        <p:txBody>
          <a:bodyPr/>
          <a:lstStyle/>
          <a:p>
            <a:r>
              <a:rPr lang="de-DE" dirty="0"/>
              <a:t>Titel der Präsentation (Eingabe über "Einfügen &gt; Kopf- und Fußzeile")</a:t>
            </a:r>
          </a:p>
        </p:txBody>
      </p:sp>
      <p:sp>
        <p:nvSpPr>
          <p:cNvPr id="6" name="Foliennummernplatzhalter 5">
            <a:extLst>
              <a:ext uri="{FF2B5EF4-FFF2-40B4-BE49-F238E27FC236}">
                <a16:creationId xmlns:a16="http://schemas.microsoft.com/office/drawing/2014/main" id="{8359BBFA-AA87-4BCF-8665-A95DD26A9A9C}"/>
              </a:ext>
            </a:extLst>
          </p:cNvPr>
          <p:cNvSpPr>
            <a:spLocks noGrp="1"/>
          </p:cNvSpPr>
          <p:nvPr>
            <p:ph type="sldNum" sz="quarter" idx="12"/>
          </p:nvPr>
        </p:nvSpPr>
        <p:spPr/>
        <p:txBody>
          <a:bodyPr/>
          <a:lstStyle/>
          <a:p>
            <a:fld id="{968FC3C1-8B2E-4CF4-97FE-57A4E19AC873}" type="slidenum">
              <a:rPr lang="de-DE" smtClean="0"/>
              <a:t>‹Nr.›</a:t>
            </a:fld>
            <a:endParaRPr lang="de-DE" dirty="0"/>
          </a:p>
        </p:txBody>
      </p:sp>
    </p:spTree>
    <p:extLst>
      <p:ext uri="{BB962C8B-B14F-4D97-AF65-F5344CB8AC3E}">
        <p14:creationId xmlns:p14="http://schemas.microsoft.com/office/powerpoint/2010/main" val="3744451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7" y="2241550"/>
            <a:ext cx="11591925" cy="3995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400892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Text und Bild (schma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8" y="1324895"/>
            <a:ext cx="5975982"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8" y="2241550"/>
            <a:ext cx="5975982" cy="3995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6575425" y="1268412"/>
            <a:ext cx="5316538" cy="4968875"/>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3366508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Text und Bild (brei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8" y="1324895"/>
            <a:ext cx="3659721"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8" y="2241550"/>
            <a:ext cx="3659721" cy="3995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4259796" y="1268412"/>
            <a:ext cx="7632167" cy="4968875"/>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714788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Text und 2 Bil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9" y="1324895"/>
            <a:ext cx="3156346"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9" y="2241550"/>
            <a:ext cx="3156346" cy="39957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7968208" y="1268412"/>
            <a:ext cx="3923755" cy="4968875"/>
          </a:xfrm>
          <a:solidFill>
            <a:schemeClr val="accent4"/>
          </a:solidFill>
        </p:spPr>
        <p:txBody>
          <a:bodyPr anchor="ctr"/>
          <a:lstStyle>
            <a:lvl1pPr marL="0" indent="0" algn="ctr">
              <a:buNone/>
              <a:defRPr/>
            </a:lvl1pPr>
          </a:lstStyle>
          <a:p>
            <a:r>
              <a:rPr lang="de-DE" dirty="0"/>
              <a:t>Bild durch Klicken auf Symbol hinzufügen</a:t>
            </a:r>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756421" y="1268412"/>
            <a:ext cx="3923755" cy="4968875"/>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3171115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Bilder und Tex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9"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9" y="1268413"/>
            <a:ext cx="2303573" cy="2232596"/>
          </a:xfrm>
          <a:solidFill>
            <a:schemeClr val="accent4"/>
          </a:solidFill>
        </p:spPr>
        <p:txBody>
          <a:bodyPr anchor="ctr"/>
          <a:lstStyle>
            <a:lvl1pPr marL="0" indent="0" algn="ctr">
              <a:buNone/>
              <a:defRPr/>
            </a:lvl1pPr>
          </a:lstStyle>
          <a:p>
            <a:r>
              <a:rPr lang="de-DE" dirty="0"/>
              <a:t>Bild durch Klicken auf Symbol hinzufügen</a:t>
            </a:r>
          </a:p>
        </p:txBody>
      </p:sp>
      <p:sp>
        <p:nvSpPr>
          <p:cNvPr id="12" name="Textplatzhalter 6">
            <a:extLst>
              <a:ext uri="{FF2B5EF4-FFF2-40B4-BE49-F238E27FC236}">
                <a16:creationId xmlns:a16="http://schemas.microsoft.com/office/drawing/2014/main" id="{F7359EAB-27F8-40C6-BEA9-BE6360AAA5AF}"/>
              </a:ext>
            </a:extLst>
          </p:cNvPr>
          <p:cNvSpPr>
            <a:spLocks noGrp="1"/>
          </p:cNvSpPr>
          <p:nvPr>
            <p:ph type="body" sz="quarter" idx="16"/>
          </p:nvPr>
        </p:nvSpPr>
        <p:spPr>
          <a:xfrm>
            <a:off x="2928331"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9">
            <a:extLst>
              <a:ext uri="{FF2B5EF4-FFF2-40B4-BE49-F238E27FC236}">
                <a16:creationId xmlns:a16="http://schemas.microsoft.com/office/drawing/2014/main" id="{4BF1E103-4F49-4361-A0CA-5F024751F1B8}"/>
              </a:ext>
            </a:extLst>
          </p:cNvPr>
          <p:cNvSpPr>
            <a:spLocks noGrp="1"/>
          </p:cNvSpPr>
          <p:nvPr>
            <p:ph type="pic" sz="quarter" idx="17"/>
          </p:nvPr>
        </p:nvSpPr>
        <p:spPr>
          <a:xfrm>
            <a:off x="2928331" y="1268413"/>
            <a:ext cx="2303573" cy="2232596"/>
          </a:xfrm>
          <a:solidFill>
            <a:schemeClr val="accent4"/>
          </a:solidFill>
        </p:spPr>
        <p:txBody>
          <a:bodyPr anchor="ctr"/>
          <a:lstStyle>
            <a:lvl1pPr marL="0" indent="0" algn="ctr">
              <a:buNone/>
              <a:defRPr/>
            </a:lvl1pPr>
          </a:lstStyle>
          <a:p>
            <a:r>
              <a:rPr lang="de-DE" dirty="0"/>
              <a:t>Bild durch Klicken auf Symbol hinzufügen</a:t>
            </a:r>
          </a:p>
        </p:txBody>
      </p:sp>
      <p:sp>
        <p:nvSpPr>
          <p:cNvPr id="14" name="Textplatzhalter 6">
            <a:extLst>
              <a:ext uri="{FF2B5EF4-FFF2-40B4-BE49-F238E27FC236}">
                <a16:creationId xmlns:a16="http://schemas.microsoft.com/office/drawing/2014/main" id="{1930E164-C9BB-4A82-9524-60B17ADA31BF}"/>
              </a:ext>
            </a:extLst>
          </p:cNvPr>
          <p:cNvSpPr>
            <a:spLocks noGrp="1"/>
          </p:cNvSpPr>
          <p:nvPr>
            <p:ph type="body" sz="quarter" idx="18"/>
          </p:nvPr>
        </p:nvSpPr>
        <p:spPr>
          <a:xfrm>
            <a:off x="5556623"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5" name="Bildplatzhalter 9">
            <a:extLst>
              <a:ext uri="{FF2B5EF4-FFF2-40B4-BE49-F238E27FC236}">
                <a16:creationId xmlns:a16="http://schemas.microsoft.com/office/drawing/2014/main" id="{C4B605E8-1358-46B0-9403-42BC0A5E76AD}"/>
              </a:ext>
            </a:extLst>
          </p:cNvPr>
          <p:cNvSpPr>
            <a:spLocks noGrp="1"/>
          </p:cNvSpPr>
          <p:nvPr>
            <p:ph type="pic" sz="quarter" idx="19"/>
          </p:nvPr>
        </p:nvSpPr>
        <p:spPr>
          <a:xfrm>
            <a:off x="5556623" y="1268413"/>
            <a:ext cx="2303573" cy="2232596"/>
          </a:xfrm>
          <a:solidFill>
            <a:schemeClr val="accent4"/>
          </a:solidFill>
        </p:spPr>
        <p:txBody>
          <a:bodyPr anchor="ctr"/>
          <a:lstStyle>
            <a:lvl1pPr marL="0" indent="0" algn="ctr">
              <a:buNone/>
              <a:defRPr/>
            </a:lvl1pPr>
          </a:lstStyle>
          <a:p>
            <a:r>
              <a:rPr lang="de-DE" dirty="0"/>
              <a:t>Bild durch Klicken auf Symbol hinzufügen</a:t>
            </a:r>
          </a:p>
        </p:txBody>
      </p:sp>
      <p:sp>
        <p:nvSpPr>
          <p:cNvPr id="16" name="Textplatzhalter 6">
            <a:extLst>
              <a:ext uri="{FF2B5EF4-FFF2-40B4-BE49-F238E27FC236}">
                <a16:creationId xmlns:a16="http://schemas.microsoft.com/office/drawing/2014/main" id="{9F1A9615-15C9-4659-8463-5A13E8C34802}"/>
              </a:ext>
            </a:extLst>
          </p:cNvPr>
          <p:cNvSpPr>
            <a:spLocks noGrp="1"/>
          </p:cNvSpPr>
          <p:nvPr>
            <p:ph type="body" sz="quarter" idx="20"/>
          </p:nvPr>
        </p:nvSpPr>
        <p:spPr>
          <a:xfrm>
            <a:off x="8184915"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7" name="Bildplatzhalter 9">
            <a:extLst>
              <a:ext uri="{FF2B5EF4-FFF2-40B4-BE49-F238E27FC236}">
                <a16:creationId xmlns:a16="http://schemas.microsoft.com/office/drawing/2014/main" id="{4C8D2B3B-711C-45A3-A866-73C14337CBB7}"/>
              </a:ext>
            </a:extLst>
          </p:cNvPr>
          <p:cNvSpPr>
            <a:spLocks noGrp="1"/>
          </p:cNvSpPr>
          <p:nvPr>
            <p:ph type="pic" sz="quarter" idx="21"/>
          </p:nvPr>
        </p:nvSpPr>
        <p:spPr>
          <a:xfrm>
            <a:off x="8184915" y="1268413"/>
            <a:ext cx="2303573" cy="2232596"/>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1834391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ur Bild (schma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9" y="1268412"/>
            <a:ext cx="7380138" cy="4968875"/>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156649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Bild (brei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8" y="1268412"/>
            <a:ext cx="11591923" cy="4968875"/>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736975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ollbild">
    <p:spTree>
      <p:nvGrpSpPr>
        <p:cNvPr id="1" name=""/>
        <p:cNvGrpSpPr/>
        <p:nvPr/>
      </p:nvGrpSpPr>
      <p:grpSpPr>
        <a:xfrm>
          <a:off x="0" y="0"/>
          <a:ext cx="0" cy="0"/>
          <a:chOff x="0" y="0"/>
          <a:chExt cx="0" cy="0"/>
        </a:xfrm>
      </p:grpSpPr>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0" y="0"/>
            <a:ext cx="12192000" cy="6858000"/>
          </a:xfrm>
          <a:solidFill>
            <a:schemeClr val="accent4"/>
          </a:solidFill>
        </p:spPr>
        <p:txBody>
          <a:bodyPr anchor="ctr"/>
          <a:lstStyle>
            <a:lvl1pPr marL="0" indent="0" algn="ctr">
              <a:buNone/>
              <a:defRPr/>
            </a:lvl1pPr>
          </a:lstStyle>
          <a:p>
            <a:r>
              <a:rPr lang="de-DE" dirty="0"/>
              <a:t>Bild durch Klicken auf Symbol hinzufügen</a:t>
            </a:r>
          </a:p>
        </p:txBody>
      </p:sp>
    </p:spTree>
    <p:extLst>
      <p:ext uri="{BB962C8B-B14F-4D97-AF65-F5344CB8AC3E}">
        <p14:creationId xmlns:p14="http://schemas.microsoft.com/office/powerpoint/2010/main" val="773067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dirty="0"/>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dirty="0"/>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dirty="0"/>
          </a:p>
        </p:txBody>
      </p:sp>
    </p:spTree>
    <p:extLst>
      <p:ext uri="{BB962C8B-B14F-4D97-AF65-F5344CB8AC3E}">
        <p14:creationId xmlns:p14="http://schemas.microsoft.com/office/powerpoint/2010/main" val="2755822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A5D2A20E-A742-4D97-A6EE-053013FE5DAC}"/>
              </a:ext>
            </a:extLst>
          </p:cNvPr>
          <p:cNvSpPr>
            <a:spLocks noGrp="1"/>
          </p:cNvSpPr>
          <p:nvPr>
            <p:ph type="dt" sz="half" idx="10"/>
          </p:nvPr>
        </p:nvSpPr>
        <p:spPr/>
        <p:txBody>
          <a:bodyPr/>
          <a:lstStyle/>
          <a:p>
            <a:r>
              <a:rPr lang="de-DE" dirty="0"/>
              <a:t>Name des Kapitels (optional)</a:t>
            </a:r>
          </a:p>
        </p:txBody>
      </p:sp>
      <p:sp>
        <p:nvSpPr>
          <p:cNvPr id="3" name="Fußzeilenplatzhalter 2">
            <a:extLst>
              <a:ext uri="{FF2B5EF4-FFF2-40B4-BE49-F238E27FC236}">
                <a16:creationId xmlns:a16="http://schemas.microsoft.com/office/drawing/2014/main" id="{503D3AE9-F8AA-426F-A679-BB57EC884EE1}"/>
              </a:ext>
            </a:extLst>
          </p:cNvPr>
          <p:cNvSpPr>
            <a:spLocks noGrp="1"/>
          </p:cNvSpPr>
          <p:nvPr>
            <p:ph type="ftr" sz="quarter" idx="11"/>
          </p:nvPr>
        </p:nvSpPr>
        <p:spPr/>
        <p:txBody>
          <a:bodyPr/>
          <a:lstStyle/>
          <a:p>
            <a:r>
              <a:rPr lang="de-DE" dirty="0"/>
              <a:t>Titel der Präsentation (Eingabe über "Einfügen &gt; Kopf- und Fußzeile")</a:t>
            </a:r>
          </a:p>
        </p:txBody>
      </p:sp>
      <p:sp>
        <p:nvSpPr>
          <p:cNvPr id="4" name="Foliennummernplatzhalter 3">
            <a:extLst>
              <a:ext uri="{FF2B5EF4-FFF2-40B4-BE49-F238E27FC236}">
                <a16:creationId xmlns:a16="http://schemas.microsoft.com/office/drawing/2014/main" id="{1930ADF6-A91F-4CC3-A7AC-E55FF446D183}"/>
              </a:ext>
            </a:extLst>
          </p:cNvPr>
          <p:cNvSpPr>
            <a:spLocks noGrp="1"/>
          </p:cNvSpPr>
          <p:nvPr>
            <p:ph type="sldNum" sz="quarter" idx="12"/>
          </p:nvPr>
        </p:nvSpPr>
        <p:spPr/>
        <p:txBody>
          <a:bodyPr/>
          <a:lstStyle/>
          <a:p>
            <a:fld id="{968FC3C1-8B2E-4CF4-97FE-57A4E19AC873}" type="slidenum">
              <a:rPr lang="de-DE" smtClean="0"/>
              <a:t>‹Nr.›</a:t>
            </a:fld>
            <a:endParaRPr lang="de-DE" dirty="0"/>
          </a:p>
        </p:txBody>
      </p:sp>
    </p:spTree>
    <p:extLst>
      <p:ext uri="{BB962C8B-B14F-4D97-AF65-F5344CB8AC3E}">
        <p14:creationId xmlns:p14="http://schemas.microsoft.com/office/powerpoint/2010/main" val="2794263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7" y="1306513"/>
            <a:ext cx="11593185" cy="1690439"/>
          </a:xfrm>
        </p:spPr>
        <p:txBody>
          <a:bodyPr anchor="t"/>
          <a:lstStyle>
            <a:lvl1pPr algn="l">
              <a:defRPr sz="4000"/>
            </a:lvl1pPr>
          </a:lstStyle>
          <a:p>
            <a:r>
              <a:rPr lang="de-DE"/>
              <a:t>Titelmasterformat durch Klicken bearbeiten</a:t>
            </a:r>
            <a:endParaRPr lang="de-DE" dirty="0"/>
          </a:p>
        </p:txBody>
      </p:sp>
      <p:sp>
        <p:nvSpPr>
          <p:cNvPr id="3" name="Untertitel 2">
            <a:extLst>
              <a:ext uri="{FF2B5EF4-FFF2-40B4-BE49-F238E27FC236}">
                <a16:creationId xmlns:a16="http://schemas.microsoft.com/office/drawing/2014/main" id="{0F49FBC8-B96B-455F-85D7-9A804472D1CC}"/>
              </a:ext>
            </a:extLst>
          </p:cNvPr>
          <p:cNvSpPr>
            <a:spLocks noGrp="1"/>
          </p:cNvSpPr>
          <p:nvPr>
            <p:ph type="subTitle" idx="1"/>
          </p:nvPr>
        </p:nvSpPr>
        <p:spPr>
          <a:xfrm>
            <a:off x="300037" y="3248980"/>
            <a:ext cx="11591926" cy="3355992"/>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DE" dirty="0"/>
          </a:p>
        </p:txBody>
      </p:sp>
    </p:spTree>
    <p:extLst>
      <p:ext uri="{BB962C8B-B14F-4D97-AF65-F5344CB8AC3E}">
        <p14:creationId xmlns:p14="http://schemas.microsoft.com/office/powerpoint/2010/main" val="2794930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a:t>Titelmasterformat durch Klicken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endParaRPr lang="de-DE" dirty="0"/>
          </a:p>
        </p:txBody>
      </p:sp>
      <p:sp>
        <p:nvSpPr>
          <p:cNvPr id="6" name="Rectangle 6"/>
          <p:cNvSpPr>
            <a:spLocks noGrp="1" noChangeArrowheads="1"/>
          </p:cNvSpPr>
          <p:nvPr>
            <p:ph type="sldNum" sz="quarter" idx="12"/>
          </p:nvPr>
        </p:nvSpPr>
        <p:spPr>
          <a:ln/>
        </p:spPr>
        <p:txBody>
          <a:bodyPr/>
          <a:lstStyle>
            <a:lvl1pPr>
              <a:defRPr/>
            </a:lvl1pPr>
          </a:lstStyle>
          <a:p>
            <a:pPr>
              <a:defRPr/>
            </a:pPr>
            <a:fld id="{97BCE95D-A230-477D-9722-C32DAA0AC7D4}" type="slidenum">
              <a:rPr lang="de-DE"/>
              <a:pPr>
                <a:defRPr/>
              </a:pPr>
              <a:t>‹Nr.›</a:t>
            </a:fld>
            <a:endParaRPr lang="de-DE" dirty="0"/>
          </a:p>
        </p:txBody>
      </p:sp>
    </p:spTree>
    <p:extLst>
      <p:ext uri="{BB962C8B-B14F-4D97-AF65-F5344CB8AC3E}">
        <p14:creationId xmlns:p14="http://schemas.microsoft.com/office/powerpoint/2010/main" val="420981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D51B7A0-2349-4EDA-A63A-B7A717CFB1D7}"/>
              </a:ext>
            </a:extLst>
          </p:cNvPr>
          <p:cNvSpPr>
            <a:spLocks noGrp="1"/>
          </p:cNvSpPr>
          <p:nvPr>
            <p:ph type="title"/>
          </p:nvPr>
        </p:nvSpPr>
        <p:spPr>
          <a:xfrm>
            <a:off x="300038" y="1324895"/>
            <a:ext cx="11591924" cy="688899"/>
          </a:xfrm>
          <a:prstGeom prst="rect">
            <a:avLst/>
          </a:prstGeom>
        </p:spPr>
        <p:txBody>
          <a:bodyPr vert="horz" lIns="0" tIns="0" rIns="0" bIns="0" rtlCol="0" anchor="t" anchorCtr="0">
            <a:noAutofit/>
          </a:bodyPr>
          <a:lstStyle/>
          <a:p>
            <a:r>
              <a:rPr lang="de-DE" dirty="0"/>
              <a:t>Titel</a:t>
            </a:r>
          </a:p>
        </p:txBody>
      </p:sp>
      <p:sp>
        <p:nvSpPr>
          <p:cNvPr id="3" name="Textplatzhalter 2">
            <a:extLst>
              <a:ext uri="{FF2B5EF4-FFF2-40B4-BE49-F238E27FC236}">
                <a16:creationId xmlns:a16="http://schemas.microsoft.com/office/drawing/2014/main" id="{E80BA506-857B-4D18-850B-BD7765473AE7}"/>
              </a:ext>
            </a:extLst>
          </p:cNvPr>
          <p:cNvSpPr>
            <a:spLocks noGrp="1"/>
          </p:cNvSpPr>
          <p:nvPr>
            <p:ph type="body" idx="1"/>
          </p:nvPr>
        </p:nvSpPr>
        <p:spPr>
          <a:xfrm>
            <a:off x="300037" y="2241550"/>
            <a:ext cx="11591925" cy="3995738"/>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86C1221F-2C01-43BF-A95C-DD43389C7FD4}"/>
              </a:ext>
            </a:extLst>
          </p:cNvPr>
          <p:cNvSpPr>
            <a:spLocks noGrp="1"/>
          </p:cNvSpPr>
          <p:nvPr>
            <p:ph type="dt" sz="half" idx="2"/>
          </p:nvPr>
        </p:nvSpPr>
        <p:spPr>
          <a:xfrm>
            <a:off x="10680514" y="6471135"/>
            <a:ext cx="780082" cy="204998"/>
          </a:xfrm>
          <a:prstGeom prst="rect">
            <a:avLst/>
          </a:prstGeom>
        </p:spPr>
        <p:txBody>
          <a:bodyPr vert="horz" wrap="none" lIns="0" tIns="0" rIns="0" bIns="0" rtlCol="0" anchor="t" anchorCtr="0">
            <a:noAutofit/>
          </a:bodyPr>
          <a:lstStyle>
            <a:lvl1pPr algn="r">
              <a:defRPr sz="900">
                <a:solidFill>
                  <a:schemeClr val="tx1"/>
                </a:solidFill>
              </a:defRPr>
            </a:lvl1pPr>
          </a:lstStyle>
          <a:p>
            <a:r>
              <a:rPr lang="de-DE" dirty="0"/>
              <a:t>Name des Kapitels (optional)</a:t>
            </a:r>
          </a:p>
        </p:txBody>
      </p:sp>
      <p:sp>
        <p:nvSpPr>
          <p:cNvPr id="5" name="Fußzeilenplatzhalter 4">
            <a:extLst>
              <a:ext uri="{FF2B5EF4-FFF2-40B4-BE49-F238E27FC236}">
                <a16:creationId xmlns:a16="http://schemas.microsoft.com/office/drawing/2014/main" id="{625A9539-B132-412C-9661-DED3B820CED5}"/>
              </a:ext>
            </a:extLst>
          </p:cNvPr>
          <p:cNvSpPr>
            <a:spLocks noGrp="1"/>
          </p:cNvSpPr>
          <p:nvPr>
            <p:ph type="ftr" sz="quarter" idx="3"/>
          </p:nvPr>
        </p:nvSpPr>
        <p:spPr>
          <a:xfrm>
            <a:off x="300038" y="6471135"/>
            <a:ext cx="10308468" cy="204998"/>
          </a:xfrm>
          <a:prstGeom prst="rect">
            <a:avLst/>
          </a:prstGeom>
        </p:spPr>
        <p:txBody>
          <a:bodyPr vert="horz" lIns="0" tIns="0" rIns="0" bIns="0" rtlCol="0" anchor="t" anchorCtr="0">
            <a:noAutofit/>
          </a:bodyPr>
          <a:lstStyle>
            <a:lvl1pPr algn="l">
              <a:defRPr sz="900">
                <a:solidFill>
                  <a:schemeClr val="tx1"/>
                </a:solidFill>
              </a:defRPr>
            </a:lvl1pPr>
          </a:lstStyle>
          <a:p>
            <a:r>
              <a:rPr lang="de-DE" dirty="0"/>
              <a:t>Titel der Präsentation (Eingabe über "Einfügen &gt; Kopf- und Fußzeile")</a:t>
            </a:r>
          </a:p>
        </p:txBody>
      </p:sp>
      <p:sp>
        <p:nvSpPr>
          <p:cNvPr id="6" name="Foliennummernplatzhalter 5">
            <a:extLst>
              <a:ext uri="{FF2B5EF4-FFF2-40B4-BE49-F238E27FC236}">
                <a16:creationId xmlns:a16="http://schemas.microsoft.com/office/drawing/2014/main" id="{9C13D3EB-E170-4754-9007-33BFBA56E6AD}"/>
              </a:ext>
            </a:extLst>
          </p:cNvPr>
          <p:cNvSpPr>
            <a:spLocks noGrp="1"/>
          </p:cNvSpPr>
          <p:nvPr>
            <p:ph type="sldNum" sz="quarter" idx="4"/>
          </p:nvPr>
        </p:nvSpPr>
        <p:spPr>
          <a:xfrm>
            <a:off x="11532604" y="6471135"/>
            <a:ext cx="359358" cy="204998"/>
          </a:xfrm>
          <a:prstGeom prst="rect">
            <a:avLst/>
          </a:prstGeom>
        </p:spPr>
        <p:txBody>
          <a:bodyPr vert="horz" wrap="none" lIns="0" tIns="0" rIns="0" bIns="0" rtlCol="0" anchor="t" anchorCtr="0">
            <a:noAutofit/>
          </a:bodyPr>
          <a:lstStyle>
            <a:lvl1pPr algn="r">
              <a:defRPr sz="900">
                <a:solidFill>
                  <a:schemeClr val="tx1"/>
                </a:solidFill>
              </a:defRPr>
            </a:lvl1pPr>
          </a:lstStyle>
          <a:p>
            <a:fld id="{968FC3C1-8B2E-4CF4-97FE-57A4E19AC873}" type="slidenum">
              <a:rPr lang="de-DE" smtClean="0"/>
              <a:pPr/>
              <a:t>‹Nr.›</a:t>
            </a:fld>
            <a:endParaRPr lang="de-DE" dirty="0"/>
          </a:p>
        </p:txBody>
      </p:sp>
      <p:pic>
        <p:nvPicPr>
          <p:cNvPr id="10" name="Grafik 9">
            <a:extLst>
              <a:ext uri="{FF2B5EF4-FFF2-40B4-BE49-F238E27FC236}">
                <a16:creationId xmlns:a16="http://schemas.microsoft.com/office/drawing/2014/main" id="{D1E2579D-6D86-478F-A14A-E7114ADEE606}"/>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259245" y="126208"/>
            <a:ext cx="1866557" cy="1077186"/>
          </a:xfrm>
          <a:prstGeom prst="rect">
            <a:avLst/>
          </a:prstGeom>
        </p:spPr>
      </p:pic>
    </p:spTree>
    <p:extLst>
      <p:ext uri="{BB962C8B-B14F-4D97-AF65-F5344CB8AC3E}">
        <p14:creationId xmlns:p14="http://schemas.microsoft.com/office/powerpoint/2010/main" val="641702453"/>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56" r:id="rId4"/>
    <p:sldLayoutId id="2147483657" r:id="rId5"/>
    <p:sldLayoutId id="2147483658" r:id="rId6"/>
    <p:sldLayoutId id="2147483659" r:id="rId7"/>
    <p:sldLayoutId id="2147483664" r:id="rId8"/>
    <p:sldLayoutId id="2147483660" r:id="rId9"/>
    <p:sldLayoutId id="2147483661" r:id="rId10"/>
    <p:sldLayoutId id="2147483662" r:id="rId11"/>
    <p:sldLayoutId id="2147483654" r:id="rId12"/>
    <p:sldLayoutId id="2147483655" r:id="rId13"/>
    <p:sldLayoutId id="2147483665" r:id="rId14"/>
    <p:sldLayoutId id="2147483666" r:id="rId15"/>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176213" indent="-17621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1pPr>
      <a:lvl2pPr marL="358775" indent="-18256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2pPr>
      <a:lvl3pPr marL="534988" indent="-17621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3pPr>
      <a:lvl4pPr marL="717550" indent="-18256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4pPr>
      <a:lvl5pPr marL="893763" indent="-17621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9" userDrawn="1">
          <p15:clr>
            <a:srgbClr val="F26B43"/>
          </p15:clr>
        </p15:guide>
        <p15:guide id="2" pos="189" userDrawn="1">
          <p15:clr>
            <a:srgbClr val="F26B43"/>
          </p15:clr>
        </p15:guide>
        <p15:guide id="3" pos="7491" userDrawn="1">
          <p15:clr>
            <a:srgbClr val="F26B43"/>
          </p15:clr>
        </p15:guide>
        <p15:guide id="4" orient="horz" pos="3929" userDrawn="1">
          <p15:clr>
            <a:srgbClr val="F26B43"/>
          </p15:clr>
        </p15:guide>
        <p15:guide id="5" orient="horz" pos="141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hyperlink" Target="https://www.uni-bielefeld.de/studium/studierende/start-ins-studium/index.xml" TargetMode="Externa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uni-bielefeld.de/geschichte"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hyperlink" Target="https://ekvv.uni-bielefeld.de/sinfo/publ/fach/bildundkunstgeschichte" TargetMode="External"/><Relationship Id="rId2" Type="http://schemas.openxmlformats.org/officeDocument/2006/relationships/hyperlink" Target="https://ekvv.uni-bielefeld.de/sinfo/publ/fach/geschichtswissenschaft" TargetMode="Externa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uni-bielefeld.de/themen/bis/nutzergruppen/studierende/" TargetMode="Externa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hyperlink" Target="https://www.uni-bielefeld.de/studium/studierende/information-studienberatung/"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hyperlink" Target="https://www.uni-bielefeld.de/studium/studierende/start-ins-studium/index.xml"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Untertitel 2">
            <a:extLst>
              <a:ext uri="{FF2B5EF4-FFF2-40B4-BE49-F238E27FC236}">
                <a16:creationId xmlns:a16="http://schemas.microsoft.com/office/drawing/2014/main" id="{B4D5AB60-AF98-4E05-950E-5A2C761A1A61}"/>
              </a:ext>
            </a:extLst>
          </p:cNvPr>
          <p:cNvSpPr>
            <a:spLocks noGrp="1"/>
          </p:cNvSpPr>
          <p:nvPr>
            <p:ph type="subTitle" idx="1"/>
          </p:nvPr>
        </p:nvSpPr>
        <p:spPr bwMode="auto">
          <a:xfrm>
            <a:off x="407368" y="1268760"/>
            <a:ext cx="11017224" cy="51117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a:lnSpc>
                <a:spcPct val="100000"/>
              </a:lnSpc>
            </a:pPr>
            <a:endParaRPr lang="de-DE" altLang="de-DE" sz="3600" b="1" dirty="0">
              <a:latin typeface="Garamond" panose="02020404030301010803" pitchFamily="18" charset="0"/>
              <a:ea typeface="Geneva" pitchFamily="1" charset="0"/>
              <a:cs typeface="Geneva" pitchFamily="1" charset="0"/>
            </a:endParaRPr>
          </a:p>
          <a:p>
            <a:pPr>
              <a:lnSpc>
                <a:spcPct val="100000"/>
              </a:lnSpc>
            </a:pPr>
            <a:r>
              <a:rPr lang="de-DE" altLang="de-DE" sz="3600" b="1" dirty="0">
                <a:latin typeface="Garamond" panose="02020404030301010803" pitchFamily="18" charset="0"/>
                <a:ea typeface="Geneva" pitchFamily="1" charset="0"/>
                <a:cs typeface="Geneva" pitchFamily="1" charset="0"/>
              </a:rPr>
              <a:t>Was sollte ich wissen? Infos zur Uni, zur Abteilung, zu den Studiengängen Bild- und Kunstgeschichte sowie Geschichtswissenschaft</a:t>
            </a:r>
          </a:p>
          <a:p>
            <a:pPr>
              <a:lnSpc>
                <a:spcPct val="100000"/>
              </a:lnSpc>
            </a:pPr>
            <a:endParaRPr lang="de-DE" altLang="de-DE" sz="3800" b="1" dirty="0">
              <a:latin typeface="Garamond" panose="02020404030301010803" pitchFamily="18" charset="0"/>
              <a:ea typeface="Geneva" pitchFamily="1" charset="0"/>
              <a:cs typeface="Geneva" pitchFamily="1" charset="0"/>
            </a:endParaRPr>
          </a:p>
          <a:p>
            <a:pPr>
              <a:lnSpc>
                <a:spcPct val="100000"/>
              </a:lnSpc>
            </a:pPr>
            <a:r>
              <a:rPr lang="de-DE" altLang="de-DE" sz="3800" b="1" dirty="0" err="1">
                <a:latin typeface="Garamond" panose="02020404030301010803" pitchFamily="18" charset="0"/>
                <a:ea typeface="Geneva" pitchFamily="1" charset="0"/>
                <a:cs typeface="Geneva" pitchFamily="1" charset="0"/>
              </a:rPr>
              <a:t>WiSe</a:t>
            </a:r>
            <a:r>
              <a:rPr lang="de-DE" altLang="de-DE" sz="3800" b="1" dirty="0">
                <a:latin typeface="Garamond" panose="02020404030301010803" pitchFamily="18" charset="0"/>
                <a:ea typeface="Geneva" pitchFamily="1" charset="0"/>
                <a:cs typeface="Geneva" pitchFamily="1" charset="0"/>
              </a:rPr>
              <a:t> 24/25</a:t>
            </a:r>
          </a:p>
          <a:p>
            <a:pPr>
              <a:lnSpc>
                <a:spcPct val="100000"/>
              </a:lnSpc>
            </a:pPr>
            <a:endParaRPr lang="de-DE" altLang="de-DE" sz="3800" b="1" dirty="0">
              <a:latin typeface="Garamond" panose="02020404030301010803" pitchFamily="18" charset="0"/>
              <a:ea typeface="Geneva" pitchFamily="1" charset="0"/>
              <a:cs typeface="Geneva" pitchFamily="1" charset="0"/>
            </a:endParaRPr>
          </a:p>
          <a:p>
            <a:pPr algn="l">
              <a:lnSpc>
                <a:spcPct val="100000"/>
              </a:lnSpc>
            </a:pPr>
            <a:endParaRPr lang="de-DE" altLang="de-DE" sz="1400" b="1" dirty="0">
              <a:latin typeface="Garamond" panose="02020404030301010803" pitchFamily="18" charset="0"/>
              <a:ea typeface="Geneva" pitchFamily="1" charset="0"/>
              <a:cs typeface="Geneva" pitchFamily="1" charset="0"/>
            </a:endParaRPr>
          </a:p>
          <a:p>
            <a:pPr algn="l">
              <a:lnSpc>
                <a:spcPct val="100000"/>
              </a:lnSpc>
            </a:pPr>
            <a:endParaRPr lang="de-DE" altLang="de-DE" sz="1400" b="1" dirty="0">
              <a:latin typeface="Garamond" panose="02020404030301010803" pitchFamily="18" charset="0"/>
              <a:ea typeface="Geneva" pitchFamily="1" charset="0"/>
              <a:cs typeface="Geneva" pitchFamily="1" charset="0"/>
            </a:endParaRPr>
          </a:p>
          <a:p>
            <a:pPr algn="l">
              <a:lnSpc>
                <a:spcPct val="100000"/>
              </a:lnSpc>
            </a:pPr>
            <a:r>
              <a:rPr lang="de-DE" altLang="de-DE" sz="1400" b="1" dirty="0">
                <a:latin typeface="Garamond" panose="02020404030301010803" pitchFamily="18" charset="0"/>
                <a:ea typeface="Geneva" pitchFamily="1" charset="0"/>
                <a:cs typeface="Geneva" pitchFamily="1" charset="0"/>
              </a:rPr>
              <a:t>Claus Kröger │ Studien- und Schreibberatung an der Abteilung Geschichtswissenschaft </a:t>
            </a:r>
          </a:p>
          <a:p>
            <a:pPr algn="l">
              <a:lnSpc>
                <a:spcPct val="100000"/>
              </a:lnSpc>
            </a:pPr>
            <a:r>
              <a:rPr lang="de-DE" altLang="de-DE" sz="1400" b="1" dirty="0">
                <a:latin typeface="Garamond" panose="02020404030301010803" pitchFamily="18" charset="0"/>
                <a:ea typeface="Geneva" pitchFamily="1" charset="0"/>
                <a:cs typeface="Geneva" pitchFamily="1" charset="0"/>
              </a:rPr>
              <a:t>Sprechzeiten: dienstags, 13.30-17 Uhr (Zoom-Meeting-ID: 935 2842 1237, Passwort: 927401) und nach Vereinbarung </a:t>
            </a:r>
          </a:p>
          <a:p>
            <a:pPr algn="l">
              <a:lnSpc>
                <a:spcPct val="100000"/>
              </a:lnSpc>
            </a:pPr>
            <a:r>
              <a:rPr lang="de-DE" altLang="de-DE" sz="1400" b="1" dirty="0">
                <a:latin typeface="Garamond" panose="02020404030301010803" pitchFamily="18" charset="0"/>
                <a:ea typeface="Geneva" pitchFamily="1" charset="0"/>
                <a:cs typeface="Geneva" pitchFamily="1" charset="0"/>
              </a:rPr>
              <a:t>Büro: Gebäude X, A2-200 │ Tel.: 0521/106-3203, Fax: 0521/106-2966 │ claus.kroeger@uni-bielefeld.de </a:t>
            </a:r>
          </a:p>
          <a:p>
            <a:pPr algn="l"/>
            <a:endParaRPr lang="de-DE" altLang="de-DE" sz="1400" b="1" dirty="0">
              <a:latin typeface="Garamond" panose="02020404030301010803" pitchFamily="18" charset="0"/>
              <a:ea typeface="Geneva" pitchFamily="1" charset="0"/>
              <a:cs typeface="Geneva" pitchFamily="1" charset="0"/>
            </a:endParaRPr>
          </a:p>
        </p:txBody>
      </p:sp>
    </p:spTree>
    <p:extLst>
      <p:ext uri="{BB962C8B-B14F-4D97-AF65-F5344CB8AC3E}">
        <p14:creationId xmlns:p14="http://schemas.microsoft.com/office/powerpoint/2010/main" val="387703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839416" y="1268760"/>
            <a:ext cx="10873208" cy="4680520"/>
          </a:xfrm>
        </p:spPr>
        <p:txBody>
          <a:bodyPr/>
          <a:lstStyle/>
          <a:p>
            <a:pPr algn="l" defTabSz="455873">
              <a:lnSpc>
                <a:spcPct val="100000"/>
              </a:lnSpc>
              <a:spcAft>
                <a:spcPts val="1800"/>
              </a:spcAft>
              <a:defRPr/>
            </a:pPr>
            <a:r>
              <a:rPr lang="de-DE" sz="3600" b="1" dirty="0">
                <a:latin typeface="Garamond" panose="02020404030301010803" pitchFamily="18" charset="0"/>
              </a:rPr>
              <a:t>Inhalt: </a:t>
            </a:r>
            <a:endParaRPr lang="de-DE" sz="3600" b="1" dirty="0">
              <a:solidFill>
                <a:schemeClr val="tx1"/>
              </a:solidFill>
              <a:latin typeface="Garamond" panose="02020404030301010803" pitchFamily="18" charset="0"/>
            </a:endParaRPr>
          </a:p>
          <a:p>
            <a:pPr algn="l" defTabSz="455873">
              <a:lnSpc>
                <a:spcPct val="100000"/>
              </a:lnSpc>
              <a:spcAft>
                <a:spcPts val="600"/>
              </a:spcAft>
              <a:defRPr/>
            </a:pPr>
            <a:r>
              <a:rPr lang="de-DE" sz="2400" b="1" dirty="0">
                <a:solidFill>
                  <a:schemeClr val="tx1"/>
                </a:solidFill>
                <a:latin typeface="Garamond" panose="02020404030301010803" pitchFamily="18" charset="0"/>
              </a:rPr>
              <a:t>Zur Universität Bielefeld</a:t>
            </a:r>
          </a:p>
          <a:p>
            <a:pPr algn="l" defTabSz="455873">
              <a:lnSpc>
                <a:spcPct val="100000"/>
              </a:lnSpc>
              <a:spcAft>
                <a:spcPts val="600"/>
              </a:spcAft>
              <a:defRPr/>
            </a:pPr>
            <a:r>
              <a:rPr lang="de-DE" sz="2400" b="1" dirty="0">
                <a:latin typeface="Garamond" panose="02020404030301010803" pitchFamily="18" charset="0"/>
              </a:rPr>
              <a:t>Zur Abteilung Geschichtswissenschaft</a:t>
            </a:r>
          </a:p>
          <a:p>
            <a:pPr algn="l" defTabSz="455873">
              <a:lnSpc>
                <a:spcPct val="100000"/>
              </a:lnSpc>
              <a:spcAft>
                <a:spcPts val="600"/>
              </a:spcAft>
              <a:defRPr/>
            </a:pPr>
            <a:r>
              <a:rPr lang="de-DE" sz="2400" b="1" dirty="0">
                <a:latin typeface="Garamond" panose="02020404030301010803" pitchFamily="18" charset="0"/>
              </a:rPr>
              <a:t>Zu den Studiengängen der Geschichtswissenschaft / der Bild- und Kunstgeschichte</a:t>
            </a:r>
          </a:p>
          <a:p>
            <a:pPr algn="l" defTabSz="455873">
              <a:lnSpc>
                <a:spcPct val="100000"/>
              </a:lnSpc>
              <a:spcAft>
                <a:spcPts val="600"/>
              </a:spcAft>
              <a:defRPr/>
            </a:pPr>
            <a:r>
              <a:rPr lang="de-DE" sz="2400" b="1" dirty="0">
                <a:latin typeface="Garamond" panose="02020404030301010803" pitchFamily="18" charset="0"/>
              </a:rPr>
              <a:t>Das BIS (Bielefelder Informationssystem): Verwaltung von Studium und Prüfungen</a:t>
            </a:r>
          </a:p>
          <a:p>
            <a:pPr algn="l" defTabSz="455873">
              <a:lnSpc>
                <a:spcPct val="100000"/>
              </a:lnSpc>
              <a:spcAft>
                <a:spcPts val="600"/>
              </a:spcAft>
              <a:defRPr/>
            </a:pPr>
            <a:r>
              <a:rPr lang="de-DE" sz="2400" b="1" dirty="0">
                <a:latin typeface="Garamond" panose="02020404030301010803" pitchFamily="18" charset="0"/>
              </a:rPr>
              <a:t>Zur Stundenplangestaltung</a:t>
            </a:r>
          </a:p>
          <a:p>
            <a:pPr algn="l" defTabSz="455873">
              <a:lnSpc>
                <a:spcPct val="100000"/>
              </a:lnSpc>
              <a:spcAft>
                <a:spcPts val="600"/>
              </a:spcAft>
              <a:defRPr/>
            </a:pPr>
            <a:r>
              <a:rPr lang="de-DE" sz="2400" b="1" dirty="0">
                <a:latin typeface="Garamond" panose="02020404030301010803" pitchFamily="18" charset="0"/>
              </a:rPr>
              <a:t>Sprachkenntnisse</a:t>
            </a:r>
          </a:p>
          <a:p>
            <a:pPr algn="l" defTabSz="455873">
              <a:lnSpc>
                <a:spcPct val="100000"/>
              </a:lnSpc>
              <a:spcAft>
                <a:spcPts val="600"/>
              </a:spcAft>
              <a:defRPr/>
            </a:pPr>
            <a:r>
              <a:rPr lang="de-DE" sz="2400" b="1" dirty="0">
                <a:latin typeface="Garamond" panose="02020404030301010803" pitchFamily="18" charset="0"/>
              </a:rPr>
              <a:t>Zum BAföG	</a:t>
            </a:r>
          </a:p>
          <a:p>
            <a:pPr algn="l" defTabSz="455873">
              <a:lnSpc>
                <a:spcPct val="100000"/>
              </a:lnSpc>
              <a:spcAft>
                <a:spcPts val="600"/>
              </a:spcAft>
              <a:defRPr/>
            </a:pPr>
            <a:r>
              <a:rPr lang="de-DE" sz="2400" b="1" dirty="0">
                <a:latin typeface="Garamond" panose="02020404030301010803" pitchFamily="18" charset="0"/>
              </a:rPr>
              <a:t>Beratungsangebote	</a:t>
            </a:r>
          </a:p>
          <a:p>
            <a:pPr algn="l" defTabSz="455873">
              <a:lnSpc>
                <a:spcPct val="100000"/>
              </a:lnSpc>
              <a:defRPr/>
            </a:pPr>
            <a:endParaRPr lang="de-DE" sz="2400" dirty="0">
              <a:latin typeface="Garamond" panose="02020404030301010803" pitchFamily="18" charset="0"/>
            </a:endParaRPr>
          </a:p>
          <a:p>
            <a:pPr algn="l" defTabSz="455873">
              <a:lnSpc>
                <a:spcPct val="100000"/>
              </a:lnSpc>
              <a:defRPr/>
            </a:pPr>
            <a:endParaRPr lang="de-DE" sz="2400" dirty="0">
              <a:latin typeface="Garamond" panose="02020404030301010803" pitchFamily="18" charset="0"/>
            </a:endParaRPr>
          </a:p>
          <a:p>
            <a:pPr algn="l" defTabSz="455873">
              <a:lnSpc>
                <a:spcPct val="100000"/>
              </a:lnSpc>
              <a:defRPr/>
            </a:pPr>
            <a:r>
              <a:rPr lang="de-DE" sz="2400" dirty="0">
                <a:latin typeface="Garamond" panose="02020404030301010803" pitchFamily="18" charset="0"/>
              </a:rPr>
              <a:t> </a:t>
            </a:r>
          </a:p>
          <a:p>
            <a:pPr algn="l" defTabSz="455873">
              <a:defRPr/>
            </a:pPr>
            <a:endParaRPr lang="de-DE" sz="2400" dirty="0">
              <a:solidFill>
                <a:schemeClr val="tx1"/>
              </a:solidFill>
              <a:latin typeface="Garamond" panose="02020404030301010803" pitchFamily="18" charset="0"/>
            </a:endParaRPr>
          </a:p>
        </p:txBody>
      </p:sp>
    </p:spTree>
    <p:extLst>
      <p:ext uri="{BB962C8B-B14F-4D97-AF65-F5344CB8AC3E}">
        <p14:creationId xmlns:p14="http://schemas.microsoft.com/office/powerpoint/2010/main" val="1832729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559496" y="1268760"/>
            <a:ext cx="9073007" cy="4680520"/>
          </a:xfrm>
        </p:spPr>
        <p:txBody>
          <a:bodyPr/>
          <a:lstStyle/>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defTabSz="455873">
              <a:lnSpc>
                <a:spcPct val="100000"/>
              </a:lnSpc>
              <a:defRPr/>
            </a:pPr>
            <a:r>
              <a:rPr lang="de-DE" sz="3600" b="1" dirty="0">
                <a:latin typeface="Garamond" panose="02020404030301010803" pitchFamily="18" charset="0"/>
              </a:rPr>
              <a:t>Zur Universität Bielefeld</a:t>
            </a:r>
          </a:p>
          <a:p>
            <a:pPr defTabSz="455873">
              <a:lnSpc>
                <a:spcPct val="100000"/>
              </a:lnSpc>
              <a:defRPr/>
            </a:pPr>
            <a:endParaRPr lang="de-DE" sz="3600" b="1" dirty="0">
              <a:latin typeface="Garamond" panose="02020404030301010803" pitchFamily="18" charset="0"/>
            </a:endParaRPr>
          </a:p>
          <a:p>
            <a:pPr algn="l" defTabSz="455873">
              <a:lnSpc>
                <a:spcPct val="100000"/>
              </a:lnSpc>
              <a:defRPr/>
            </a:pPr>
            <a:r>
              <a:rPr lang="de-DE" b="1" dirty="0">
                <a:solidFill>
                  <a:schemeClr val="tx1"/>
                </a:solidFill>
                <a:latin typeface="Garamond" panose="02020404030301010803" pitchFamily="18" charset="0"/>
              </a:rPr>
              <a:t>Portal für Erstsemesterstudierende:</a:t>
            </a:r>
          </a:p>
          <a:p>
            <a:pPr algn="l" defTabSz="455873">
              <a:lnSpc>
                <a:spcPct val="100000"/>
              </a:lnSpc>
              <a:defRPr/>
            </a:pPr>
            <a:r>
              <a:rPr lang="de-DE" dirty="0">
                <a:solidFill>
                  <a:schemeClr val="tx1"/>
                </a:solidFill>
                <a:latin typeface="Garamond" panose="02020404030301010803" pitchFamily="18" charset="0"/>
                <a:hlinkClick r:id="rId2"/>
              </a:rPr>
              <a:t>https://www.uni-bielefeld.de/studium/studierende/start-ins-studium/index.xml</a:t>
            </a:r>
            <a:endParaRPr lang="de-DE" dirty="0">
              <a:solidFill>
                <a:schemeClr val="tx1"/>
              </a:solidFill>
              <a:latin typeface="Garamond" panose="02020404030301010803" pitchFamily="18" charset="0"/>
            </a:endParaRPr>
          </a:p>
          <a:p>
            <a:pPr algn="l" defTabSz="455873">
              <a:defRPr/>
            </a:pPr>
            <a:r>
              <a:rPr lang="de-DE" dirty="0">
                <a:solidFill>
                  <a:schemeClr val="tx1"/>
                </a:solidFill>
                <a:latin typeface="Garamond" panose="02020404030301010803" pitchFamily="18" charset="0"/>
              </a:rPr>
              <a:t>			</a:t>
            </a:r>
          </a:p>
        </p:txBody>
      </p:sp>
    </p:spTree>
    <p:extLst>
      <p:ext uri="{BB962C8B-B14F-4D97-AF65-F5344CB8AC3E}">
        <p14:creationId xmlns:p14="http://schemas.microsoft.com/office/powerpoint/2010/main" val="634546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559496" y="1530400"/>
            <a:ext cx="10225136" cy="4202856"/>
          </a:xfrm>
        </p:spPr>
        <p:txBody>
          <a:bodyPr/>
          <a:lstStyle/>
          <a:p>
            <a:pPr defTabSz="455873">
              <a:lnSpc>
                <a:spcPct val="100000"/>
              </a:lnSpc>
              <a:spcAft>
                <a:spcPts val="1200"/>
              </a:spcAft>
              <a:defRPr/>
            </a:pPr>
            <a:r>
              <a:rPr lang="de-DE" sz="2400" b="1" dirty="0">
                <a:latin typeface="Garamond" panose="02020404030301010803" pitchFamily="18" charset="0"/>
              </a:rPr>
              <a:t>Basics</a:t>
            </a:r>
          </a:p>
          <a:p>
            <a:pPr marL="342900" indent="-342900" algn="l" defTabSz="455873">
              <a:lnSpc>
                <a:spcPct val="100000"/>
              </a:lnSpc>
              <a:spcAft>
                <a:spcPts val="1200"/>
              </a:spcAft>
              <a:buFont typeface="Arial" panose="020B0604020202020204" pitchFamily="34" charset="0"/>
              <a:buChar char="•"/>
              <a:defRPr/>
            </a:pPr>
            <a:r>
              <a:rPr lang="de-DE" sz="2400" dirty="0">
                <a:latin typeface="Garamond" panose="02020404030301010803" pitchFamily="18" charset="0"/>
              </a:rPr>
              <a:t>1969 gegründet</a:t>
            </a:r>
          </a:p>
          <a:p>
            <a:pPr marL="342900" indent="-342900" algn="l" defTabSz="455873">
              <a:lnSpc>
                <a:spcPct val="100000"/>
              </a:lnSpc>
              <a:spcAft>
                <a:spcPts val="1200"/>
              </a:spcAft>
              <a:buFont typeface="Arial" panose="020B0604020202020204" pitchFamily="34" charset="0"/>
              <a:buChar char="•"/>
              <a:defRPr/>
            </a:pPr>
            <a:r>
              <a:rPr lang="de-DE" sz="2400" dirty="0">
                <a:latin typeface="Garamond" panose="02020404030301010803" pitchFamily="18" charset="0"/>
              </a:rPr>
              <a:t>derzeit ca. 25.000 Studierende in 14 Fakultäten; 117 ‚Studienangebote‘</a:t>
            </a:r>
          </a:p>
          <a:p>
            <a:pPr marL="342900" indent="-342900" algn="l" defTabSz="455873">
              <a:lnSpc>
                <a:spcPct val="100000"/>
              </a:lnSpc>
              <a:spcAft>
                <a:spcPts val="1200"/>
              </a:spcAft>
              <a:buFont typeface="Arial" panose="020B0604020202020204" pitchFamily="34" charset="0"/>
              <a:buChar char="•"/>
              <a:defRPr/>
            </a:pPr>
            <a:r>
              <a:rPr lang="de-DE" sz="2400" dirty="0">
                <a:latin typeface="Garamond" panose="02020404030301010803" pitchFamily="18" charset="0"/>
              </a:rPr>
              <a:t>seit Gründung der Medizinischen Fakultät sind wir ‚Volluniversität‘</a:t>
            </a:r>
          </a:p>
          <a:p>
            <a:pPr marL="342900" indent="-342900" algn="l" defTabSz="455873">
              <a:lnSpc>
                <a:spcPct val="100000"/>
              </a:lnSpc>
              <a:spcAft>
                <a:spcPts val="1200"/>
              </a:spcAft>
              <a:buFont typeface="Arial" panose="020B0604020202020204" pitchFamily="34" charset="0"/>
              <a:buChar char="•"/>
              <a:defRPr/>
            </a:pPr>
            <a:r>
              <a:rPr lang="de-DE" sz="2400" dirty="0">
                <a:latin typeface="Garamond" panose="02020404030301010803" pitchFamily="18" charset="0"/>
              </a:rPr>
              <a:t>273 Professor*innen (+1.622 wissenschaftliche Mitarbeiter*innen)</a:t>
            </a:r>
          </a:p>
          <a:p>
            <a:pPr marL="342900" indent="-342900" algn="l" defTabSz="455873">
              <a:lnSpc>
                <a:spcPct val="100000"/>
              </a:lnSpc>
              <a:spcAft>
                <a:spcPts val="1200"/>
              </a:spcAft>
              <a:buFont typeface="Arial" panose="020B0604020202020204" pitchFamily="34" charset="0"/>
              <a:buChar char="•"/>
              <a:defRPr/>
            </a:pPr>
            <a:r>
              <a:rPr lang="de-DE" sz="2400" dirty="0">
                <a:latin typeface="Garamond" panose="02020404030301010803" pitchFamily="18" charset="0"/>
              </a:rPr>
              <a:t>Seit 2014 läuft die Sanierung des Universitätshauptgebäudes 	</a:t>
            </a:r>
          </a:p>
        </p:txBody>
      </p:sp>
    </p:spTree>
    <p:extLst>
      <p:ext uri="{BB962C8B-B14F-4D97-AF65-F5344CB8AC3E}">
        <p14:creationId xmlns:p14="http://schemas.microsoft.com/office/powerpoint/2010/main" val="3577899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BC9E50E-ACD9-4C2D-B992-F3DC4E07934C}"/>
              </a:ext>
            </a:extLst>
          </p:cNvPr>
          <p:cNvSpPr>
            <a:spLocks noGrp="1"/>
          </p:cNvSpPr>
          <p:nvPr>
            <p:ph type="title"/>
          </p:nvPr>
        </p:nvSpPr>
        <p:spPr>
          <a:xfrm>
            <a:off x="300038" y="1486086"/>
            <a:ext cx="8748290" cy="688899"/>
          </a:xfrm>
        </p:spPr>
        <p:txBody>
          <a:bodyPr/>
          <a:lstStyle/>
          <a:p>
            <a:r>
              <a:rPr lang="de-DE" dirty="0">
                <a:latin typeface="Garamond" panose="02020404030301010803" pitchFamily="18" charset="0"/>
                <a:cs typeface="Times New Roman" panose="02020603050405020304" pitchFamily="18" charset="0"/>
              </a:rPr>
              <a:t>Zur Abteilung Geschichtswissenschaft </a:t>
            </a:r>
          </a:p>
        </p:txBody>
      </p:sp>
      <p:sp>
        <p:nvSpPr>
          <p:cNvPr id="3" name="Untertitel 2">
            <a:extLst>
              <a:ext uri="{FF2B5EF4-FFF2-40B4-BE49-F238E27FC236}">
                <a16:creationId xmlns:a16="http://schemas.microsoft.com/office/drawing/2014/main" id="{82C75C1E-574F-4E6E-8236-08A09F25F265}"/>
              </a:ext>
            </a:extLst>
          </p:cNvPr>
          <p:cNvSpPr>
            <a:spLocks noGrp="1"/>
          </p:cNvSpPr>
          <p:nvPr>
            <p:ph type="body" sz="quarter" idx="13"/>
          </p:nvPr>
        </p:nvSpPr>
        <p:spPr>
          <a:xfrm>
            <a:off x="300038" y="2001091"/>
            <a:ext cx="5975982" cy="3672384"/>
          </a:xfrm>
        </p:spPr>
        <p:txBody>
          <a:bodyPr/>
          <a:lstStyle/>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marL="0" indent="0" defTabSz="455873">
              <a:lnSpc>
                <a:spcPct val="100000"/>
              </a:lnSpc>
              <a:buNone/>
              <a:defRPr/>
            </a:pPr>
            <a:endParaRPr lang="de-DE" sz="3600" b="1" dirty="0">
              <a:solidFill>
                <a:schemeClr val="tx1"/>
              </a:solidFill>
              <a:latin typeface="Garamond" panose="02020404030301010803" pitchFamily="18" charset="0"/>
            </a:endParaRPr>
          </a:p>
          <a:p>
            <a:pPr marL="0" indent="0" algn="l" defTabSz="455873">
              <a:lnSpc>
                <a:spcPct val="100000"/>
              </a:lnSpc>
              <a:buNone/>
              <a:defRPr/>
            </a:pPr>
            <a:r>
              <a:rPr lang="de-DE" b="1" dirty="0">
                <a:latin typeface="Garamond" panose="02020404030301010803" pitchFamily="18" charset="0"/>
              </a:rPr>
              <a:t>Weiterführende Informationen auch für Erstsemesterstudierende:</a:t>
            </a:r>
          </a:p>
          <a:p>
            <a:pPr marL="0" indent="0" algn="l" defTabSz="455873">
              <a:lnSpc>
                <a:spcPct val="100000"/>
              </a:lnSpc>
              <a:buNone/>
              <a:defRPr/>
            </a:pPr>
            <a:r>
              <a:rPr lang="de-DE" dirty="0">
                <a:solidFill>
                  <a:schemeClr val="tx1"/>
                </a:solidFill>
                <a:latin typeface="Garamond" panose="02020404030301010803" pitchFamily="18" charset="0"/>
                <a:hlinkClick r:id="rId2"/>
              </a:rPr>
              <a:t>https://www.uni-bielefeld.de/geschichte</a:t>
            </a:r>
            <a:r>
              <a:rPr lang="de-DE" dirty="0">
                <a:solidFill>
                  <a:schemeClr val="tx1"/>
                </a:solidFill>
                <a:latin typeface="Garamond" panose="02020404030301010803" pitchFamily="18" charset="0"/>
              </a:rPr>
              <a:t>		</a:t>
            </a:r>
          </a:p>
        </p:txBody>
      </p:sp>
      <p:pic>
        <p:nvPicPr>
          <p:cNvPr id="2" name="Grafik 1">
            <a:extLst>
              <a:ext uri="{FF2B5EF4-FFF2-40B4-BE49-F238E27FC236}">
                <a16:creationId xmlns:a16="http://schemas.microsoft.com/office/drawing/2014/main" id="{A33ADEB9-6FCC-42A1-8138-2960C6771C3A}"/>
              </a:ext>
            </a:extLst>
          </p:cNvPr>
          <p:cNvPicPr>
            <a:picLocks noChangeAspect="1"/>
          </p:cNvPicPr>
          <p:nvPr/>
        </p:nvPicPr>
        <p:blipFill>
          <a:blip r:embed="rId3"/>
          <a:stretch>
            <a:fillRect/>
          </a:stretch>
        </p:blipFill>
        <p:spPr>
          <a:xfrm>
            <a:off x="5087888" y="2348880"/>
            <a:ext cx="6643464" cy="3695252"/>
          </a:xfrm>
          <a:prstGeom prst="rect">
            <a:avLst/>
          </a:prstGeom>
        </p:spPr>
      </p:pic>
    </p:spTree>
    <p:extLst>
      <p:ext uri="{BB962C8B-B14F-4D97-AF65-F5344CB8AC3E}">
        <p14:creationId xmlns:p14="http://schemas.microsoft.com/office/powerpoint/2010/main" val="4228407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199456" y="1556792"/>
            <a:ext cx="10225136" cy="4202856"/>
          </a:xfrm>
        </p:spPr>
        <p:txBody>
          <a:bodyPr/>
          <a:lstStyle/>
          <a:p>
            <a:pPr defTabSz="455873">
              <a:lnSpc>
                <a:spcPct val="100000"/>
              </a:lnSpc>
              <a:spcAft>
                <a:spcPts val="1200"/>
              </a:spcAft>
              <a:defRPr/>
            </a:pPr>
            <a:r>
              <a:rPr lang="de-DE" sz="2400" b="1" dirty="0">
                <a:latin typeface="Garamond" panose="02020404030301010803" pitchFamily="18" charset="0"/>
              </a:rPr>
              <a:t>Basics</a:t>
            </a:r>
          </a:p>
          <a:p>
            <a:pPr defTabSz="455873">
              <a:lnSpc>
                <a:spcPct val="100000"/>
              </a:lnSpc>
              <a:spcAft>
                <a:spcPts val="1200"/>
              </a:spcAft>
              <a:defRPr/>
            </a:pPr>
            <a:endParaRPr lang="de-DE" sz="2400" b="1" dirty="0">
              <a:latin typeface="Garamond" panose="02020404030301010803" pitchFamily="18" charset="0"/>
            </a:endParaRPr>
          </a:p>
          <a:p>
            <a:pPr marL="342900" indent="-342900" algn="l" defTabSz="455873">
              <a:lnSpc>
                <a:spcPct val="100000"/>
              </a:lnSpc>
              <a:spcAft>
                <a:spcPts val="1200"/>
              </a:spcAft>
              <a:buFont typeface="Arial" panose="020B0604020202020204" pitchFamily="34" charset="0"/>
              <a:buChar char="•"/>
              <a:defRPr/>
            </a:pPr>
            <a:r>
              <a:rPr lang="de-DE" sz="2400" dirty="0">
                <a:latin typeface="Garamond" panose="02020404030301010803" pitchFamily="18" charset="0"/>
              </a:rPr>
              <a:t>derzeit ca. 1.500 Studierende</a:t>
            </a:r>
          </a:p>
          <a:p>
            <a:pPr marL="342900" indent="-342900" algn="l" defTabSz="455873">
              <a:lnSpc>
                <a:spcPct val="100000"/>
              </a:lnSpc>
              <a:spcAft>
                <a:spcPts val="1200"/>
              </a:spcAft>
              <a:buFont typeface="Arial" panose="020B0604020202020204" pitchFamily="34" charset="0"/>
              <a:buChar char="•"/>
              <a:defRPr/>
            </a:pPr>
            <a:r>
              <a:rPr lang="de-DE" sz="2400" dirty="0">
                <a:latin typeface="Garamond" panose="02020404030301010803" pitchFamily="18" charset="0"/>
              </a:rPr>
              <a:t>17 Professor*innen (+45 wissenschaftliche Mitarbeiter*innen)</a:t>
            </a:r>
          </a:p>
          <a:p>
            <a:pPr algn="l" defTabSz="455873">
              <a:lnSpc>
                <a:spcPct val="100000"/>
              </a:lnSpc>
              <a:spcAft>
                <a:spcPts val="1200"/>
              </a:spcAft>
              <a:defRPr/>
            </a:pPr>
            <a:r>
              <a:rPr lang="de-DE" sz="2400" dirty="0">
                <a:latin typeface="Garamond" panose="02020404030301010803" pitchFamily="18" charset="0"/>
              </a:rPr>
              <a:t>	</a:t>
            </a:r>
          </a:p>
        </p:txBody>
      </p:sp>
    </p:spTree>
    <p:extLst>
      <p:ext uri="{BB962C8B-B14F-4D97-AF65-F5344CB8AC3E}">
        <p14:creationId xmlns:p14="http://schemas.microsoft.com/office/powerpoint/2010/main" val="3755265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487488" y="908720"/>
            <a:ext cx="10009111" cy="5472608"/>
          </a:xfrm>
        </p:spPr>
        <p:txBody>
          <a:bodyPr/>
          <a:lstStyle/>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defTabSz="455873">
              <a:lnSpc>
                <a:spcPct val="100000"/>
              </a:lnSpc>
              <a:defRPr/>
            </a:pPr>
            <a:r>
              <a:rPr lang="de-DE" sz="3600" b="1" dirty="0">
                <a:latin typeface="Garamond" panose="02020404030301010803" pitchFamily="18" charset="0"/>
              </a:rPr>
              <a:t>Zu den Studiengängen der Geschichtswissenschaft / der Bild- und Kunstgeschichte </a:t>
            </a:r>
          </a:p>
          <a:p>
            <a:pPr defTabSz="455873">
              <a:lnSpc>
                <a:spcPct val="100000"/>
              </a:lnSpc>
              <a:defRPr/>
            </a:pPr>
            <a:endParaRPr lang="de-DE" sz="3600" b="1" dirty="0">
              <a:solidFill>
                <a:schemeClr val="tx1"/>
              </a:solidFill>
              <a:latin typeface="Garamond" panose="02020404030301010803" pitchFamily="18" charset="0"/>
            </a:endParaRPr>
          </a:p>
          <a:p>
            <a:pPr algn="l" defTabSz="455873">
              <a:lnSpc>
                <a:spcPct val="100000"/>
              </a:lnSpc>
              <a:defRPr/>
            </a:pPr>
            <a:r>
              <a:rPr lang="de-DE" b="1" dirty="0">
                <a:latin typeface="Garamond" panose="02020404030301010803" pitchFamily="18" charset="0"/>
              </a:rPr>
              <a:t>Studiengänge Geschichtswissenschaft:</a:t>
            </a:r>
          </a:p>
          <a:p>
            <a:pPr algn="l" defTabSz="455873">
              <a:lnSpc>
                <a:spcPct val="100000"/>
              </a:lnSpc>
              <a:defRPr/>
            </a:pPr>
            <a:r>
              <a:rPr lang="de-DE" dirty="0">
                <a:solidFill>
                  <a:schemeClr val="tx1"/>
                </a:solidFill>
                <a:latin typeface="Garamond" panose="02020404030301010803" pitchFamily="18" charset="0"/>
                <a:hlinkClick r:id="rId2"/>
              </a:rPr>
              <a:t>https://ekvv.uni-bielefeld.de/sinfo/publ/fach/geschichtswissenschaft</a:t>
            </a:r>
            <a:endParaRPr lang="de-DE" dirty="0">
              <a:solidFill>
                <a:schemeClr val="tx1"/>
              </a:solidFill>
              <a:latin typeface="Garamond" panose="02020404030301010803" pitchFamily="18" charset="0"/>
            </a:endParaRPr>
          </a:p>
          <a:p>
            <a:pPr algn="l" defTabSz="455873">
              <a:lnSpc>
                <a:spcPct val="100000"/>
              </a:lnSpc>
              <a:spcBef>
                <a:spcPts val="1200"/>
              </a:spcBef>
              <a:defRPr/>
            </a:pPr>
            <a:r>
              <a:rPr lang="de-DE" b="1" dirty="0">
                <a:latin typeface="Garamond" panose="02020404030301010803" pitchFamily="18" charset="0"/>
              </a:rPr>
              <a:t>Studiengänge Bild- und Kunstgeschichte:</a:t>
            </a:r>
          </a:p>
          <a:p>
            <a:pPr algn="l" defTabSz="455873">
              <a:lnSpc>
                <a:spcPct val="100000"/>
              </a:lnSpc>
              <a:defRPr/>
            </a:pPr>
            <a:r>
              <a:rPr lang="de-DE" dirty="0">
                <a:solidFill>
                  <a:schemeClr val="tx1"/>
                </a:solidFill>
                <a:latin typeface="Garamond" panose="02020404030301010803" pitchFamily="18" charset="0"/>
                <a:hlinkClick r:id="rId3"/>
              </a:rPr>
              <a:t>https://ekvv.uni-bielefeld.de/sinfo/publ/fach/bildundkunstgeschichte</a:t>
            </a:r>
            <a:endParaRPr lang="de-DE" dirty="0">
              <a:solidFill>
                <a:schemeClr val="tx1"/>
              </a:solidFill>
              <a:latin typeface="Garamond" panose="02020404030301010803" pitchFamily="18" charset="0"/>
            </a:endParaRPr>
          </a:p>
          <a:p>
            <a:pPr algn="l" defTabSz="455873">
              <a:lnSpc>
                <a:spcPct val="100000"/>
              </a:lnSpc>
              <a:defRPr/>
            </a:pPr>
            <a:endParaRPr lang="de-DE" dirty="0">
              <a:latin typeface="Garamond" panose="02020404030301010803" pitchFamily="18" charset="0"/>
            </a:endParaRPr>
          </a:p>
          <a:p>
            <a:pPr algn="l" defTabSz="455873">
              <a:lnSpc>
                <a:spcPct val="100000"/>
              </a:lnSpc>
              <a:defRPr/>
            </a:pPr>
            <a:endParaRPr lang="de-DE" dirty="0">
              <a:solidFill>
                <a:schemeClr val="tx1"/>
              </a:solidFill>
              <a:latin typeface="Garamond" panose="02020404030301010803" pitchFamily="18" charset="0"/>
            </a:endParaRPr>
          </a:p>
        </p:txBody>
      </p:sp>
    </p:spTree>
    <p:extLst>
      <p:ext uri="{BB962C8B-B14F-4D97-AF65-F5344CB8AC3E}">
        <p14:creationId xmlns:p14="http://schemas.microsoft.com/office/powerpoint/2010/main" val="3972797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19536" y="908720"/>
            <a:ext cx="9429172" cy="288032"/>
          </a:xfrm>
        </p:spPr>
        <p:txBody>
          <a:bodyPr/>
          <a:lstStyle/>
          <a:p>
            <a:pPr algn="ctr"/>
            <a:r>
              <a:rPr lang="de-DE" sz="2400" dirty="0">
                <a:latin typeface="Garamond" panose="02020404030301010803" pitchFamily="18" charset="0"/>
              </a:rPr>
              <a:t>Studienmöglichkeiten</a:t>
            </a:r>
          </a:p>
        </p:txBody>
      </p:sp>
      <p:sp>
        <p:nvSpPr>
          <p:cNvPr id="3" name="Inhaltsplatzhalter 2"/>
          <p:cNvSpPr>
            <a:spLocks noGrp="1"/>
          </p:cNvSpPr>
          <p:nvPr>
            <p:ph idx="1"/>
          </p:nvPr>
        </p:nvSpPr>
        <p:spPr>
          <a:xfrm>
            <a:off x="1055440" y="1556792"/>
            <a:ext cx="10441160" cy="4752528"/>
          </a:xfrm>
        </p:spPr>
        <p:txBody>
          <a:bodyPr/>
          <a:lstStyle/>
          <a:p>
            <a:pPr>
              <a:lnSpc>
                <a:spcPct val="100000"/>
              </a:lnSpc>
              <a:spcAft>
                <a:spcPts val="1200"/>
              </a:spcAft>
            </a:pPr>
            <a:r>
              <a:rPr lang="de-DE" sz="2400" dirty="0">
                <a:latin typeface="Garamond" panose="02020404030301010803" pitchFamily="18" charset="0"/>
              </a:rPr>
              <a:t>Geschichtswissenschaft Bachelor fachwissenschaftlich  / auf Lehramt: Kf / Nf</a:t>
            </a:r>
          </a:p>
          <a:p>
            <a:pPr>
              <a:lnSpc>
                <a:spcPct val="100000"/>
              </a:lnSpc>
              <a:spcAft>
                <a:spcPts val="1200"/>
              </a:spcAft>
            </a:pPr>
            <a:r>
              <a:rPr lang="de-DE" sz="2400" dirty="0">
                <a:latin typeface="Garamond" panose="02020404030301010803" pitchFamily="18" charset="0"/>
              </a:rPr>
              <a:t>Geschichtswissenschaft Master fachwissenschaftlich / Master of Education</a:t>
            </a:r>
          </a:p>
          <a:p>
            <a:pPr>
              <a:lnSpc>
                <a:spcPct val="100000"/>
              </a:lnSpc>
              <a:spcAft>
                <a:spcPts val="1200"/>
              </a:spcAft>
            </a:pPr>
            <a:r>
              <a:rPr lang="de-DE" sz="2400" dirty="0">
                <a:latin typeface="Garamond" panose="02020404030301010803" pitchFamily="18" charset="0"/>
              </a:rPr>
              <a:t>Bild- und Kunstgeschichte Bachelor fachwissenschaftlich: Kf / Nf / kleines Nf</a:t>
            </a:r>
          </a:p>
          <a:p>
            <a:pPr>
              <a:lnSpc>
                <a:spcPct val="100000"/>
              </a:lnSpc>
              <a:spcAft>
                <a:spcPts val="1200"/>
              </a:spcAft>
            </a:pPr>
            <a:r>
              <a:rPr lang="de-DE" sz="2400" dirty="0">
                <a:latin typeface="Garamond" panose="02020404030301010803" pitchFamily="18" charset="0"/>
              </a:rPr>
              <a:t>Deutsch-französisches Studienprogramm Geschichte (BA und MA)</a:t>
            </a:r>
          </a:p>
          <a:p>
            <a:pPr>
              <a:lnSpc>
                <a:spcPct val="100000"/>
              </a:lnSpc>
              <a:spcAft>
                <a:spcPts val="1200"/>
              </a:spcAft>
            </a:pPr>
            <a:r>
              <a:rPr lang="de-DE" sz="2400" dirty="0">
                <a:latin typeface="Garamond" panose="02020404030301010803" pitchFamily="18" charset="0"/>
              </a:rPr>
              <a:t>Deutsch-italienisches Studienprogramm Geschichte (MA)</a:t>
            </a:r>
          </a:p>
          <a:p>
            <a:pPr>
              <a:lnSpc>
                <a:spcPct val="100000"/>
              </a:lnSpc>
              <a:spcAft>
                <a:spcPts val="1200"/>
              </a:spcAft>
            </a:pPr>
            <a:r>
              <a:rPr lang="de-DE" sz="2400" dirty="0">
                <a:latin typeface="Garamond" panose="02020404030301010803" pitchFamily="18" charset="0"/>
              </a:rPr>
              <a:t>Geschichte und Kultur Lateinamerikas (kleines Nf)</a:t>
            </a:r>
          </a:p>
          <a:p>
            <a:pPr>
              <a:lnSpc>
                <a:spcPct val="100000"/>
              </a:lnSpc>
              <a:spcAft>
                <a:spcPts val="1200"/>
              </a:spcAft>
            </a:pPr>
            <a:r>
              <a:rPr lang="de-DE" sz="2400" dirty="0">
                <a:latin typeface="Garamond" panose="02020404030301010803" pitchFamily="18" charset="0"/>
              </a:rPr>
              <a:t>Masterstudiengang Interamerikanische Studien (IAS)</a:t>
            </a:r>
          </a:p>
          <a:p>
            <a:pPr>
              <a:lnSpc>
                <a:spcPct val="100000"/>
              </a:lnSpc>
              <a:spcAft>
                <a:spcPts val="1200"/>
              </a:spcAft>
            </a:pPr>
            <a:r>
              <a:rPr lang="de-DE" sz="2400" dirty="0">
                <a:latin typeface="Garamond" panose="02020404030301010803" pitchFamily="18" charset="0"/>
              </a:rPr>
              <a:t>Masterstudiengang History, Economics and Philosophy of Science (HEPS)</a:t>
            </a:r>
          </a:p>
          <a:p>
            <a:pPr>
              <a:lnSpc>
                <a:spcPct val="100000"/>
              </a:lnSpc>
              <a:spcAft>
                <a:spcPts val="1200"/>
              </a:spcAft>
            </a:pPr>
            <a:r>
              <a:rPr lang="de-DE" sz="2400" dirty="0">
                <a:latin typeface="Garamond" panose="02020404030301010803" pitchFamily="18" charset="0"/>
              </a:rPr>
              <a:t>Masterstudiengang </a:t>
            </a:r>
            <a:r>
              <a:rPr lang="en-US" sz="2400" dirty="0">
                <a:latin typeface="Garamond" panose="02020404030301010803" pitchFamily="18" charset="0"/>
              </a:rPr>
              <a:t>World Studies: Orders, Politics, Cultures</a:t>
            </a:r>
            <a:endParaRPr lang="de-DE" sz="2400" dirty="0">
              <a:latin typeface="Garamond" panose="02020404030301010803" pitchFamily="18" charset="0"/>
            </a:endParaRPr>
          </a:p>
          <a:p>
            <a:pPr marL="0" indent="0">
              <a:spcBef>
                <a:spcPct val="50000"/>
              </a:spcBef>
              <a:buNone/>
            </a:pPr>
            <a:endParaRPr lang="de-DE" sz="2540" dirty="0"/>
          </a:p>
          <a:p>
            <a:pPr marL="0" indent="0">
              <a:buNone/>
            </a:pPr>
            <a:endParaRPr lang="de-DE" dirty="0"/>
          </a:p>
        </p:txBody>
      </p:sp>
    </p:spTree>
    <p:extLst>
      <p:ext uri="{BB962C8B-B14F-4D97-AF65-F5344CB8AC3E}">
        <p14:creationId xmlns:p14="http://schemas.microsoft.com/office/powerpoint/2010/main" val="1293282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19536" y="1196752"/>
            <a:ext cx="9429172" cy="288032"/>
          </a:xfrm>
        </p:spPr>
        <p:txBody>
          <a:bodyPr/>
          <a:lstStyle/>
          <a:p>
            <a:r>
              <a:rPr lang="de-DE" sz="2400" b="0" dirty="0">
                <a:latin typeface="Garamond" panose="02020404030301010803" pitchFamily="18" charset="0"/>
              </a:rPr>
              <a:t>Bachelorstudiengänge Geschichtswissenschaft / Bild- und Kunstgeschichte </a:t>
            </a:r>
          </a:p>
        </p:txBody>
      </p:sp>
      <p:sp>
        <p:nvSpPr>
          <p:cNvPr id="3" name="Inhaltsplatzhalter 2"/>
          <p:cNvSpPr>
            <a:spLocks noGrp="1"/>
          </p:cNvSpPr>
          <p:nvPr>
            <p:ph idx="1"/>
          </p:nvPr>
        </p:nvSpPr>
        <p:spPr>
          <a:xfrm>
            <a:off x="2111215" y="2253163"/>
            <a:ext cx="7773216" cy="2351676"/>
          </a:xfrm>
        </p:spPr>
        <p:txBody>
          <a:bodyPr/>
          <a:lstStyle/>
          <a:p>
            <a:pPr>
              <a:spcBef>
                <a:spcPct val="50000"/>
              </a:spcBef>
            </a:pPr>
            <a:r>
              <a:rPr lang="de-DE" sz="2400" dirty="0">
                <a:latin typeface="Garamond" panose="02020404030301010803" pitchFamily="18" charset="0"/>
              </a:rPr>
              <a:t>Beginn zum Winter- und zum Sommersemester</a:t>
            </a:r>
          </a:p>
          <a:p>
            <a:pPr>
              <a:spcBef>
                <a:spcPct val="50000"/>
              </a:spcBef>
            </a:pPr>
            <a:r>
              <a:rPr lang="de-DE" sz="2400" dirty="0">
                <a:latin typeface="Garamond" panose="02020404030301010803" pitchFamily="18" charset="0"/>
              </a:rPr>
              <a:t>kein NC!</a:t>
            </a:r>
          </a:p>
          <a:p>
            <a:pPr>
              <a:spcBef>
                <a:spcPct val="50000"/>
              </a:spcBef>
            </a:pPr>
            <a:r>
              <a:rPr lang="de-DE" sz="2400" dirty="0">
                <a:latin typeface="Garamond" panose="02020404030301010803" pitchFamily="18" charset="0"/>
              </a:rPr>
              <a:t>6 Semester Regelstudienzeit </a:t>
            </a:r>
          </a:p>
          <a:p>
            <a:pPr marL="0" indent="0">
              <a:spcBef>
                <a:spcPct val="50000"/>
              </a:spcBef>
              <a:buNone/>
            </a:pPr>
            <a:endParaRPr lang="de-DE" sz="2540" dirty="0"/>
          </a:p>
          <a:p>
            <a:pPr marL="0" indent="0">
              <a:buNone/>
            </a:pPr>
            <a:endParaRPr lang="de-DE" dirty="0"/>
          </a:p>
        </p:txBody>
      </p:sp>
    </p:spTree>
    <p:extLst>
      <p:ext uri="{BB962C8B-B14F-4D97-AF65-F5344CB8AC3E}">
        <p14:creationId xmlns:p14="http://schemas.microsoft.com/office/powerpoint/2010/main" val="50568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FED7C02B-E9E3-49CC-B5F5-A6087BBB74DD}"/>
              </a:ext>
            </a:extLst>
          </p:cNvPr>
          <p:cNvSpPr>
            <a:spLocks noGrp="1"/>
          </p:cNvSpPr>
          <p:nvPr>
            <p:ph type="sldNum" sz="quarter" idx="12"/>
          </p:nvPr>
        </p:nvSpPr>
        <p:spPr>
          <a:xfrm>
            <a:off x="11532604" y="6471135"/>
            <a:ext cx="359358" cy="204998"/>
          </a:xfrm>
        </p:spPr>
        <p:txBody>
          <a:bodyPr/>
          <a:lstStyle/>
          <a:p>
            <a:pPr>
              <a:spcAft>
                <a:spcPts val="600"/>
              </a:spcAft>
            </a:pPr>
            <a:fld id="{968FC3C1-8B2E-4CF4-97FE-57A4E19AC873}" type="slidenum">
              <a:rPr lang="de-DE" smtClean="0"/>
              <a:pPr>
                <a:spcAft>
                  <a:spcPts val="600"/>
                </a:spcAft>
              </a:pPr>
              <a:t>10</a:t>
            </a:fld>
            <a:endParaRPr lang="de-DE" dirty="0"/>
          </a:p>
        </p:txBody>
      </p:sp>
      <p:pic>
        <p:nvPicPr>
          <p:cNvPr id="3" name="Grafik 2" descr="Ein Bild, das Screenshot, Zeichnung enthält.&#10;&#10;Automatisch generierte Beschreibung">
            <a:extLst>
              <a:ext uri="{FF2B5EF4-FFF2-40B4-BE49-F238E27FC236}">
                <a16:creationId xmlns:a16="http://schemas.microsoft.com/office/drawing/2014/main" id="{44B5362C-12C8-420A-AC09-A89CF434BC39}"/>
              </a:ext>
            </a:extLst>
          </p:cNvPr>
          <p:cNvPicPr>
            <a:picLocks noChangeAspect="1"/>
          </p:cNvPicPr>
          <p:nvPr/>
        </p:nvPicPr>
        <p:blipFill>
          <a:blip r:embed="rId3"/>
          <a:stretch>
            <a:fillRect/>
          </a:stretch>
        </p:blipFill>
        <p:spPr>
          <a:xfrm>
            <a:off x="2023151" y="1268412"/>
            <a:ext cx="8145696" cy="4968875"/>
          </a:xfrm>
          <a:prstGeom prst="rect">
            <a:avLst/>
          </a:prstGeom>
          <a:noFill/>
        </p:spPr>
      </p:pic>
    </p:spTree>
    <p:extLst>
      <p:ext uri="{BB962C8B-B14F-4D97-AF65-F5344CB8AC3E}">
        <p14:creationId xmlns:p14="http://schemas.microsoft.com/office/powerpoint/2010/main" val="829519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FED7C02B-E9E3-49CC-B5F5-A6087BBB74DD}"/>
              </a:ext>
            </a:extLst>
          </p:cNvPr>
          <p:cNvSpPr>
            <a:spLocks noGrp="1"/>
          </p:cNvSpPr>
          <p:nvPr>
            <p:ph type="sldNum" sz="quarter" idx="12"/>
          </p:nvPr>
        </p:nvSpPr>
        <p:spPr>
          <a:xfrm>
            <a:off x="11532604" y="6471135"/>
            <a:ext cx="359358" cy="204998"/>
          </a:xfrm>
        </p:spPr>
        <p:txBody>
          <a:bodyPr wrap="none" anchor="t">
            <a:normAutofit/>
          </a:bodyPr>
          <a:lstStyle/>
          <a:p>
            <a:pPr>
              <a:spcAft>
                <a:spcPts val="600"/>
              </a:spcAft>
            </a:pPr>
            <a:fld id="{968FC3C1-8B2E-4CF4-97FE-57A4E19AC873}" type="slidenum">
              <a:rPr lang="de-DE" smtClean="0"/>
              <a:pPr>
                <a:spcAft>
                  <a:spcPts val="600"/>
                </a:spcAft>
              </a:pPr>
              <a:t>11</a:t>
            </a:fld>
            <a:endParaRPr lang="de-DE" dirty="0"/>
          </a:p>
        </p:txBody>
      </p:sp>
      <p:pic>
        <p:nvPicPr>
          <p:cNvPr id="4" name="Grafik 3">
            <a:extLst>
              <a:ext uri="{FF2B5EF4-FFF2-40B4-BE49-F238E27FC236}">
                <a16:creationId xmlns:a16="http://schemas.microsoft.com/office/drawing/2014/main" id="{80C0E764-1211-4EF1-9D4E-55DE3A301D1A}"/>
              </a:ext>
            </a:extLst>
          </p:cNvPr>
          <p:cNvPicPr>
            <a:picLocks noChangeAspect="1"/>
          </p:cNvPicPr>
          <p:nvPr/>
        </p:nvPicPr>
        <p:blipFill>
          <a:blip r:embed="rId3"/>
          <a:stretch>
            <a:fillRect/>
          </a:stretch>
        </p:blipFill>
        <p:spPr>
          <a:xfrm>
            <a:off x="2023151" y="1268412"/>
            <a:ext cx="8145696" cy="4968875"/>
          </a:xfrm>
          <a:prstGeom prst="rect">
            <a:avLst/>
          </a:prstGeom>
          <a:noFill/>
        </p:spPr>
      </p:pic>
    </p:spTree>
    <p:extLst>
      <p:ext uri="{BB962C8B-B14F-4D97-AF65-F5344CB8AC3E}">
        <p14:creationId xmlns:p14="http://schemas.microsoft.com/office/powerpoint/2010/main" val="1968321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BF782170-63EC-47A3-930A-AFDB0F102920}"/>
              </a:ext>
            </a:extLst>
          </p:cNvPr>
          <p:cNvSpPr>
            <a:spLocks noGrp="1"/>
          </p:cNvSpPr>
          <p:nvPr>
            <p:ph type="sldNum" sz="quarter" idx="12"/>
          </p:nvPr>
        </p:nvSpPr>
        <p:spPr>
          <a:xfrm>
            <a:off x="11532604" y="6471135"/>
            <a:ext cx="359358" cy="204998"/>
          </a:xfrm>
        </p:spPr>
        <p:txBody>
          <a:bodyPr/>
          <a:lstStyle/>
          <a:p>
            <a:pPr>
              <a:spcAft>
                <a:spcPts val="600"/>
              </a:spcAft>
            </a:pPr>
            <a:fld id="{968FC3C1-8B2E-4CF4-97FE-57A4E19AC873}" type="slidenum">
              <a:rPr lang="de-DE" smtClean="0"/>
              <a:pPr>
                <a:spcAft>
                  <a:spcPts val="600"/>
                </a:spcAft>
              </a:pPr>
              <a:t>12</a:t>
            </a:fld>
            <a:endParaRPr lang="de-DE" dirty="0"/>
          </a:p>
        </p:txBody>
      </p:sp>
      <p:pic>
        <p:nvPicPr>
          <p:cNvPr id="3" name="Grafik 2" descr="Ein Bild, das Screenshot enthält.&#10;&#10;Automatisch generierte Beschreibung">
            <a:extLst>
              <a:ext uri="{FF2B5EF4-FFF2-40B4-BE49-F238E27FC236}">
                <a16:creationId xmlns:a16="http://schemas.microsoft.com/office/drawing/2014/main" id="{8D18CD61-7C85-43E9-8096-50140FA7A74E}"/>
              </a:ext>
            </a:extLst>
          </p:cNvPr>
          <p:cNvPicPr>
            <a:picLocks noChangeAspect="1"/>
          </p:cNvPicPr>
          <p:nvPr/>
        </p:nvPicPr>
        <p:blipFill>
          <a:blip r:embed="rId3"/>
          <a:stretch>
            <a:fillRect/>
          </a:stretch>
        </p:blipFill>
        <p:spPr>
          <a:xfrm>
            <a:off x="2302965" y="1268412"/>
            <a:ext cx="7586068" cy="4968875"/>
          </a:xfrm>
          <a:prstGeom prst="rect">
            <a:avLst/>
          </a:prstGeom>
          <a:noFill/>
        </p:spPr>
      </p:pic>
    </p:spTree>
    <p:extLst>
      <p:ext uri="{BB962C8B-B14F-4D97-AF65-F5344CB8AC3E}">
        <p14:creationId xmlns:p14="http://schemas.microsoft.com/office/powerpoint/2010/main" val="2744731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444B1E8C-2B12-403C-A6A6-BFBB2434FDAA}"/>
              </a:ext>
            </a:extLst>
          </p:cNvPr>
          <p:cNvSpPr>
            <a:spLocks noGrp="1"/>
          </p:cNvSpPr>
          <p:nvPr>
            <p:ph type="sldNum" sz="quarter" idx="12"/>
          </p:nvPr>
        </p:nvSpPr>
        <p:spPr>
          <a:xfrm>
            <a:off x="11532604" y="6471135"/>
            <a:ext cx="359358" cy="204998"/>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968FC3C1-8B2E-4CF4-97FE-57A4E19AC873}" type="slidenum">
              <a:rPr kumimoji="0" lang="de-DE" sz="9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13</a:t>
            </a:fld>
            <a:endParaRPr kumimoji="0" lang="de-DE" sz="900" b="0" i="0" u="none" strike="noStrike" kern="1200" cap="none" spc="0" normalizeH="0" baseline="0" noProof="0" dirty="0">
              <a:ln>
                <a:noFill/>
              </a:ln>
              <a:solidFill>
                <a:prstClr val="black"/>
              </a:solidFill>
              <a:effectLst/>
              <a:uLnTx/>
              <a:uFillTx/>
              <a:latin typeface="Arial"/>
              <a:ea typeface="+mn-ea"/>
              <a:cs typeface="+mn-cs"/>
            </a:endParaRPr>
          </a:p>
        </p:txBody>
      </p:sp>
      <p:pic>
        <p:nvPicPr>
          <p:cNvPr id="3" name="Grafik 2" descr="Ein Bild, das Screenshot enthält.&#10;&#10;Automatisch generierte Beschreibung">
            <a:extLst>
              <a:ext uri="{FF2B5EF4-FFF2-40B4-BE49-F238E27FC236}">
                <a16:creationId xmlns:a16="http://schemas.microsoft.com/office/drawing/2014/main" id="{DF0C1783-E679-45FF-9B17-1028C862A462}"/>
              </a:ext>
            </a:extLst>
          </p:cNvPr>
          <p:cNvPicPr>
            <a:picLocks noChangeAspect="1"/>
          </p:cNvPicPr>
          <p:nvPr/>
        </p:nvPicPr>
        <p:blipFill>
          <a:blip r:embed="rId3"/>
          <a:stretch>
            <a:fillRect/>
          </a:stretch>
        </p:blipFill>
        <p:spPr>
          <a:xfrm>
            <a:off x="2302965" y="1268412"/>
            <a:ext cx="7586068" cy="4968875"/>
          </a:xfrm>
          <a:prstGeom prst="rect">
            <a:avLst/>
          </a:prstGeom>
          <a:noFill/>
        </p:spPr>
      </p:pic>
    </p:spTree>
    <p:extLst>
      <p:ext uri="{BB962C8B-B14F-4D97-AF65-F5344CB8AC3E}">
        <p14:creationId xmlns:p14="http://schemas.microsoft.com/office/powerpoint/2010/main" val="1992766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56720" y="760243"/>
            <a:ext cx="7278562" cy="54393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02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767408" y="1124744"/>
            <a:ext cx="10801200" cy="5544616"/>
          </a:xfrm>
        </p:spPr>
        <p:txBody>
          <a:bodyPr/>
          <a:lstStyle/>
          <a:p>
            <a:pPr algn="l" defTabSz="455873">
              <a:lnSpc>
                <a:spcPct val="100000"/>
              </a:lnSpc>
              <a:spcAft>
                <a:spcPts val="600"/>
              </a:spcAft>
              <a:defRPr/>
            </a:pPr>
            <a:r>
              <a:rPr lang="de-DE" sz="2400" u="sng" dirty="0">
                <a:latin typeface="Garamond" panose="02020404030301010803" pitchFamily="18" charset="0"/>
              </a:rPr>
              <a:t>Wichtige Grundsätze (nicht nur) für das erste Semester:  </a:t>
            </a:r>
          </a:p>
          <a:p>
            <a:pPr marL="342900" indent="-342900" algn="l" defTabSz="455873">
              <a:lnSpc>
                <a:spcPct val="100000"/>
              </a:lnSpc>
              <a:spcAft>
                <a:spcPts val="600"/>
              </a:spcAft>
              <a:buFont typeface="Arial" panose="020B0604020202020204" pitchFamily="34" charset="0"/>
              <a:buChar char="•"/>
              <a:defRPr/>
            </a:pPr>
            <a:r>
              <a:rPr lang="de-DE" sz="2400" dirty="0">
                <a:latin typeface="Garamond" panose="02020404030301010803" pitchFamily="18" charset="0"/>
              </a:rPr>
              <a:t>nicht deutlich mehr als </a:t>
            </a:r>
            <a:r>
              <a:rPr lang="de-DE" sz="2400" b="1" dirty="0">
                <a:latin typeface="Garamond" panose="02020404030301010803" pitchFamily="18" charset="0"/>
              </a:rPr>
              <a:t>20 SWS </a:t>
            </a:r>
            <a:r>
              <a:rPr lang="de-DE" sz="2400" dirty="0">
                <a:latin typeface="Garamond" panose="02020404030301010803" pitchFamily="18" charset="0"/>
              </a:rPr>
              <a:t>in den Stundenplan (≈ 3 Module ≈ 9 Veranstaltungen)! Wenn Sie nebenher arbeiten müssen (oder andere Verpflichtungen haben, die Ihnen kein Vollzeitstudium erlauben), sollten Sie Ihren Stundenplan reduzieren. </a:t>
            </a:r>
          </a:p>
          <a:p>
            <a:pPr marL="342900" indent="-342900" algn="l" defTabSz="455873">
              <a:lnSpc>
                <a:spcPct val="100000"/>
              </a:lnSpc>
              <a:spcAft>
                <a:spcPts val="600"/>
              </a:spcAft>
              <a:buFont typeface="Arial" panose="020B0604020202020204" pitchFamily="34" charset="0"/>
              <a:buChar char="•"/>
              <a:defRPr/>
            </a:pPr>
            <a:r>
              <a:rPr lang="de-DE" sz="2400" dirty="0">
                <a:latin typeface="Garamond" panose="02020404030301010803" pitchFamily="18" charset="0"/>
              </a:rPr>
              <a:t>achten Sie auf die Modulprüfungen: Die vorlesungsfreie Zeit zwischen Winter- und Sommersemester umfasst ca. acht Wochen, mehr als insgesamt </a:t>
            </a:r>
            <a:r>
              <a:rPr lang="de-DE" sz="2400" b="1" dirty="0">
                <a:latin typeface="Garamond" panose="02020404030301010803" pitchFamily="18" charset="0"/>
              </a:rPr>
              <a:t>drei Prüfungsleistungen </a:t>
            </a:r>
            <a:r>
              <a:rPr lang="de-DE" sz="2400" dirty="0">
                <a:latin typeface="Garamond" panose="02020404030301010803" pitchFamily="18" charset="0"/>
              </a:rPr>
              <a:t>in allen Ihren Studienfächern zusammen sind in dieser Zeit nicht zu schaffen. </a:t>
            </a:r>
          </a:p>
          <a:p>
            <a:pPr marL="342900" indent="-342900" algn="l" defTabSz="455873">
              <a:lnSpc>
                <a:spcPct val="100000"/>
              </a:lnSpc>
              <a:spcAft>
                <a:spcPts val="600"/>
              </a:spcAft>
              <a:buFont typeface="Arial" panose="020B0604020202020204" pitchFamily="34" charset="0"/>
              <a:buChar char="•"/>
              <a:defRPr/>
            </a:pPr>
            <a:r>
              <a:rPr lang="de-DE" sz="2400" b="1" dirty="0">
                <a:latin typeface="Garamond" panose="02020404030301010803" pitchFamily="18" charset="0"/>
              </a:rPr>
              <a:t>BAföG</a:t>
            </a:r>
            <a:r>
              <a:rPr lang="de-DE" sz="2400" dirty="0">
                <a:latin typeface="Garamond" panose="02020404030301010803" pitchFamily="18" charset="0"/>
              </a:rPr>
              <a:t>: im ersten Studienjahr haben die Grundmodule Antike und MA/FNZ - Moderne bzw. die Grundmodule Bild- und Kunstgeschichte Vorrang!</a:t>
            </a:r>
          </a:p>
          <a:p>
            <a:pPr marL="342900" indent="-342900" algn="l" defTabSz="455873">
              <a:lnSpc>
                <a:spcPct val="100000"/>
              </a:lnSpc>
              <a:spcAft>
                <a:spcPts val="600"/>
              </a:spcAft>
              <a:buFont typeface="Arial" panose="020B0604020202020204" pitchFamily="34" charset="0"/>
              <a:buChar char="•"/>
              <a:defRPr/>
            </a:pPr>
            <a:r>
              <a:rPr lang="de-DE" sz="2400" b="1" dirty="0">
                <a:latin typeface="Garamond" panose="02020404030301010803" pitchFamily="18" charset="0"/>
              </a:rPr>
              <a:t>Sprachkenntnisse</a:t>
            </a:r>
            <a:r>
              <a:rPr lang="de-DE" sz="2400" dirty="0">
                <a:latin typeface="Garamond" panose="02020404030301010803" pitchFamily="18" charset="0"/>
              </a:rPr>
              <a:t>: Prüfen Sie, ob Sie diese erfüllen und sprechen Sie uns an, falls Sie zweifeln, ob das der Fall ist! Lehramt GymGe: Holen Sie fehlende Lateinkenntnisse frühestens vom 3. Fachsemester an nach.</a:t>
            </a:r>
          </a:p>
          <a:p>
            <a:pPr marL="342900" indent="-342900" algn="l" defTabSz="455873">
              <a:lnSpc>
                <a:spcPct val="100000"/>
              </a:lnSpc>
              <a:spcAft>
                <a:spcPts val="600"/>
              </a:spcAft>
              <a:buFont typeface="Arial" panose="020B0604020202020204" pitchFamily="34" charset="0"/>
              <a:buChar char="•"/>
              <a:defRPr/>
            </a:pPr>
            <a:r>
              <a:rPr lang="de-DE" sz="2400" dirty="0">
                <a:latin typeface="Garamond" panose="02020404030301010803" pitchFamily="18" charset="0"/>
              </a:rPr>
              <a:t>als Maxime: </a:t>
            </a:r>
            <a:r>
              <a:rPr lang="de-DE" sz="2400" b="1" dirty="0">
                <a:latin typeface="Garamond" panose="02020404030301010803" pitchFamily="18" charset="0"/>
              </a:rPr>
              <a:t>Wenn Sie Fragen haben, fragen Sie! </a:t>
            </a:r>
          </a:p>
          <a:p>
            <a:pPr algn="l" defTabSz="455873">
              <a:defRPr/>
            </a:pPr>
            <a:endParaRPr lang="de-DE" sz="2400" dirty="0">
              <a:latin typeface="Garamond" panose="02020404030301010803" pitchFamily="18" charset="0"/>
            </a:endParaRPr>
          </a:p>
        </p:txBody>
      </p:sp>
    </p:spTree>
    <p:extLst>
      <p:ext uri="{BB962C8B-B14F-4D97-AF65-F5344CB8AC3E}">
        <p14:creationId xmlns:p14="http://schemas.microsoft.com/office/powerpoint/2010/main" val="4250372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487488" y="908720"/>
            <a:ext cx="10009111" cy="5472608"/>
          </a:xfrm>
        </p:spPr>
        <p:txBody>
          <a:bodyPr/>
          <a:lstStyle/>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defTabSz="455873">
              <a:lnSpc>
                <a:spcPct val="100000"/>
              </a:lnSpc>
              <a:defRPr/>
            </a:pPr>
            <a:r>
              <a:rPr lang="de-DE" sz="3600" b="1" dirty="0">
                <a:latin typeface="Garamond" panose="02020404030301010803" pitchFamily="18" charset="0"/>
              </a:rPr>
              <a:t>Das BIS (Bielefelder Informationssystem): Verwaltung von Studium und Prüfungen</a:t>
            </a:r>
          </a:p>
          <a:p>
            <a:pPr defTabSz="455873">
              <a:lnSpc>
                <a:spcPct val="100000"/>
              </a:lnSpc>
              <a:defRPr/>
            </a:pPr>
            <a:endParaRPr lang="de-DE" dirty="0">
              <a:solidFill>
                <a:schemeClr val="tx1"/>
              </a:solidFill>
              <a:latin typeface="Garamond" panose="02020404030301010803" pitchFamily="18" charset="0"/>
            </a:endParaRPr>
          </a:p>
          <a:p>
            <a:pPr defTabSz="455873">
              <a:lnSpc>
                <a:spcPct val="100000"/>
              </a:lnSpc>
              <a:defRPr/>
            </a:pPr>
            <a:endParaRPr lang="de-DE" dirty="0">
              <a:solidFill>
                <a:schemeClr val="tx1"/>
              </a:solidFill>
              <a:latin typeface="Garamond" panose="02020404030301010803" pitchFamily="18" charset="0"/>
            </a:endParaRPr>
          </a:p>
          <a:p>
            <a:pPr algn="l" defTabSz="455873">
              <a:lnSpc>
                <a:spcPct val="100000"/>
              </a:lnSpc>
              <a:defRPr/>
            </a:pPr>
            <a:r>
              <a:rPr lang="de-DE" b="1" dirty="0">
                <a:latin typeface="Garamond" panose="02020404030301010803" pitchFamily="18" charset="0"/>
              </a:rPr>
              <a:t>Weiterführende Informationen für Erstsemester:</a:t>
            </a:r>
          </a:p>
          <a:p>
            <a:pPr algn="l" defTabSz="455873">
              <a:lnSpc>
                <a:spcPct val="100000"/>
              </a:lnSpc>
              <a:defRPr/>
            </a:pPr>
            <a:r>
              <a:rPr lang="de-DE" dirty="0">
                <a:latin typeface="Garamond" panose="02020404030301010803" pitchFamily="18" charset="0"/>
                <a:hlinkClick r:id="rId2"/>
              </a:rPr>
              <a:t>https://www.uni-bielefeld.de/themen/bis/nutzergruppen/studierende/</a:t>
            </a:r>
            <a:r>
              <a:rPr lang="de-DE" dirty="0">
                <a:solidFill>
                  <a:schemeClr val="tx1"/>
                </a:solidFill>
                <a:latin typeface="Garamond" panose="02020404030301010803" pitchFamily="18" charset="0"/>
              </a:rPr>
              <a:t>			</a:t>
            </a:r>
          </a:p>
        </p:txBody>
      </p:sp>
    </p:spTree>
    <p:extLst>
      <p:ext uri="{BB962C8B-B14F-4D97-AF65-F5344CB8AC3E}">
        <p14:creationId xmlns:p14="http://schemas.microsoft.com/office/powerpoint/2010/main" val="497152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695400" y="1052736"/>
            <a:ext cx="11089232" cy="5688632"/>
          </a:xfrm>
          <a:prstGeom prst="rect">
            <a:avLst/>
          </a:prstGeom>
          <a:solidFill>
            <a:srgbClr val="B6C828">
              <a:alpha val="0"/>
            </a:srgbClr>
          </a:solidFill>
          <a:ln w="9525">
            <a:noFill/>
            <a:miter lim="800000"/>
            <a:headEnd/>
            <a:tailEnd/>
          </a:ln>
        </p:spPr>
        <p:txBody>
          <a:bodyPr lIns="0" tIns="0" rIns="0" bIns="0"/>
          <a:lstStyle/>
          <a:p>
            <a:pPr algn="just" defTabSz="455744"/>
            <a:r>
              <a:rPr lang="de-DE" sz="2400" dirty="0">
                <a:solidFill>
                  <a:prstClr val="black"/>
                </a:solidFill>
                <a:latin typeface="Garamond" panose="02020404030301010803" pitchFamily="18" charset="0"/>
                <a:cs typeface="Arial" charset="0"/>
                <a:sym typeface="Arial" charset="0"/>
              </a:rPr>
              <a:t>Das BIS ist eine zentrale Datenbankanwendung (Campus Managementsystem), über die alle Prozesse des Studiums verwaltet werden. Wichtigste Komponenten sind:</a:t>
            </a:r>
          </a:p>
          <a:p>
            <a:pPr marL="342900" indent="-342900" algn="just" defTabSz="455744">
              <a:spcBef>
                <a:spcPts val="1200"/>
              </a:spcBef>
              <a:buFont typeface="Arial" panose="020B0604020202020204" pitchFamily="34" charset="0"/>
              <a:buChar char="•"/>
              <a:tabLst>
                <a:tab pos="475746" algn="l"/>
                <a:tab pos="567179" algn="l"/>
              </a:tabLst>
            </a:pPr>
            <a:r>
              <a:rPr lang="de-DE" sz="2400" dirty="0">
                <a:solidFill>
                  <a:prstClr val="black"/>
                </a:solidFill>
                <a:latin typeface="Garamond" panose="02020404030301010803" pitchFamily="18" charset="0"/>
                <a:cs typeface="Arial" charset="0"/>
                <a:sym typeface="Arial" charset="0"/>
              </a:rPr>
              <a:t>Das </a:t>
            </a:r>
            <a:r>
              <a:rPr lang="de-DE" sz="2400" b="1" dirty="0">
                <a:solidFill>
                  <a:prstClr val="black"/>
                </a:solidFill>
                <a:latin typeface="Garamond" panose="02020404030301010803" pitchFamily="18" charset="0"/>
                <a:cs typeface="Arial" charset="0"/>
                <a:sym typeface="Arial" charset="0"/>
              </a:rPr>
              <a:t>Studieninformationssystem</a:t>
            </a:r>
            <a:r>
              <a:rPr lang="de-DE" sz="2400" dirty="0">
                <a:solidFill>
                  <a:prstClr val="black"/>
                </a:solidFill>
                <a:latin typeface="Garamond" panose="02020404030301010803" pitchFamily="18" charset="0"/>
                <a:cs typeface="Arial" charset="0"/>
                <a:sym typeface="Arial" charset="0"/>
              </a:rPr>
              <a:t>: Datenbank, in der alle Studiengänge und alle Module mit den Modulbeschreibungen erfasst sind. In den Modulbeschreibungen sind Inhalte des Moduls, Prüfungs- und Studienleistungen sowie Leistungspunkte und Workload </a:t>
            </a:r>
            <a:r>
              <a:rPr lang="de-DE" sz="2400" dirty="0" err="1">
                <a:solidFill>
                  <a:prstClr val="black"/>
                </a:solidFill>
                <a:latin typeface="Garamond" panose="02020404030301010803" pitchFamily="18" charset="0"/>
                <a:cs typeface="Arial" charset="0"/>
                <a:sym typeface="Arial" charset="0"/>
              </a:rPr>
              <a:t>verzeich-net</a:t>
            </a:r>
            <a:r>
              <a:rPr lang="de-DE" sz="2400" dirty="0">
                <a:solidFill>
                  <a:prstClr val="black"/>
                </a:solidFill>
                <a:latin typeface="Garamond" panose="02020404030301010803" pitchFamily="18" charset="0"/>
                <a:cs typeface="Arial" charset="0"/>
                <a:sym typeface="Arial" charset="0"/>
              </a:rPr>
              <a:t>. Die öffentliche Sicht auf das Studieninformationssystem finden Sie von der Startseite der Universität unter der Kachel „Studieninformation“.</a:t>
            </a:r>
          </a:p>
          <a:p>
            <a:pPr marL="342900" indent="-342900" algn="just" defTabSz="455744">
              <a:buFont typeface="Arial" panose="020B0604020202020204" pitchFamily="34" charset="0"/>
              <a:buChar char="•"/>
              <a:tabLst>
                <a:tab pos="475746" algn="l"/>
                <a:tab pos="567179" algn="l"/>
              </a:tabLst>
            </a:pPr>
            <a:r>
              <a:rPr lang="de-DE" sz="2400" dirty="0">
                <a:solidFill>
                  <a:prstClr val="black"/>
                </a:solidFill>
                <a:latin typeface="Garamond" panose="02020404030301010803" pitchFamily="18" charset="0"/>
                <a:cs typeface="Arial" charset="0"/>
                <a:sym typeface="Arial" charset="0"/>
              </a:rPr>
              <a:t>Das </a:t>
            </a:r>
            <a:r>
              <a:rPr lang="de-DE" sz="2400" b="1" dirty="0">
                <a:solidFill>
                  <a:prstClr val="black"/>
                </a:solidFill>
                <a:latin typeface="Garamond" panose="02020404030301010803" pitchFamily="18" charset="0"/>
                <a:cs typeface="Arial" charset="0"/>
                <a:sym typeface="Arial" charset="0"/>
              </a:rPr>
              <a:t>eKVV</a:t>
            </a:r>
            <a:r>
              <a:rPr lang="de-DE" sz="2400" dirty="0">
                <a:solidFill>
                  <a:prstClr val="black"/>
                </a:solidFill>
                <a:latin typeface="Garamond" panose="02020404030301010803" pitchFamily="18" charset="0"/>
                <a:cs typeface="Arial" charset="0"/>
                <a:sym typeface="Arial" charset="0"/>
              </a:rPr>
              <a:t> (</a:t>
            </a:r>
            <a:r>
              <a:rPr lang="de-DE" sz="2400" b="1" dirty="0">
                <a:solidFill>
                  <a:prstClr val="black"/>
                </a:solidFill>
                <a:latin typeface="Garamond" panose="02020404030301010803" pitchFamily="18" charset="0"/>
                <a:cs typeface="Arial" charset="0"/>
                <a:sym typeface="Arial" charset="0"/>
              </a:rPr>
              <a:t>e</a:t>
            </a:r>
            <a:r>
              <a:rPr lang="de-DE" sz="2400" dirty="0">
                <a:solidFill>
                  <a:prstClr val="black"/>
                </a:solidFill>
                <a:latin typeface="Garamond" panose="02020404030301010803" pitchFamily="18" charset="0"/>
                <a:cs typeface="Arial" charset="0"/>
                <a:sym typeface="Arial" charset="0"/>
              </a:rPr>
              <a:t>lektronische </a:t>
            </a:r>
            <a:r>
              <a:rPr lang="de-DE" sz="2400" b="1" dirty="0">
                <a:solidFill>
                  <a:prstClr val="black"/>
                </a:solidFill>
                <a:latin typeface="Garamond" panose="02020404030301010803" pitchFamily="18" charset="0"/>
                <a:cs typeface="Arial" charset="0"/>
                <a:sym typeface="Arial" charset="0"/>
              </a:rPr>
              <a:t>K</a:t>
            </a:r>
            <a:r>
              <a:rPr lang="de-DE" sz="2400" dirty="0">
                <a:solidFill>
                  <a:prstClr val="black"/>
                </a:solidFill>
                <a:latin typeface="Garamond" panose="02020404030301010803" pitchFamily="18" charset="0"/>
                <a:cs typeface="Arial" charset="0"/>
                <a:sym typeface="Arial" charset="0"/>
              </a:rPr>
              <a:t>ommentierte </a:t>
            </a:r>
            <a:r>
              <a:rPr lang="de-DE" sz="2400" b="1" dirty="0" err="1">
                <a:solidFill>
                  <a:prstClr val="black"/>
                </a:solidFill>
                <a:latin typeface="Garamond" panose="02020404030301010803" pitchFamily="18" charset="0"/>
                <a:cs typeface="Arial" charset="0"/>
                <a:sym typeface="Arial" charset="0"/>
              </a:rPr>
              <a:t>V</a:t>
            </a:r>
            <a:r>
              <a:rPr lang="de-DE" sz="2400" dirty="0" err="1">
                <a:solidFill>
                  <a:prstClr val="black"/>
                </a:solidFill>
                <a:latin typeface="Garamond" panose="02020404030301010803" pitchFamily="18" charset="0"/>
                <a:cs typeface="Arial" charset="0"/>
                <a:sym typeface="Arial" charset="0"/>
              </a:rPr>
              <a:t>orlesungs</a:t>
            </a:r>
            <a:r>
              <a:rPr lang="de-DE" sz="2400" b="1" dirty="0" err="1">
                <a:solidFill>
                  <a:prstClr val="black"/>
                </a:solidFill>
                <a:latin typeface="Garamond" panose="02020404030301010803" pitchFamily="18" charset="0"/>
                <a:cs typeface="Arial" charset="0"/>
                <a:sym typeface="Arial" charset="0"/>
              </a:rPr>
              <a:t>V</a:t>
            </a:r>
            <a:r>
              <a:rPr lang="de-DE" sz="2400" dirty="0" err="1">
                <a:solidFill>
                  <a:prstClr val="black"/>
                </a:solidFill>
                <a:latin typeface="Garamond" panose="02020404030301010803" pitchFamily="18" charset="0"/>
                <a:cs typeface="Arial" charset="0"/>
                <a:sym typeface="Arial" charset="0"/>
              </a:rPr>
              <a:t>erzeichnis</a:t>
            </a:r>
            <a:r>
              <a:rPr lang="de-DE" sz="2400" dirty="0">
                <a:solidFill>
                  <a:prstClr val="black"/>
                </a:solidFill>
                <a:latin typeface="Garamond" panose="02020404030301010803" pitchFamily="18" charset="0"/>
                <a:cs typeface="Arial" charset="0"/>
                <a:sym typeface="Arial" charset="0"/>
              </a:rPr>
              <a:t>): Die zentrale Veranstal-tungsdatenbank mit allen Lehrveranstaltungen der Universität. Mit Ihrer BIS-Kennung können Sie sich im eKVV einloggen und Veranstaltungen in Ihrem Stundenplan speichern. Von hier aus gelangen Sie zu den E-Learning-Plattformen „Lernraum“ und „Lernraum Plus“ Ihrer Lehrveranstaltungen.</a:t>
            </a:r>
          </a:p>
          <a:p>
            <a:pPr marL="342900" indent="-342900" algn="just" defTabSz="455744">
              <a:buFont typeface="Arial" panose="020B0604020202020204" pitchFamily="34" charset="0"/>
              <a:buChar char="•"/>
              <a:tabLst>
                <a:tab pos="475746" algn="l"/>
                <a:tab pos="567179" algn="l"/>
              </a:tabLst>
            </a:pPr>
            <a:r>
              <a:rPr lang="de-DE" sz="2400" dirty="0">
                <a:solidFill>
                  <a:prstClr val="black"/>
                </a:solidFill>
                <a:latin typeface="Garamond" panose="02020404030301010803" pitchFamily="18" charset="0"/>
                <a:cs typeface="Arial" charset="0"/>
                <a:sym typeface="Arial" charset="0"/>
              </a:rPr>
              <a:t>Die </a:t>
            </a:r>
            <a:r>
              <a:rPr lang="de-DE" sz="2400" b="1" dirty="0">
                <a:solidFill>
                  <a:prstClr val="black"/>
                </a:solidFill>
                <a:latin typeface="Garamond" panose="02020404030301010803" pitchFamily="18" charset="0"/>
                <a:cs typeface="Arial" charset="0"/>
                <a:sym typeface="Arial" charset="0"/>
              </a:rPr>
              <a:t>Prüfungsverwaltung</a:t>
            </a:r>
            <a:r>
              <a:rPr lang="de-DE" sz="2400" dirty="0">
                <a:solidFill>
                  <a:prstClr val="black"/>
                </a:solidFill>
                <a:latin typeface="Garamond" panose="02020404030301010803" pitchFamily="18" charset="0"/>
                <a:cs typeface="Arial" charset="0"/>
                <a:sym typeface="Arial" charset="0"/>
              </a:rPr>
              <a:t>. Hier werden die von Ihnen erbrachten Studien- und Prüfungs-leistungen gespeichert. Mit Ihrem BIS-Login können Sie sich einloggen und Ihren Studienverlauf einsehen.</a:t>
            </a:r>
          </a:p>
          <a:p>
            <a:pPr algn="just" defTabSz="455744">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b="1"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3377824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487488" y="908720"/>
            <a:ext cx="10009111" cy="5472608"/>
          </a:xfrm>
        </p:spPr>
        <p:txBody>
          <a:bodyPr/>
          <a:lstStyle/>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defTabSz="455873">
              <a:lnSpc>
                <a:spcPct val="100000"/>
              </a:lnSpc>
              <a:defRPr/>
            </a:pPr>
            <a:r>
              <a:rPr lang="de-DE" sz="3600" b="1" dirty="0">
                <a:latin typeface="Garamond" panose="02020404030301010803" pitchFamily="18" charset="0"/>
              </a:rPr>
              <a:t>Zur Stundenplangestaltung </a:t>
            </a:r>
            <a:r>
              <a:rPr lang="de-DE" dirty="0">
                <a:solidFill>
                  <a:schemeClr val="tx1"/>
                </a:solidFill>
                <a:latin typeface="Garamond" panose="02020404030301010803" pitchFamily="18" charset="0"/>
              </a:rPr>
              <a:t>	</a:t>
            </a:r>
          </a:p>
          <a:p>
            <a:pPr defTabSz="455873">
              <a:lnSpc>
                <a:spcPct val="100000"/>
              </a:lnSpc>
              <a:defRPr/>
            </a:pPr>
            <a:endParaRPr lang="de-DE" dirty="0">
              <a:latin typeface="Garamond" panose="02020404030301010803" pitchFamily="18" charset="0"/>
            </a:endParaRPr>
          </a:p>
          <a:p>
            <a:pPr defTabSz="455873">
              <a:lnSpc>
                <a:spcPct val="100000"/>
              </a:lnSpc>
              <a:defRPr/>
            </a:pPr>
            <a:r>
              <a:rPr lang="de-DE" dirty="0">
                <a:solidFill>
                  <a:schemeClr val="tx1"/>
                </a:solidFill>
                <a:latin typeface="Garamond" panose="02020404030301010803" pitchFamily="18" charset="0"/>
              </a:rPr>
              <a:t>		</a:t>
            </a:r>
          </a:p>
        </p:txBody>
      </p:sp>
    </p:spTree>
    <p:extLst>
      <p:ext uri="{BB962C8B-B14F-4D97-AF65-F5344CB8AC3E}">
        <p14:creationId xmlns:p14="http://schemas.microsoft.com/office/powerpoint/2010/main" val="2822091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559496" y="1196752"/>
            <a:ext cx="9505056" cy="5328592"/>
          </a:xfrm>
          <a:prstGeom prst="rect">
            <a:avLst/>
          </a:prstGeom>
          <a:solidFill>
            <a:srgbClr val="B6C828">
              <a:alpha val="0"/>
            </a:srgbClr>
          </a:solidFill>
          <a:ln w="9525">
            <a:noFill/>
            <a:miter lim="800000"/>
            <a:headEnd/>
            <a:tailEnd/>
          </a:ln>
        </p:spPr>
        <p:txBody>
          <a:bodyPr lIns="0" tIns="0" rIns="0" bIns="0"/>
          <a:lstStyle/>
          <a:p>
            <a:pPr algn="just" defTabSz="455744"/>
            <a:r>
              <a:rPr lang="de-DE" sz="2400" dirty="0">
                <a:solidFill>
                  <a:prstClr val="black"/>
                </a:solidFill>
                <a:latin typeface="Garamond" panose="02020404030301010803" pitchFamily="18" charset="0"/>
                <a:cs typeface="Arial" charset="0"/>
                <a:sym typeface="Arial" charset="0"/>
              </a:rPr>
              <a:t>Als Faustformel: </a:t>
            </a:r>
            <a:r>
              <a:rPr lang="de-DE" sz="2400" b="1" dirty="0">
                <a:solidFill>
                  <a:prstClr val="black"/>
                </a:solidFill>
                <a:latin typeface="Garamond" panose="02020404030301010803" pitchFamily="18" charset="0"/>
                <a:cs typeface="Arial" charset="0"/>
                <a:sym typeface="Arial" charset="0"/>
              </a:rPr>
              <a:t>Nicht mehr als 20 SWS in den Stundenplan! </a:t>
            </a:r>
            <a:r>
              <a:rPr lang="de-DE" sz="2400" dirty="0">
                <a:solidFill>
                  <a:prstClr val="black"/>
                </a:solidFill>
                <a:latin typeface="Garamond" panose="02020404030301010803" pitchFamily="18" charset="0"/>
                <a:cs typeface="Arial" charset="0"/>
                <a:sym typeface="Arial" charset="0"/>
              </a:rPr>
              <a:t>	</a:t>
            </a:r>
          </a:p>
          <a:p>
            <a:pPr algn="just" defTabSz="455744">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tabLst>
                <a:tab pos="475746" algn="l"/>
                <a:tab pos="567179" algn="l"/>
              </a:tabLst>
            </a:pPr>
            <a:r>
              <a:rPr lang="de-DE" sz="2400" dirty="0">
                <a:solidFill>
                  <a:prstClr val="black"/>
                </a:solidFill>
                <a:latin typeface="Garamond" panose="02020404030301010803" pitchFamily="18" charset="0"/>
                <a:cs typeface="Arial" charset="0"/>
                <a:sym typeface="Arial" charset="0"/>
              </a:rPr>
              <a:t>Fachwissenschaftliches Studienprofil:</a:t>
            </a:r>
          </a:p>
          <a:p>
            <a:pPr algn="just" defTabSz="455744">
              <a:tabLst>
                <a:tab pos="475746" algn="l"/>
                <a:tab pos="567179" algn="l"/>
              </a:tabLst>
            </a:pPr>
            <a:r>
              <a:rPr lang="de-DE" sz="2400" dirty="0">
                <a:solidFill>
                  <a:prstClr val="black"/>
                </a:solidFill>
                <a:latin typeface="Garamond" panose="02020404030301010803" pitchFamily="18" charset="0"/>
                <a:cs typeface="Arial" charset="0"/>
                <a:sym typeface="Arial" charset="0"/>
              </a:rPr>
              <a:t>2 Module im Kernfach, 1 Modul im Nebenfach = ca. 18 bis 21 SWS; die Individuelle Ergänzung sollte im ersten Studienjahr noch keine Rolle spielen!</a:t>
            </a:r>
          </a:p>
          <a:p>
            <a:pPr algn="just" defTabSz="455744">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tabLst>
                <a:tab pos="475746" algn="l"/>
                <a:tab pos="567179" algn="l"/>
              </a:tabLst>
            </a:pPr>
            <a:r>
              <a:rPr lang="de-DE" sz="2400" dirty="0">
                <a:solidFill>
                  <a:prstClr val="black"/>
                </a:solidFill>
                <a:latin typeface="Garamond" panose="02020404030301010803" pitchFamily="18" charset="0"/>
                <a:cs typeface="Arial" charset="0"/>
                <a:sym typeface="Arial" charset="0"/>
              </a:rPr>
              <a:t>Lehramtsprofile:</a:t>
            </a:r>
          </a:p>
          <a:p>
            <a:pPr algn="just" defTabSz="455744">
              <a:tabLst>
                <a:tab pos="475746" algn="l"/>
                <a:tab pos="567179" algn="l"/>
              </a:tabLst>
            </a:pPr>
            <a:r>
              <a:rPr lang="de-DE" sz="2400" dirty="0">
                <a:solidFill>
                  <a:prstClr val="black"/>
                </a:solidFill>
                <a:latin typeface="Garamond" panose="02020404030301010803" pitchFamily="18" charset="0"/>
                <a:cs typeface="Arial" charset="0"/>
                <a:sym typeface="Arial" charset="0"/>
              </a:rPr>
              <a:t>Als Grundsatz für das erste Semester – je ein Modul pro Unterrichtsfach + das Einführungsmodul in Biwi</a:t>
            </a:r>
          </a:p>
          <a:p>
            <a:pPr algn="just" defTabSz="455744">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tabLst>
                <a:tab pos="475746" algn="l"/>
                <a:tab pos="567179" algn="l"/>
              </a:tabLst>
            </a:pPr>
            <a:r>
              <a:rPr lang="de-DE" sz="2400" dirty="0">
                <a:solidFill>
                  <a:prstClr val="black"/>
                </a:solidFill>
                <a:latin typeface="Garamond" panose="02020404030301010803" pitchFamily="18" charset="0"/>
                <a:cs typeface="Arial" charset="0"/>
                <a:sym typeface="Arial" charset="0"/>
              </a:rPr>
              <a:t>Achten Sie bereits jetzt auf die Modulprüfungen: </a:t>
            </a:r>
            <a:r>
              <a:rPr lang="de-DE" sz="2400" u="sng" dirty="0">
                <a:solidFill>
                  <a:prstClr val="black"/>
                </a:solidFill>
                <a:latin typeface="Garamond" panose="02020404030301010803" pitchFamily="18" charset="0"/>
                <a:cs typeface="Arial" charset="0"/>
                <a:sym typeface="Arial" charset="0"/>
              </a:rPr>
              <a:t>Mehr als drei Prüfungs-leistungen sind in der vorlesungsfreien Zeit nicht zu schaffen!</a:t>
            </a:r>
          </a:p>
          <a:p>
            <a:pPr algn="just" defTabSz="455744">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b="1"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4039563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127448" y="1196752"/>
            <a:ext cx="10369152" cy="5328592"/>
          </a:xfrm>
          <a:prstGeom prst="rect">
            <a:avLst/>
          </a:prstGeom>
          <a:solidFill>
            <a:srgbClr val="B6C828">
              <a:alpha val="0"/>
            </a:srgbClr>
          </a:solidFill>
          <a:ln w="9525">
            <a:noFill/>
            <a:miter lim="800000"/>
            <a:headEnd/>
            <a:tailEnd/>
          </a:ln>
        </p:spPr>
        <p:txBody>
          <a:bodyPr lIns="0" tIns="0" rIns="0" bIns="0"/>
          <a:lstStyle/>
          <a:p>
            <a:pPr algn="just" defTabSz="455744">
              <a:spcAft>
                <a:spcPts val="1800"/>
              </a:spcAft>
            </a:pPr>
            <a:r>
              <a:rPr lang="de-DE" sz="2400" dirty="0">
                <a:solidFill>
                  <a:prstClr val="black"/>
                </a:solidFill>
                <a:latin typeface="Garamond" panose="02020404030301010803" pitchFamily="18" charset="0"/>
                <a:cs typeface="Arial" charset="0"/>
                <a:sym typeface="Arial" charset="0"/>
              </a:rPr>
              <a:t>Für die Studiengangsvarianten der </a:t>
            </a:r>
            <a:r>
              <a:rPr lang="de-DE" sz="2400" b="1" dirty="0">
                <a:solidFill>
                  <a:prstClr val="black"/>
                </a:solidFill>
                <a:latin typeface="Garamond" panose="02020404030301010803" pitchFamily="18" charset="0"/>
                <a:cs typeface="Arial" charset="0"/>
                <a:sym typeface="Arial" charset="0"/>
              </a:rPr>
              <a:t>Geschichtswissenschaft</a:t>
            </a:r>
            <a:r>
              <a:rPr lang="de-DE" sz="2400" dirty="0">
                <a:solidFill>
                  <a:prstClr val="black"/>
                </a:solidFill>
                <a:latin typeface="Garamond" panose="02020404030301010803" pitchFamily="18" charset="0"/>
                <a:cs typeface="Arial" charset="0"/>
                <a:sym typeface="Arial" charset="0"/>
              </a:rPr>
              <a:t> empfehlen wir dieses:</a:t>
            </a:r>
          </a:p>
          <a:p>
            <a:pPr marL="342900" indent="-342900" algn="just" defTabSz="455744">
              <a:spcAft>
                <a:spcPts val="1800"/>
              </a:spcAft>
              <a:buFont typeface="Arial" panose="020B0604020202020204" pitchFamily="34" charset="0"/>
              <a:buChar char="•"/>
            </a:pPr>
            <a:r>
              <a:rPr lang="de-DE" sz="2400" dirty="0">
                <a:solidFill>
                  <a:prstClr val="black"/>
                </a:solidFill>
                <a:latin typeface="Garamond" panose="02020404030301010803" pitchFamily="18" charset="0"/>
                <a:cs typeface="Arial" charset="0"/>
                <a:sym typeface="Arial" charset="0"/>
              </a:rPr>
              <a:t>in den fachwissenschaftlichen Studiengangsvarianten wählen Sie bitte zwei Module in Ihrem Kernfach sowie ein Modul in Ihrem Nebenfach; Sie beginnen mit den Grundmodulen, das </a:t>
            </a:r>
            <a:r>
              <a:rPr lang="de-DE" sz="2400" i="1" dirty="0">
                <a:solidFill>
                  <a:prstClr val="black"/>
                </a:solidFill>
                <a:latin typeface="Garamond" panose="02020404030301010803" pitchFamily="18" charset="0"/>
                <a:cs typeface="Arial" charset="0"/>
                <a:sym typeface="Arial" charset="0"/>
              </a:rPr>
              <a:t>Grundmodul Antike</a:t>
            </a:r>
            <a:r>
              <a:rPr lang="de-DE" sz="2400" dirty="0">
                <a:solidFill>
                  <a:prstClr val="black"/>
                </a:solidFill>
                <a:latin typeface="Garamond" panose="02020404030301010803" pitchFamily="18" charset="0"/>
                <a:cs typeface="Arial" charset="0"/>
                <a:sym typeface="Arial" charset="0"/>
              </a:rPr>
              <a:t> sollten Sie als erstes belegen;</a:t>
            </a:r>
          </a:p>
          <a:p>
            <a:pPr marL="342900" indent="-342900" algn="just" defTabSz="455744">
              <a:spcAft>
                <a:spcPts val="1800"/>
              </a:spcAft>
              <a:buFont typeface="Arial" panose="020B0604020202020204" pitchFamily="34" charset="0"/>
              <a:buChar char="•"/>
            </a:pPr>
            <a:r>
              <a:rPr lang="de-DE" sz="2400" dirty="0">
                <a:solidFill>
                  <a:prstClr val="black"/>
                </a:solidFill>
                <a:latin typeface="Garamond" panose="02020404030301010803" pitchFamily="18" charset="0"/>
                <a:cs typeface="Arial" charset="0"/>
                <a:sym typeface="Arial" charset="0"/>
              </a:rPr>
              <a:t>in den Studiengangsvarianten des schulischen Lehramts gilt die Maxime: je ein Modul pro Unterrichtsfach, sowie das Einführungsmodul in Biwi; in der Geschichts-wissenschaft sollten Sie mit dem </a:t>
            </a:r>
            <a:r>
              <a:rPr lang="de-DE" sz="2400" i="1" dirty="0">
                <a:solidFill>
                  <a:prstClr val="black"/>
                </a:solidFill>
                <a:latin typeface="Garamond" panose="02020404030301010803" pitchFamily="18" charset="0"/>
                <a:cs typeface="Arial" charset="0"/>
                <a:sym typeface="Arial" charset="0"/>
              </a:rPr>
              <a:t>Grundmodul Antike</a:t>
            </a:r>
            <a:r>
              <a:rPr lang="de-DE" sz="2400" dirty="0">
                <a:solidFill>
                  <a:prstClr val="black"/>
                </a:solidFill>
                <a:latin typeface="Garamond" panose="02020404030301010803" pitchFamily="18" charset="0"/>
                <a:cs typeface="Arial" charset="0"/>
                <a:sym typeface="Arial" charset="0"/>
              </a:rPr>
              <a:t> beginnen.</a:t>
            </a:r>
          </a:p>
          <a:p>
            <a:pPr algn="just" defTabSz="455744">
              <a:spcAft>
                <a:spcPts val="180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b="1"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1924176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695400" y="1196752"/>
            <a:ext cx="10801200" cy="5328592"/>
          </a:xfrm>
          <a:prstGeom prst="rect">
            <a:avLst/>
          </a:prstGeom>
          <a:solidFill>
            <a:srgbClr val="B6C828">
              <a:alpha val="0"/>
            </a:srgbClr>
          </a:solidFill>
          <a:ln w="9525">
            <a:noFill/>
            <a:miter lim="800000"/>
            <a:headEnd/>
            <a:tailEnd/>
          </a:ln>
        </p:spPr>
        <p:txBody>
          <a:bodyPr lIns="0" tIns="0" rIns="0" bIns="0"/>
          <a:lstStyle/>
          <a:p>
            <a:pPr algn="just" defTabSz="455744">
              <a:spcAft>
                <a:spcPts val="1800"/>
              </a:spcAft>
            </a:pPr>
            <a:r>
              <a:rPr lang="de-DE" sz="2000" b="1" dirty="0">
                <a:solidFill>
                  <a:prstClr val="black"/>
                </a:solidFill>
                <a:latin typeface="Garamond" panose="02020404030301010803" pitchFamily="18" charset="0"/>
                <a:cs typeface="Arial" charset="0"/>
                <a:sym typeface="Arial" charset="0"/>
              </a:rPr>
              <a:t>Das </a:t>
            </a:r>
            <a:r>
              <a:rPr lang="de-DE" sz="2000" b="1" i="1" dirty="0">
                <a:solidFill>
                  <a:prstClr val="black"/>
                </a:solidFill>
                <a:latin typeface="Garamond" panose="02020404030301010803" pitchFamily="18" charset="0"/>
                <a:cs typeface="Arial" charset="0"/>
                <a:sym typeface="Arial" charset="0"/>
              </a:rPr>
              <a:t>Grundmodul Antike</a:t>
            </a:r>
            <a:r>
              <a:rPr lang="de-DE" sz="2000" b="1" dirty="0">
                <a:solidFill>
                  <a:prstClr val="black"/>
                </a:solidFill>
                <a:latin typeface="Garamond" panose="02020404030301010803" pitchFamily="18" charset="0"/>
                <a:cs typeface="Arial" charset="0"/>
                <a:sym typeface="Arial" charset="0"/>
              </a:rPr>
              <a:t> </a:t>
            </a:r>
            <a:r>
              <a:rPr lang="de-DE" sz="2000" dirty="0">
                <a:solidFill>
                  <a:prstClr val="black"/>
                </a:solidFill>
                <a:latin typeface="Garamond" panose="02020404030301010803" pitchFamily="18" charset="0"/>
                <a:cs typeface="Arial" charset="0"/>
                <a:sym typeface="Arial" charset="0"/>
              </a:rPr>
              <a:t>besteht aus drei Elementen, dem </a:t>
            </a:r>
            <a:r>
              <a:rPr lang="de-DE" sz="2000" i="1" dirty="0">
                <a:solidFill>
                  <a:prstClr val="black"/>
                </a:solidFill>
                <a:latin typeface="Garamond" panose="02020404030301010803" pitchFamily="18" charset="0"/>
                <a:cs typeface="Arial" charset="0"/>
                <a:sym typeface="Arial" charset="0"/>
              </a:rPr>
              <a:t>Grundkurs „Einführung in die Alte Geschichte“</a:t>
            </a:r>
            <a:r>
              <a:rPr lang="de-DE" sz="2000" dirty="0">
                <a:solidFill>
                  <a:prstClr val="black"/>
                </a:solidFill>
                <a:latin typeface="Garamond" panose="02020404030301010803" pitchFamily="18" charset="0"/>
                <a:cs typeface="Arial" charset="0"/>
                <a:sym typeface="Arial" charset="0"/>
              </a:rPr>
              <a:t>, einem </a:t>
            </a:r>
            <a:r>
              <a:rPr lang="de-DE" sz="2000" i="1" dirty="0">
                <a:solidFill>
                  <a:prstClr val="black"/>
                </a:solidFill>
                <a:latin typeface="Garamond" panose="02020404030301010803" pitchFamily="18" charset="0"/>
                <a:cs typeface="Arial" charset="0"/>
                <a:sym typeface="Arial" charset="0"/>
              </a:rPr>
              <a:t>Tutorium</a:t>
            </a:r>
            <a:r>
              <a:rPr lang="de-DE" sz="2000" dirty="0">
                <a:solidFill>
                  <a:prstClr val="black"/>
                </a:solidFill>
                <a:latin typeface="Garamond" panose="02020404030301010803" pitchFamily="18" charset="0"/>
                <a:cs typeface="Arial" charset="0"/>
                <a:sym typeface="Arial" charset="0"/>
              </a:rPr>
              <a:t> sowie der </a:t>
            </a:r>
            <a:r>
              <a:rPr lang="de-DE" sz="2000" i="1" dirty="0">
                <a:solidFill>
                  <a:prstClr val="black"/>
                </a:solidFill>
                <a:latin typeface="Garamond" panose="02020404030301010803" pitchFamily="18" charset="0"/>
                <a:cs typeface="Arial" charset="0"/>
                <a:sym typeface="Arial" charset="0"/>
              </a:rPr>
              <a:t>Historischen Orientierung</a:t>
            </a:r>
            <a:r>
              <a:rPr lang="de-DE" sz="2000" dirty="0">
                <a:solidFill>
                  <a:prstClr val="black"/>
                </a:solidFill>
                <a:latin typeface="Garamond" panose="02020404030301010803" pitchFamily="18" charset="0"/>
                <a:cs typeface="Arial" charset="0"/>
                <a:sym typeface="Arial" charset="0"/>
              </a:rPr>
              <a:t>. Alle drei Elemente sind zwingend in einem Semester zu studieren! </a:t>
            </a:r>
            <a:r>
              <a:rPr lang="de-DE" sz="2000" b="1" dirty="0">
                <a:solidFill>
                  <a:prstClr val="black"/>
                </a:solidFill>
                <a:latin typeface="Garamond" panose="02020404030301010803" pitchFamily="18" charset="0"/>
                <a:cs typeface="Arial" charset="0"/>
                <a:sym typeface="Arial" charset="0"/>
              </a:rPr>
              <a:t>Wichtig ist: </a:t>
            </a:r>
            <a:r>
              <a:rPr lang="de-DE" sz="2000" dirty="0">
                <a:solidFill>
                  <a:prstClr val="black"/>
                </a:solidFill>
                <a:latin typeface="Garamond" panose="02020404030301010803" pitchFamily="18" charset="0"/>
                <a:cs typeface="Arial" charset="0"/>
                <a:sym typeface="Arial" charset="0"/>
              </a:rPr>
              <a:t>Für alle </a:t>
            </a:r>
            <a:r>
              <a:rPr lang="de-DE" sz="2000" i="1" dirty="0">
                <a:solidFill>
                  <a:prstClr val="black"/>
                </a:solidFill>
                <a:latin typeface="Garamond" panose="02020404030301010803" pitchFamily="18" charset="0"/>
                <a:cs typeface="Arial" charset="0"/>
                <a:sym typeface="Arial" charset="0"/>
              </a:rPr>
              <a:t>Grundkurse</a:t>
            </a:r>
            <a:r>
              <a:rPr lang="de-DE" sz="2000" dirty="0">
                <a:solidFill>
                  <a:prstClr val="black"/>
                </a:solidFill>
                <a:latin typeface="Garamond" panose="02020404030301010803" pitchFamily="18" charset="0"/>
                <a:cs typeface="Arial" charset="0"/>
                <a:sym typeface="Arial" charset="0"/>
              </a:rPr>
              <a:t> gibt es ein verbindliches Onlineanmelde- und Verteilungsverfahren [siehe dazu im eKVV die Detailansicht der Grundkurse].</a:t>
            </a:r>
          </a:p>
          <a:p>
            <a:pPr algn="just" defTabSz="455744">
              <a:spcAft>
                <a:spcPts val="1800"/>
              </a:spcAft>
            </a:pPr>
            <a:r>
              <a:rPr lang="de-DE" sz="2000" dirty="0">
                <a:solidFill>
                  <a:prstClr val="black"/>
                </a:solidFill>
                <a:latin typeface="Garamond" panose="02020404030301010803" pitchFamily="18" charset="0"/>
                <a:cs typeface="Arial" charset="0"/>
                <a:sym typeface="Arial" charset="0"/>
              </a:rPr>
              <a:t>Sie wählen eine aus den angebotenen </a:t>
            </a:r>
            <a:r>
              <a:rPr lang="de-DE" sz="2000" i="1" dirty="0">
                <a:solidFill>
                  <a:prstClr val="black"/>
                </a:solidFill>
                <a:latin typeface="Garamond" panose="02020404030301010803" pitchFamily="18" charset="0"/>
                <a:cs typeface="Arial" charset="0"/>
                <a:sym typeface="Arial" charset="0"/>
              </a:rPr>
              <a:t>„Einführungen in die Alte Geschichte“</a:t>
            </a:r>
            <a:r>
              <a:rPr lang="de-DE" sz="2000" dirty="0">
                <a:solidFill>
                  <a:prstClr val="black"/>
                </a:solidFill>
                <a:latin typeface="Garamond" panose="02020404030301010803" pitchFamily="18" charset="0"/>
                <a:cs typeface="Arial" charset="0"/>
                <a:sym typeface="Arial" charset="0"/>
              </a:rPr>
              <a:t>, das </a:t>
            </a:r>
            <a:r>
              <a:rPr lang="de-DE" sz="2000" i="1" dirty="0">
                <a:solidFill>
                  <a:prstClr val="black"/>
                </a:solidFill>
                <a:latin typeface="Garamond" panose="02020404030301010803" pitchFamily="18" charset="0"/>
                <a:cs typeface="Arial" charset="0"/>
                <a:sym typeface="Arial" charset="0"/>
              </a:rPr>
              <a:t>Tutorium</a:t>
            </a:r>
            <a:r>
              <a:rPr lang="de-DE" sz="2000" dirty="0">
                <a:solidFill>
                  <a:prstClr val="black"/>
                </a:solidFill>
                <a:latin typeface="Garamond" panose="02020404030301010803" pitchFamily="18" charset="0"/>
                <a:cs typeface="Arial" charset="0"/>
                <a:sym typeface="Arial" charset="0"/>
              </a:rPr>
              <a:t>, das dem gewählten Grundkurs zugeordnet ist und schließlich die </a:t>
            </a:r>
            <a:r>
              <a:rPr lang="de-DE" sz="2000" i="1" dirty="0">
                <a:solidFill>
                  <a:prstClr val="black"/>
                </a:solidFill>
                <a:latin typeface="Garamond" panose="02020404030301010803" pitchFamily="18" charset="0"/>
                <a:cs typeface="Arial" charset="0"/>
                <a:sym typeface="Arial" charset="0"/>
              </a:rPr>
              <a:t>Historische Orientierung Alte Geschichte</a:t>
            </a:r>
            <a:r>
              <a:rPr lang="de-DE" sz="2000" dirty="0">
                <a:solidFill>
                  <a:prstClr val="black"/>
                </a:solidFill>
                <a:latin typeface="Garamond" panose="02020404030301010803" pitchFamily="18" charset="0"/>
                <a:cs typeface="Arial" charset="0"/>
                <a:sym typeface="Arial" charset="0"/>
              </a:rPr>
              <a:t> (hier haben Sie keine Wahlmöglichkeit, da nur eine einzige Veranstaltung angeboten wird).</a:t>
            </a:r>
          </a:p>
          <a:p>
            <a:pPr algn="just" defTabSz="455744">
              <a:spcAft>
                <a:spcPts val="1800"/>
              </a:spcAft>
            </a:pPr>
            <a:r>
              <a:rPr lang="de-DE" sz="2000" dirty="0">
                <a:solidFill>
                  <a:prstClr val="black"/>
                </a:solidFill>
                <a:latin typeface="Garamond" panose="02020404030301010803" pitchFamily="18" charset="0"/>
                <a:cs typeface="Arial" charset="0"/>
                <a:sym typeface="Arial" charset="0"/>
              </a:rPr>
              <a:t>In den Lehramtsprofilen sowie im fachwissenschaftlichen Nebenfach ist Ihr Stundenplan in der Geschichtswissenschaft damit bereits vollständig! </a:t>
            </a:r>
          </a:p>
          <a:p>
            <a:pPr algn="just" defTabSz="455744">
              <a:spcAft>
                <a:spcPts val="1800"/>
              </a:spcAft>
            </a:pPr>
            <a:r>
              <a:rPr lang="de-DE" sz="2000" dirty="0">
                <a:solidFill>
                  <a:prstClr val="black"/>
                </a:solidFill>
                <a:latin typeface="Garamond" panose="02020404030301010803" pitchFamily="18" charset="0"/>
                <a:cs typeface="Arial" charset="0"/>
                <a:sym typeface="Arial" charset="0"/>
              </a:rPr>
              <a:t>Falls Sie im fachwissenschaftlichen Kernfach Geschichtswissenschaft studieren (und dies nicht mit zwei kleinen Nebenfächern kombinieren), so sollten Sie neben dem </a:t>
            </a:r>
            <a:r>
              <a:rPr lang="de-DE" sz="2000" i="1" dirty="0">
                <a:solidFill>
                  <a:prstClr val="black"/>
                </a:solidFill>
                <a:latin typeface="Garamond" panose="02020404030301010803" pitchFamily="18" charset="0"/>
                <a:cs typeface="Arial" charset="0"/>
                <a:sym typeface="Arial" charset="0"/>
              </a:rPr>
              <a:t>Grundmodul Antike</a:t>
            </a:r>
            <a:r>
              <a:rPr lang="de-DE" sz="2000" dirty="0">
                <a:solidFill>
                  <a:prstClr val="black"/>
                </a:solidFill>
                <a:latin typeface="Garamond" panose="02020404030301010803" pitchFamily="18" charset="0"/>
                <a:cs typeface="Arial" charset="0"/>
                <a:sym typeface="Arial" charset="0"/>
              </a:rPr>
              <a:t> auch noch das über zwei Semester laufende </a:t>
            </a:r>
            <a:r>
              <a:rPr lang="de-DE" sz="2000" b="1" i="1" dirty="0">
                <a:solidFill>
                  <a:prstClr val="black"/>
                </a:solidFill>
                <a:latin typeface="Garamond" panose="02020404030301010803" pitchFamily="18" charset="0"/>
                <a:cs typeface="Arial" charset="0"/>
                <a:sym typeface="Arial" charset="0"/>
              </a:rPr>
              <a:t>Grundmodul Mittelalter / Frühe Neuzeit – Moderne</a:t>
            </a:r>
            <a:r>
              <a:rPr lang="de-DE" sz="2000" dirty="0">
                <a:solidFill>
                  <a:prstClr val="black"/>
                </a:solidFill>
                <a:latin typeface="Garamond" panose="02020404030301010803" pitchFamily="18" charset="0"/>
                <a:cs typeface="Arial" charset="0"/>
                <a:sym typeface="Arial" charset="0"/>
              </a:rPr>
              <a:t> beginnen. </a:t>
            </a:r>
          </a:p>
          <a:p>
            <a:pPr algn="just" defTabSz="455744">
              <a:spcAft>
                <a:spcPts val="180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b="1"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1280522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911424" y="1196752"/>
            <a:ext cx="10369152" cy="5328592"/>
          </a:xfrm>
          <a:prstGeom prst="rect">
            <a:avLst/>
          </a:prstGeom>
          <a:solidFill>
            <a:srgbClr val="B6C828">
              <a:alpha val="0"/>
            </a:srgbClr>
          </a:solidFill>
          <a:ln w="9525">
            <a:noFill/>
            <a:miter lim="800000"/>
            <a:headEnd/>
            <a:tailEnd/>
          </a:ln>
        </p:spPr>
        <p:txBody>
          <a:bodyPr lIns="0" tIns="0" rIns="0" bIns="0"/>
          <a:lstStyle/>
          <a:p>
            <a:pPr algn="just" defTabSz="455744">
              <a:spcAft>
                <a:spcPts val="1800"/>
              </a:spcAft>
            </a:pPr>
            <a:r>
              <a:rPr lang="de-DE" sz="2000" dirty="0">
                <a:solidFill>
                  <a:prstClr val="black"/>
                </a:solidFill>
                <a:latin typeface="Garamond" panose="02020404030301010803" pitchFamily="18" charset="0"/>
                <a:cs typeface="Arial" charset="0"/>
                <a:sym typeface="Arial" charset="0"/>
              </a:rPr>
              <a:t>Das </a:t>
            </a:r>
            <a:r>
              <a:rPr lang="de-DE" sz="2000" b="1" i="1" dirty="0">
                <a:solidFill>
                  <a:prstClr val="black"/>
                </a:solidFill>
                <a:latin typeface="Garamond" panose="02020404030301010803" pitchFamily="18" charset="0"/>
                <a:cs typeface="Arial" charset="0"/>
                <a:sym typeface="Arial" charset="0"/>
              </a:rPr>
              <a:t>Grundmodul Mittelalter / Frühe Neuzeit – Moderne</a:t>
            </a:r>
            <a:r>
              <a:rPr lang="de-DE" sz="2000" b="1" dirty="0">
                <a:solidFill>
                  <a:prstClr val="black"/>
                </a:solidFill>
                <a:latin typeface="Garamond" panose="02020404030301010803" pitchFamily="18" charset="0"/>
                <a:cs typeface="Arial" charset="0"/>
                <a:sym typeface="Arial" charset="0"/>
              </a:rPr>
              <a:t> </a:t>
            </a:r>
            <a:r>
              <a:rPr lang="de-DE" sz="2000" dirty="0">
                <a:solidFill>
                  <a:prstClr val="black"/>
                </a:solidFill>
                <a:latin typeface="Garamond" panose="02020404030301010803" pitchFamily="18" charset="0"/>
                <a:cs typeface="Arial" charset="0"/>
                <a:sym typeface="Arial" charset="0"/>
              </a:rPr>
              <a:t>besteht ebenfalls aus den drei Elementen </a:t>
            </a:r>
            <a:r>
              <a:rPr lang="de-DE" sz="2000" i="1" dirty="0">
                <a:solidFill>
                  <a:prstClr val="black"/>
                </a:solidFill>
                <a:latin typeface="Garamond" panose="02020404030301010803" pitchFamily="18" charset="0"/>
                <a:cs typeface="Arial" charset="0"/>
                <a:sym typeface="Arial" charset="0"/>
              </a:rPr>
              <a:t>Grundkurs</a:t>
            </a:r>
            <a:r>
              <a:rPr lang="de-DE" sz="2000" dirty="0">
                <a:solidFill>
                  <a:prstClr val="black"/>
                </a:solidFill>
                <a:latin typeface="Garamond" panose="02020404030301010803" pitchFamily="18" charset="0"/>
                <a:cs typeface="Arial" charset="0"/>
                <a:sym typeface="Arial" charset="0"/>
              </a:rPr>
              <a:t>, </a:t>
            </a:r>
            <a:r>
              <a:rPr lang="de-DE" sz="2000" i="1" dirty="0">
                <a:solidFill>
                  <a:prstClr val="black"/>
                </a:solidFill>
                <a:latin typeface="Garamond" panose="02020404030301010803" pitchFamily="18" charset="0"/>
                <a:cs typeface="Arial" charset="0"/>
                <a:sym typeface="Arial" charset="0"/>
              </a:rPr>
              <a:t>Tutorium</a:t>
            </a:r>
            <a:r>
              <a:rPr lang="de-DE" sz="2000" dirty="0">
                <a:solidFill>
                  <a:prstClr val="black"/>
                </a:solidFill>
                <a:latin typeface="Garamond" panose="02020404030301010803" pitchFamily="18" charset="0"/>
                <a:cs typeface="Arial" charset="0"/>
                <a:sym typeface="Arial" charset="0"/>
              </a:rPr>
              <a:t> und </a:t>
            </a:r>
            <a:r>
              <a:rPr lang="de-DE" sz="2000" i="1" dirty="0">
                <a:solidFill>
                  <a:prstClr val="black"/>
                </a:solidFill>
                <a:latin typeface="Garamond" panose="02020404030301010803" pitchFamily="18" charset="0"/>
                <a:cs typeface="Arial" charset="0"/>
                <a:sym typeface="Arial" charset="0"/>
              </a:rPr>
              <a:t>Historische Orientierung</a:t>
            </a:r>
            <a:r>
              <a:rPr lang="de-DE" sz="2000" dirty="0">
                <a:solidFill>
                  <a:prstClr val="black"/>
                </a:solidFill>
                <a:latin typeface="Garamond" panose="02020404030301010803" pitchFamily="18" charset="0"/>
                <a:cs typeface="Arial" charset="0"/>
                <a:sym typeface="Arial" charset="0"/>
              </a:rPr>
              <a:t> (bitte beachten Sie, dass die mit „Teil 2“ und/oder „GK II“ markierten Grundkurse für Sie nicht wählbar sind). Sie wählen einen aus den angebotenen </a:t>
            </a:r>
            <a:r>
              <a:rPr lang="de-DE" sz="2000" i="1" dirty="0">
                <a:solidFill>
                  <a:prstClr val="black"/>
                </a:solidFill>
                <a:latin typeface="Garamond" panose="02020404030301010803" pitchFamily="18" charset="0"/>
                <a:cs typeface="Arial" charset="0"/>
                <a:sym typeface="Arial" charset="0"/>
              </a:rPr>
              <a:t>Grundkursen</a:t>
            </a:r>
            <a:r>
              <a:rPr lang="de-DE" sz="2000" dirty="0">
                <a:solidFill>
                  <a:prstClr val="black"/>
                </a:solidFill>
                <a:latin typeface="Garamond" panose="02020404030301010803" pitchFamily="18" charset="0"/>
                <a:cs typeface="Arial" charset="0"/>
                <a:sym typeface="Arial" charset="0"/>
              </a:rPr>
              <a:t>, die mit „GK I“ markiert sind, ein zu diesem Grundkurs gehörendes </a:t>
            </a:r>
            <a:r>
              <a:rPr lang="de-DE" sz="2000" i="1" dirty="0">
                <a:solidFill>
                  <a:prstClr val="black"/>
                </a:solidFill>
                <a:latin typeface="Garamond" panose="02020404030301010803" pitchFamily="18" charset="0"/>
                <a:cs typeface="Arial" charset="0"/>
                <a:sym typeface="Arial" charset="0"/>
              </a:rPr>
              <a:t>Tutorium</a:t>
            </a:r>
            <a:r>
              <a:rPr lang="de-DE" sz="2000" dirty="0">
                <a:solidFill>
                  <a:prstClr val="black"/>
                </a:solidFill>
                <a:latin typeface="Garamond" panose="02020404030301010803" pitchFamily="18" charset="0"/>
                <a:cs typeface="Arial" charset="0"/>
                <a:sym typeface="Arial" charset="0"/>
              </a:rPr>
              <a:t> und schließlich eine </a:t>
            </a:r>
            <a:r>
              <a:rPr lang="de-DE" sz="2000" i="1" dirty="0">
                <a:solidFill>
                  <a:prstClr val="black"/>
                </a:solidFill>
                <a:latin typeface="Garamond" panose="02020404030301010803" pitchFamily="18" charset="0"/>
                <a:cs typeface="Arial" charset="0"/>
                <a:sym typeface="Arial" charset="0"/>
              </a:rPr>
              <a:t>Historische Orientierung </a:t>
            </a:r>
            <a:r>
              <a:rPr lang="de-DE" sz="2000" dirty="0">
                <a:solidFill>
                  <a:prstClr val="black"/>
                </a:solidFill>
                <a:latin typeface="Garamond" panose="02020404030301010803" pitchFamily="18" charset="0"/>
                <a:cs typeface="Arial" charset="0"/>
                <a:sym typeface="Arial" charset="0"/>
              </a:rPr>
              <a:t>(ob Sie sich für die </a:t>
            </a:r>
            <a:r>
              <a:rPr lang="de-DE" sz="2000" i="1" dirty="0">
                <a:solidFill>
                  <a:prstClr val="black"/>
                </a:solidFill>
                <a:latin typeface="Garamond" panose="02020404030301010803" pitchFamily="18" charset="0"/>
                <a:cs typeface="Arial" charset="0"/>
                <a:sym typeface="Arial" charset="0"/>
              </a:rPr>
              <a:t>„Einführung in die Geschichte der Frühen Neuzeit“</a:t>
            </a:r>
            <a:r>
              <a:rPr lang="de-DE" sz="2000" dirty="0">
                <a:solidFill>
                  <a:prstClr val="black"/>
                </a:solidFill>
                <a:latin typeface="Garamond" panose="02020404030301010803" pitchFamily="18" charset="0"/>
                <a:cs typeface="Arial" charset="0"/>
                <a:sym typeface="Arial" charset="0"/>
              </a:rPr>
              <a:t> entscheiden oder die Veranstaltung </a:t>
            </a:r>
            <a:r>
              <a:rPr lang="de-DE" sz="2000" i="1" dirty="0">
                <a:solidFill>
                  <a:prstClr val="black"/>
                </a:solidFill>
                <a:latin typeface="Garamond" panose="02020404030301010803" pitchFamily="18" charset="0"/>
                <a:cs typeface="Arial" charset="0"/>
                <a:sym typeface="Arial" charset="0"/>
              </a:rPr>
              <a:t>„Formen des Herrschens im 19. und 20. Jahrhundert“ </a:t>
            </a:r>
            <a:r>
              <a:rPr lang="de-DE" sz="2000" dirty="0">
                <a:solidFill>
                  <a:prstClr val="black"/>
                </a:solidFill>
                <a:latin typeface="Garamond" panose="02020404030301010803" pitchFamily="18" charset="0"/>
                <a:cs typeface="Arial" charset="0"/>
                <a:sym typeface="Arial" charset="0"/>
              </a:rPr>
              <a:t>besuchen, ist gleich). </a:t>
            </a:r>
          </a:p>
          <a:p>
            <a:pPr algn="just" defTabSz="455744">
              <a:spcAft>
                <a:spcPts val="1800"/>
              </a:spcAft>
            </a:pPr>
            <a:r>
              <a:rPr lang="de-DE" sz="2000" b="1" dirty="0">
                <a:solidFill>
                  <a:prstClr val="black"/>
                </a:solidFill>
                <a:latin typeface="Garamond" panose="02020404030301010803" pitchFamily="18" charset="0"/>
                <a:cs typeface="Arial" charset="0"/>
                <a:sym typeface="Arial" charset="0"/>
              </a:rPr>
              <a:t>Wichtig:</a:t>
            </a:r>
            <a:r>
              <a:rPr lang="de-DE" sz="2000" dirty="0">
                <a:solidFill>
                  <a:prstClr val="black"/>
                </a:solidFill>
                <a:latin typeface="Garamond" panose="02020404030301010803" pitchFamily="18" charset="0"/>
                <a:cs typeface="Arial" charset="0"/>
                <a:sym typeface="Arial" charset="0"/>
              </a:rPr>
              <a:t> Auch in diesem Grundmodul gibt es für die Grundkurse ein verbindliches Anmelde- und Platzvergabeverfahren.</a:t>
            </a:r>
          </a:p>
          <a:p>
            <a:pPr algn="just" defTabSz="455744">
              <a:spcAft>
                <a:spcPts val="180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b="1"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11750998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127448" y="1196752"/>
            <a:ext cx="10369152" cy="5328592"/>
          </a:xfrm>
          <a:prstGeom prst="rect">
            <a:avLst/>
          </a:prstGeom>
          <a:solidFill>
            <a:srgbClr val="B6C828">
              <a:alpha val="0"/>
            </a:srgbClr>
          </a:solidFill>
          <a:ln w="9525">
            <a:noFill/>
            <a:miter lim="800000"/>
            <a:headEnd/>
            <a:tailEnd/>
          </a:ln>
        </p:spPr>
        <p:txBody>
          <a:bodyPr lIns="0" tIns="0" rIns="0" bIns="0"/>
          <a:lstStyle/>
          <a:p>
            <a:pPr algn="just" defTabSz="455744">
              <a:spcAft>
                <a:spcPts val="1800"/>
              </a:spcAft>
            </a:pPr>
            <a:r>
              <a:rPr lang="de-DE" sz="2000" dirty="0">
                <a:solidFill>
                  <a:prstClr val="black"/>
                </a:solidFill>
                <a:latin typeface="Garamond" panose="02020404030301010803" pitchFamily="18" charset="0"/>
                <a:cs typeface="Arial" charset="0"/>
                <a:sym typeface="Arial" charset="0"/>
              </a:rPr>
              <a:t>Für die Studiengangsvarianten der </a:t>
            </a:r>
            <a:r>
              <a:rPr lang="de-DE" sz="2000" b="1" dirty="0">
                <a:solidFill>
                  <a:prstClr val="black"/>
                </a:solidFill>
                <a:latin typeface="Garamond" panose="02020404030301010803" pitchFamily="18" charset="0"/>
                <a:cs typeface="Arial" charset="0"/>
                <a:sym typeface="Arial" charset="0"/>
              </a:rPr>
              <a:t>Bild- und Kunstgeschichte</a:t>
            </a:r>
            <a:r>
              <a:rPr lang="de-DE" sz="2000" dirty="0">
                <a:solidFill>
                  <a:prstClr val="black"/>
                </a:solidFill>
                <a:latin typeface="Garamond" panose="02020404030301010803" pitchFamily="18" charset="0"/>
                <a:cs typeface="Arial" charset="0"/>
                <a:sym typeface="Arial" charset="0"/>
              </a:rPr>
              <a:t> empfehlen wir:</a:t>
            </a:r>
          </a:p>
          <a:p>
            <a:pPr marL="342900" indent="-342900" algn="just" defTabSz="455744">
              <a:spcAft>
                <a:spcPts val="1800"/>
              </a:spcAft>
              <a:buFont typeface="Arial" panose="020B0604020202020204" pitchFamily="34" charset="0"/>
              <a:buChar char="•"/>
            </a:pPr>
            <a:r>
              <a:rPr lang="de-DE" sz="2000" b="1" dirty="0">
                <a:solidFill>
                  <a:prstClr val="black"/>
                </a:solidFill>
                <a:latin typeface="Garamond" panose="02020404030301010803" pitchFamily="18" charset="0"/>
                <a:cs typeface="Arial" charset="0"/>
                <a:sym typeface="Arial" charset="0"/>
              </a:rPr>
              <a:t>Kernfach Bild- und Kunstgeschichte</a:t>
            </a:r>
            <a:r>
              <a:rPr lang="de-DE" sz="2000" dirty="0">
                <a:solidFill>
                  <a:prstClr val="black"/>
                </a:solidFill>
                <a:latin typeface="Garamond" panose="02020404030301010803" pitchFamily="18" charset="0"/>
                <a:cs typeface="Arial" charset="0"/>
                <a:sym typeface="Arial" charset="0"/>
              </a:rPr>
              <a:t>: Sie sollten im ersten Fachsemester das </a:t>
            </a:r>
            <a:r>
              <a:rPr lang="de-DE" sz="2000" b="1" i="1" dirty="0">
                <a:solidFill>
                  <a:prstClr val="black"/>
                </a:solidFill>
                <a:latin typeface="Garamond" panose="02020404030301010803" pitchFamily="18" charset="0"/>
                <a:cs typeface="Arial" charset="0"/>
                <a:sym typeface="Arial" charset="0"/>
              </a:rPr>
              <a:t>Grundmodul I</a:t>
            </a:r>
            <a:r>
              <a:rPr lang="de-DE" sz="2000" dirty="0">
                <a:solidFill>
                  <a:prstClr val="black"/>
                </a:solidFill>
                <a:latin typeface="Garamond" panose="02020404030301010803" pitchFamily="18" charset="0"/>
                <a:cs typeface="Arial" charset="0"/>
                <a:sym typeface="Arial" charset="0"/>
              </a:rPr>
              <a:t> sowie ein weiteres Modul, z.B. </a:t>
            </a:r>
            <a:r>
              <a:rPr lang="de-DE" sz="2000" b="1" i="1" dirty="0">
                <a:solidFill>
                  <a:prstClr val="black"/>
                </a:solidFill>
                <a:latin typeface="Garamond" panose="02020404030301010803" pitchFamily="18" charset="0"/>
                <a:cs typeface="Arial" charset="0"/>
                <a:sym typeface="Arial" charset="0"/>
              </a:rPr>
              <a:t>Theorien und Methoden der Bild- und Kunstgeschichte</a:t>
            </a:r>
            <a:r>
              <a:rPr lang="de-DE" sz="2000" dirty="0">
                <a:solidFill>
                  <a:prstClr val="black"/>
                </a:solidFill>
                <a:latin typeface="Garamond" panose="02020404030301010803" pitchFamily="18" charset="0"/>
                <a:cs typeface="Arial" charset="0"/>
                <a:sym typeface="Arial" charset="0"/>
              </a:rPr>
              <a:t>, belegen. Bitte achten Sie darauf, dass das </a:t>
            </a:r>
            <a:r>
              <a:rPr lang="de-DE" sz="2000" i="1" dirty="0">
                <a:solidFill>
                  <a:prstClr val="black"/>
                </a:solidFill>
                <a:latin typeface="Garamond" panose="02020404030301010803" pitchFamily="18" charset="0"/>
                <a:cs typeface="Arial" charset="0"/>
                <a:sym typeface="Arial" charset="0"/>
              </a:rPr>
              <a:t>Grundmodul I </a:t>
            </a:r>
            <a:r>
              <a:rPr lang="de-DE" sz="2000" dirty="0">
                <a:solidFill>
                  <a:prstClr val="black"/>
                </a:solidFill>
                <a:latin typeface="Garamond" panose="02020404030301010803" pitchFamily="18" charset="0"/>
                <a:cs typeface="Arial" charset="0"/>
                <a:sym typeface="Arial" charset="0"/>
              </a:rPr>
              <a:t>aus drei Elementen besteht (</a:t>
            </a:r>
            <a:r>
              <a:rPr lang="de-DE" sz="2000" i="1" dirty="0">
                <a:solidFill>
                  <a:prstClr val="black"/>
                </a:solidFill>
                <a:latin typeface="Garamond" panose="02020404030301010803" pitchFamily="18" charset="0"/>
                <a:cs typeface="Arial" charset="0"/>
                <a:sym typeface="Arial" charset="0"/>
              </a:rPr>
              <a:t>Grundseminar</a:t>
            </a:r>
            <a:r>
              <a:rPr lang="de-DE" sz="2000" dirty="0">
                <a:solidFill>
                  <a:prstClr val="black"/>
                </a:solidFill>
                <a:latin typeface="Garamond" panose="02020404030301010803" pitchFamily="18" charset="0"/>
                <a:cs typeface="Arial" charset="0"/>
                <a:sym typeface="Arial" charset="0"/>
              </a:rPr>
              <a:t>, </a:t>
            </a:r>
            <a:r>
              <a:rPr lang="de-DE" sz="2000" i="1" dirty="0">
                <a:solidFill>
                  <a:prstClr val="black"/>
                </a:solidFill>
                <a:latin typeface="Garamond" panose="02020404030301010803" pitchFamily="18" charset="0"/>
                <a:cs typeface="Arial" charset="0"/>
                <a:sym typeface="Arial" charset="0"/>
              </a:rPr>
              <a:t>Tutorium</a:t>
            </a:r>
            <a:r>
              <a:rPr lang="de-DE" sz="2000" dirty="0">
                <a:solidFill>
                  <a:prstClr val="black"/>
                </a:solidFill>
                <a:latin typeface="Garamond" panose="02020404030301010803" pitchFamily="18" charset="0"/>
                <a:cs typeface="Arial" charset="0"/>
                <a:sym typeface="Arial" charset="0"/>
              </a:rPr>
              <a:t> sowie </a:t>
            </a:r>
            <a:r>
              <a:rPr lang="de-DE" sz="2000" i="1" dirty="0">
                <a:solidFill>
                  <a:prstClr val="black"/>
                </a:solidFill>
                <a:latin typeface="Garamond" panose="02020404030301010803" pitchFamily="18" charset="0"/>
                <a:cs typeface="Arial" charset="0"/>
                <a:sym typeface="Arial" charset="0"/>
              </a:rPr>
              <a:t>Vorlesung/Übung/Seminar Bild- und Kunstgeschichte der Vormoderne</a:t>
            </a:r>
            <a:r>
              <a:rPr lang="de-DE" sz="2000" dirty="0">
                <a:solidFill>
                  <a:prstClr val="black"/>
                </a:solidFill>
                <a:latin typeface="Garamond" panose="02020404030301010803" pitchFamily="18" charset="0"/>
                <a:cs typeface="Arial" charset="0"/>
                <a:sym typeface="Arial" charset="0"/>
              </a:rPr>
              <a:t>). Alle drei Elemente sollen in einem Semester studiert werden. Bitte melden Sie sich für alle drei Veranstaltungen (sowie evtl. für die Veranstaltungen eines weiteren Moduls) im ekvv an.</a:t>
            </a:r>
          </a:p>
          <a:p>
            <a:pPr marL="342900" indent="-342900" algn="just" defTabSz="455744">
              <a:spcAft>
                <a:spcPts val="1800"/>
              </a:spcAft>
              <a:buFont typeface="Arial" panose="020B0604020202020204" pitchFamily="34" charset="0"/>
              <a:buChar char="•"/>
            </a:pPr>
            <a:r>
              <a:rPr lang="de-DE" sz="2000" b="1" dirty="0">
                <a:solidFill>
                  <a:prstClr val="black"/>
                </a:solidFill>
                <a:latin typeface="Garamond" panose="02020404030301010803" pitchFamily="18" charset="0"/>
                <a:cs typeface="Arial" charset="0"/>
                <a:sym typeface="Arial" charset="0"/>
              </a:rPr>
              <a:t>Nebenfach Bild- und Kunstgeschichte</a:t>
            </a:r>
            <a:r>
              <a:rPr lang="de-DE" sz="2000" dirty="0">
                <a:solidFill>
                  <a:prstClr val="black"/>
                </a:solidFill>
                <a:latin typeface="Garamond" panose="02020404030301010803" pitchFamily="18" charset="0"/>
                <a:cs typeface="Arial" charset="0"/>
                <a:sym typeface="Arial" charset="0"/>
              </a:rPr>
              <a:t>: Sie sollten im ersten Fachsemester das </a:t>
            </a:r>
            <a:r>
              <a:rPr lang="de-DE" sz="2000" i="1" dirty="0">
                <a:solidFill>
                  <a:prstClr val="black"/>
                </a:solidFill>
                <a:latin typeface="Garamond" panose="02020404030301010803" pitchFamily="18" charset="0"/>
                <a:cs typeface="Arial" charset="0"/>
                <a:sym typeface="Arial" charset="0"/>
              </a:rPr>
              <a:t>Grundmodul I</a:t>
            </a:r>
            <a:r>
              <a:rPr lang="de-DE" sz="2000" dirty="0">
                <a:solidFill>
                  <a:prstClr val="black"/>
                </a:solidFill>
                <a:latin typeface="Garamond" panose="02020404030301010803" pitchFamily="18" charset="0"/>
                <a:cs typeface="Arial" charset="0"/>
                <a:sym typeface="Arial" charset="0"/>
              </a:rPr>
              <a:t> be-legen. Bitte achten Sie darauf, dass das </a:t>
            </a:r>
            <a:r>
              <a:rPr lang="de-DE" sz="2000" i="1" dirty="0">
                <a:solidFill>
                  <a:prstClr val="black"/>
                </a:solidFill>
                <a:latin typeface="Garamond" panose="02020404030301010803" pitchFamily="18" charset="0"/>
                <a:cs typeface="Arial" charset="0"/>
                <a:sym typeface="Arial" charset="0"/>
              </a:rPr>
              <a:t>Grundmodul I</a:t>
            </a:r>
            <a:r>
              <a:rPr lang="de-DE" sz="2000" dirty="0">
                <a:solidFill>
                  <a:prstClr val="black"/>
                </a:solidFill>
                <a:latin typeface="Garamond" panose="02020404030301010803" pitchFamily="18" charset="0"/>
                <a:cs typeface="Arial" charset="0"/>
                <a:sym typeface="Arial" charset="0"/>
              </a:rPr>
              <a:t> aus drei Elementen besteht (</a:t>
            </a:r>
            <a:r>
              <a:rPr lang="de-DE" sz="2000" i="1" dirty="0">
                <a:solidFill>
                  <a:prstClr val="black"/>
                </a:solidFill>
                <a:latin typeface="Garamond" panose="02020404030301010803" pitchFamily="18" charset="0"/>
                <a:cs typeface="Arial" charset="0"/>
                <a:sym typeface="Arial" charset="0"/>
              </a:rPr>
              <a:t>Grundseminar</a:t>
            </a:r>
            <a:r>
              <a:rPr lang="de-DE" sz="2000" dirty="0">
                <a:solidFill>
                  <a:prstClr val="black"/>
                </a:solidFill>
                <a:latin typeface="Garamond" panose="02020404030301010803" pitchFamily="18" charset="0"/>
                <a:cs typeface="Arial" charset="0"/>
                <a:sym typeface="Arial" charset="0"/>
              </a:rPr>
              <a:t>, </a:t>
            </a:r>
            <a:r>
              <a:rPr lang="de-DE" sz="2000" i="1" dirty="0">
                <a:solidFill>
                  <a:prstClr val="black"/>
                </a:solidFill>
                <a:latin typeface="Garamond" panose="02020404030301010803" pitchFamily="18" charset="0"/>
                <a:cs typeface="Arial" charset="0"/>
                <a:sym typeface="Arial" charset="0"/>
              </a:rPr>
              <a:t>Tutorium</a:t>
            </a:r>
            <a:r>
              <a:rPr lang="de-DE" sz="2000" dirty="0">
                <a:solidFill>
                  <a:prstClr val="black"/>
                </a:solidFill>
                <a:latin typeface="Garamond" panose="02020404030301010803" pitchFamily="18" charset="0"/>
                <a:cs typeface="Arial" charset="0"/>
                <a:sym typeface="Arial" charset="0"/>
              </a:rPr>
              <a:t> sowie </a:t>
            </a:r>
            <a:r>
              <a:rPr lang="de-DE" sz="2000" i="1" dirty="0">
                <a:solidFill>
                  <a:prstClr val="black"/>
                </a:solidFill>
                <a:latin typeface="Garamond" panose="02020404030301010803" pitchFamily="18" charset="0"/>
                <a:cs typeface="Arial" charset="0"/>
                <a:sym typeface="Arial" charset="0"/>
              </a:rPr>
              <a:t>Vorlesung/Übung/Seminar Bild- und Kunstgeschichte der Vormoderne</a:t>
            </a:r>
            <a:r>
              <a:rPr lang="de-DE" sz="2000" dirty="0">
                <a:solidFill>
                  <a:prstClr val="black"/>
                </a:solidFill>
                <a:latin typeface="Garamond" panose="02020404030301010803" pitchFamily="18" charset="0"/>
                <a:cs typeface="Arial" charset="0"/>
                <a:sym typeface="Arial" charset="0"/>
              </a:rPr>
              <a:t>). Alle drei Elemente sollen in einem Semester studiert werden. Bitte melden Sie sich für alle drei Veranstaltungen im ekvv an.</a:t>
            </a:r>
          </a:p>
          <a:p>
            <a:pPr algn="just" defTabSz="455744">
              <a:spcAft>
                <a:spcPts val="180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b="1"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426326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127448" y="1196752"/>
            <a:ext cx="10369152" cy="5328592"/>
          </a:xfrm>
          <a:prstGeom prst="rect">
            <a:avLst/>
          </a:prstGeom>
          <a:solidFill>
            <a:srgbClr val="B6C828">
              <a:alpha val="0"/>
            </a:srgbClr>
          </a:solidFill>
          <a:ln w="9525">
            <a:noFill/>
            <a:miter lim="800000"/>
            <a:headEnd/>
            <a:tailEnd/>
          </a:ln>
        </p:spPr>
        <p:txBody>
          <a:bodyPr lIns="0" tIns="0" rIns="0" bIns="0"/>
          <a:lstStyle/>
          <a:p>
            <a:pPr algn="just" defTabSz="455744">
              <a:spcAft>
                <a:spcPts val="1800"/>
              </a:spcAft>
            </a:pPr>
            <a:endParaRPr lang="de-DE" sz="2000" dirty="0">
              <a:solidFill>
                <a:prstClr val="black"/>
              </a:solidFill>
              <a:latin typeface="Garamond" panose="02020404030301010803" pitchFamily="18" charset="0"/>
              <a:cs typeface="Arial" charset="0"/>
              <a:sym typeface="Arial" charset="0"/>
            </a:endParaRPr>
          </a:p>
          <a:p>
            <a:pPr marL="342900" indent="-342900" algn="just" defTabSz="455744">
              <a:spcAft>
                <a:spcPts val="1800"/>
              </a:spcAft>
              <a:buFont typeface="Arial" panose="020B0604020202020204" pitchFamily="34" charset="0"/>
              <a:buChar char="•"/>
            </a:pPr>
            <a:r>
              <a:rPr lang="de-DE" sz="2000" b="1" dirty="0">
                <a:solidFill>
                  <a:prstClr val="black"/>
                </a:solidFill>
                <a:latin typeface="Garamond" panose="02020404030301010803" pitchFamily="18" charset="0"/>
                <a:cs typeface="Arial" charset="0"/>
                <a:sym typeface="Arial" charset="0"/>
              </a:rPr>
              <a:t>Kleines Nebenfach Bild- und Kunstgeschichte</a:t>
            </a:r>
            <a:r>
              <a:rPr lang="de-DE" sz="2000" dirty="0">
                <a:solidFill>
                  <a:prstClr val="black"/>
                </a:solidFill>
                <a:latin typeface="Garamond" panose="02020404030301010803" pitchFamily="18" charset="0"/>
                <a:cs typeface="Arial" charset="0"/>
                <a:sym typeface="Arial" charset="0"/>
              </a:rPr>
              <a:t>: Sie sollten im ersten Fachsemester das </a:t>
            </a:r>
            <a:r>
              <a:rPr lang="de-DE" sz="2000" i="1" dirty="0">
                <a:solidFill>
                  <a:prstClr val="black"/>
                </a:solidFill>
                <a:latin typeface="Garamond" panose="02020404030301010803" pitchFamily="18" charset="0"/>
                <a:cs typeface="Arial" charset="0"/>
                <a:sym typeface="Arial" charset="0"/>
              </a:rPr>
              <a:t>Grundmodul I</a:t>
            </a:r>
            <a:r>
              <a:rPr lang="de-DE" sz="2000" dirty="0">
                <a:solidFill>
                  <a:prstClr val="black"/>
                </a:solidFill>
                <a:latin typeface="Garamond" panose="02020404030301010803" pitchFamily="18" charset="0"/>
                <a:cs typeface="Arial" charset="0"/>
                <a:sym typeface="Arial" charset="0"/>
              </a:rPr>
              <a:t> belegen. Bitte achten Sie darauf, dass das </a:t>
            </a:r>
            <a:r>
              <a:rPr lang="de-DE" sz="2000" i="1" dirty="0">
                <a:solidFill>
                  <a:prstClr val="black"/>
                </a:solidFill>
                <a:latin typeface="Garamond" panose="02020404030301010803" pitchFamily="18" charset="0"/>
                <a:cs typeface="Arial" charset="0"/>
                <a:sym typeface="Arial" charset="0"/>
              </a:rPr>
              <a:t>Grundmodul I</a:t>
            </a:r>
            <a:r>
              <a:rPr lang="de-DE" sz="2000" dirty="0">
                <a:solidFill>
                  <a:prstClr val="black"/>
                </a:solidFill>
                <a:latin typeface="Garamond" panose="02020404030301010803" pitchFamily="18" charset="0"/>
                <a:cs typeface="Arial" charset="0"/>
                <a:sym typeface="Arial" charset="0"/>
              </a:rPr>
              <a:t> aus drei Elementen besteht (</a:t>
            </a:r>
            <a:r>
              <a:rPr lang="de-DE" sz="2000" i="1" dirty="0">
                <a:solidFill>
                  <a:prstClr val="black"/>
                </a:solidFill>
                <a:latin typeface="Garamond" panose="02020404030301010803" pitchFamily="18" charset="0"/>
                <a:cs typeface="Arial" charset="0"/>
                <a:sym typeface="Arial" charset="0"/>
              </a:rPr>
              <a:t>Grundseminar</a:t>
            </a:r>
            <a:r>
              <a:rPr lang="de-DE" sz="2000" dirty="0">
                <a:solidFill>
                  <a:prstClr val="black"/>
                </a:solidFill>
                <a:latin typeface="Garamond" panose="02020404030301010803" pitchFamily="18" charset="0"/>
                <a:cs typeface="Arial" charset="0"/>
                <a:sym typeface="Arial" charset="0"/>
              </a:rPr>
              <a:t>, </a:t>
            </a:r>
            <a:r>
              <a:rPr lang="de-DE" sz="2000" i="1" dirty="0">
                <a:solidFill>
                  <a:prstClr val="black"/>
                </a:solidFill>
                <a:latin typeface="Garamond" panose="02020404030301010803" pitchFamily="18" charset="0"/>
                <a:cs typeface="Arial" charset="0"/>
                <a:sym typeface="Arial" charset="0"/>
              </a:rPr>
              <a:t>Tutorium</a:t>
            </a:r>
            <a:r>
              <a:rPr lang="de-DE" sz="2000" dirty="0">
                <a:solidFill>
                  <a:prstClr val="black"/>
                </a:solidFill>
                <a:latin typeface="Garamond" panose="02020404030301010803" pitchFamily="18" charset="0"/>
                <a:cs typeface="Arial" charset="0"/>
                <a:sym typeface="Arial" charset="0"/>
              </a:rPr>
              <a:t> sowie </a:t>
            </a:r>
            <a:r>
              <a:rPr lang="de-DE" sz="2000" i="1" dirty="0">
                <a:solidFill>
                  <a:prstClr val="black"/>
                </a:solidFill>
                <a:latin typeface="Garamond" panose="02020404030301010803" pitchFamily="18" charset="0"/>
                <a:cs typeface="Arial" charset="0"/>
                <a:sym typeface="Arial" charset="0"/>
              </a:rPr>
              <a:t>Vorlesung/Übung/Seminar Bild- und Kunstgeschichte der Vormoderne</a:t>
            </a:r>
            <a:r>
              <a:rPr lang="de-DE" sz="2000" dirty="0">
                <a:solidFill>
                  <a:prstClr val="black"/>
                </a:solidFill>
                <a:latin typeface="Garamond" panose="02020404030301010803" pitchFamily="18" charset="0"/>
                <a:cs typeface="Arial" charset="0"/>
                <a:sym typeface="Arial" charset="0"/>
              </a:rPr>
              <a:t>). Alle drei Elemente sollen in einem Semester studiert werden. Bitte melden Sie sich für alle drei Veranstaltungen im ekvv an.</a:t>
            </a:r>
          </a:p>
          <a:p>
            <a:pPr algn="just" defTabSz="455744">
              <a:spcAft>
                <a:spcPts val="180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2400" b="1"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4431749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487488" y="908720"/>
            <a:ext cx="10009111" cy="5472608"/>
          </a:xfrm>
        </p:spPr>
        <p:txBody>
          <a:bodyPr/>
          <a:lstStyle/>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defTabSz="455873">
              <a:lnSpc>
                <a:spcPct val="100000"/>
              </a:lnSpc>
              <a:defRPr/>
            </a:pPr>
            <a:r>
              <a:rPr lang="de-DE" sz="3600" b="1" dirty="0">
                <a:solidFill>
                  <a:schemeClr val="tx1"/>
                </a:solidFill>
                <a:latin typeface="Garamond" panose="02020404030301010803" pitchFamily="18" charset="0"/>
              </a:rPr>
              <a:t>Sprachkenntnisse</a:t>
            </a:r>
            <a:r>
              <a:rPr lang="de-DE" dirty="0">
                <a:solidFill>
                  <a:schemeClr val="tx1"/>
                </a:solidFill>
                <a:latin typeface="Garamond" panose="02020404030301010803" pitchFamily="18" charset="0"/>
              </a:rPr>
              <a:t>	</a:t>
            </a:r>
          </a:p>
          <a:p>
            <a:pPr defTabSz="455873">
              <a:lnSpc>
                <a:spcPct val="100000"/>
              </a:lnSpc>
              <a:defRPr/>
            </a:pPr>
            <a:endParaRPr lang="de-DE" dirty="0">
              <a:latin typeface="Garamond" panose="02020404030301010803" pitchFamily="18" charset="0"/>
            </a:endParaRPr>
          </a:p>
          <a:p>
            <a:pPr defTabSz="455873">
              <a:lnSpc>
                <a:spcPct val="100000"/>
              </a:lnSpc>
              <a:defRPr/>
            </a:pPr>
            <a:r>
              <a:rPr lang="de-DE" dirty="0">
                <a:solidFill>
                  <a:schemeClr val="tx1"/>
                </a:solidFill>
                <a:latin typeface="Garamond" panose="02020404030301010803" pitchFamily="18" charset="0"/>
              </a:rPr>
              <a:t>	</a:t>
            </a:r>
          </a:p>
        </p:txBody>
      </p:sp>
    </p:spTree>
    <p:extLst>
      <p:ext uri="{BB962C8B-B14F-4D97-AF65-F5344CB8AC3E}">
        <p14:creationId xmlns:p14="http://schemas.microsoft.com/office/powerpoint/2010/main" val="2101020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271464" y="1169368"/>
            <a:ext cx="9505056" cy="5355976"/>
          </a:xfrm>
          <a:prstGeom prst="rect">
            <a:avLst/>
          </a:prstGeom>
          <a:solidFill>
            <a:srgbClr val="B6C828">
              <a:alpha val="0"/>
            </a:srgbClr>
          </a:solidFill>
          <a:ln w="9525">
            <a:noFill/>
            <a:miter lim="800000"/>
            <a:headEnd/>
            <a:tailEnd/>
          </a:ln>
        </p:spPr>
        <p:txBody>
          <a:bodyPr lIns="0" tIns="0" rIns="0" bIns="0"/>
          <a:lstStyle/>
          <a:p>
            <a:pPr algn="just" defTabSz="455744">
              <a:spcAft>
                <a:spcPts val="600"/>
              </a:spcAft>
            </a:pPr>
            <a:r>
              <a:rPr lang="de-DE" sz="2400" b="1" dirty="0">
                <a:solidFill>
                  <a:prstClr val="black"/>
                </a:solidFill>
                <a:latin typeface="Garamond" panose="02020404030301010803" pitchFamily="18" charset="0"/>
                <a:cs typeface="Arial" charset="0"/>
                <a:sym typeface="Arial" charset="0"/>
              </a:rPr>
              <a:t>Sprachkenntnisse in den geschichtswissenschaftlichen Studiengängen</a:t>
            </a:r>
          </a:p>
          <a:p>
            <a:pPr algn="just" defTabSz="455744">
              <a:spcAft>
                <a:spcPts val="600"/>
              </a:spcAft>
            </a:pPr>
            <a:r>
              <a:rPr lang="de-DE" sz="1600" dirty="0">
                <a:solidFill>
                  <a:prstClr val="black"/>
                </a:solidFill>
                <a:latin typeface="Garamond" panose="02020404030301010803" pitchFamily="18" charset="0"/>
                <a:cs typeface="Arial" charset="0"/>
                <a:sym typeface="Arial" charset="0"/>
              </a:rPr>
              <a:t>„Erforderlich für ein erfolgreiches Studium des Faches Geschichtswissenschaft sind allerdings Kenntnisse in Englisch und Französisch (entsprechend drei Jahre Schulunterricht). Französisch kann durch eine andere Fremdsprache ersetzt werden. Fehlende Sprachvoraussetzungen müssen nachgeholt werden. In den Modulen 22-2.1 (Theoriemodul) und 22-2.2 (Methodikmodul) werden in der Übung Sprache Grundkenntnisse in der hier jeweils gewählten Sprache voraus-gesetzt.</a:t>
            </a:r>
          </a:p>
          <a:p>
            <a:pPr algn="just" defTabSz="455744">
              <a:spcBef>
                <a:spcPts val="1200"/>
              </a:spcBef>
            </a:pPr>
            <a:r>
              <a:rPr lang="de-DE" sz="1600" dirty="0">
                <a:solidFill>
                  <a:prstClr val="black"/>
                </a:solidFill>
                <a:latin typeface="Garamond" panose="02020404030301010803" pitchFamily="18" charset="0"/>
                <a:cs typeface="Arial" charset="0"/>
                <a:sym typeface="Arial" charset="0"/>
              </a:rPr>
              <a:t>Für den Abschluss des Studiengangs Master of Education mit dem Berufsziel Lehramt an Gymnasien und Gesamtschulen ist der Nachweis des Kleinen Latinums Voraussetzung.“             </a:t>
            </a:r>
          </a:p>
          <a:p>
            <a:pPr algn="just" defTabSz="455744">
              <a:spcBef>
                <a:spcPts val="1200"/>
              </a:spcBef>
            </a:pPr>
            <a:r>
              <a:rPr lang="de-DE" sz="1200" dirty="0">
                <a:solidFill>
                  <a:prstClr val="black"/>
                </a:solidFill>
                <a:latin typeface="Garamond" panose="02020404030301010803" pitchFamily="18" charset="0"/>
                <a:cs typeface="Arial" charset="0"/>
                <a:sym typeface="Arial" charset="0"/>
              </a:rPr>
              <a:t>[aus den Fächerspezifischen Bestimmungen für das Fach Geschichtswissenschaft vom 1. Juli 2016]</a:t>
            </a:r>
          </a:p>
          <a:p>
            <a:pPr algn="just" defTabSz="455744">
              <a:spcBef>
                <a:spcPts val="1200"/>
              </a:spcBef>
            </a:pPr>
            <a:endParaRPr lang="de-DE" sz="1200" dirty="0">
              <a:solidFill>
                <a:prstClr val="black"/>
              </a:solidFill>
              <a:latin typeface="Garamond" panose="02020404030301010803" pitchFamily="18" charset="0"/>
              <a:cs typeface="Arial" charset="0"/>
              <a:sym typeface="Arial" charset="0"/>
            </a:endParaRPr>
          </a:p>
          <a:p>
            <a:pPr algn="just" defTabSz="455744">
              <a:spcBef>
                <a:spcPts val="1200"/>
              </a:spcBef>
            </a:pPr>
            <a:r>
              <a:rPr lang="de-DE" sz="2000" dirty="0">
                <a:solidFill>
                  <a:prstClr val="black"/>
                </a:solidFill>
                <a:latin typeface="Garamond" panose="02020404030301010803" pitchFamily="18" charset="0"/>
                <a:cs typeface="Arial" charset="0"/>
                <a:sym typeface="Arial" charset="0"/>
              </a:rPr>
              <a:t>Aufgrund des Lehrangebots kann Französisch durch die folgenden Sprachen ersetzt werden: Spanisch, Italienisch, Russisch, Latein, klassisches Griechisch.</a:t>
            </a:r>
          </a:p>
          <a:p>
            <a:pPr algn="just" defTabSz="455744">
              <a:spcBef>
                <a:spcPts val="1200"/>
              </a:spcBef>
            </a:pPr>
            <a:r>
              <a:rPr lang="de-DE" sz="2000" dirty="0">
                <a:solidFill>
                  <a:prstClr val="black"/>
                </a:solidFill>
                <a:latin typeface="Garamond" panose="02020404030301010803" pitchFamily="18" charset="0"/>
                <a:cs typeface="Arial" charset="0"/>
                <a:sym typeface="Arial" charset="0"/>
              </a:rPr>
              <a:t>Die Kenntnisse sollten das Niveau B1 erreichen. </a:t>
            </a:r>
          </a:p>
          <a:p>
            <a:pPr algn="just" defTabSz="455744">
              <a:spcBef>
                <a:spcPts val="1200"/>
              </a:spcBef>
            </a:pPr>
            <a:r>
              <a:rPr lang="de-DE" sz="2000" dirty="0">
                <a:solidFill>
                  <a:prstClr val="black"/>
                </a:solidFill>
                <a:latin typeface="Garamond" panose="02020404030301010803" pitchFamily="18" charset="0"/>
                <a:cs typeface="Arial" charset="0"/>
                <a:sym typeface="Arial" charset="0"/>
              </a:rPr>
              <a:t>Für den Fall, dass bei einem Studium des Profils Gym/Ge keine Lateinkenntnisse auf dem Niveau des Kleinen Latinums vorliegen, sollten diese bis zum Ende des BA erworben werden (aber frühestens nach dem ersten Studienjahr)!</a:t>
            </a:r>
          </a:p>
        </p:txBody>
      </p:sp>
    </p:spTree>
    <p:extLst>
      <p:ext uri="{BB962C8B-B14F-4D97-AF65-F5344CB8AC3E}">
        <p14:creationId xmlns:p14="http://schemas.microsoft.com/office/powerpoint/2010/main" val="3398392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163452" y="1412776"/>
            <a:ext cx="9865096" cy="3744416"/>
          </a:xfrm>
          <a:prstGeom prst="rect">
            <a:avLst/>
          </a:prstGeom>
          <a:solidFill>
            <a:srgbClr val="B6C828">
              <a:alpha val="0"/>
            </a:srgbClr>
          </a:solidFill>
          <a:ln w="9525">
            <a:noFill/>
            <a:miter lim="800000"/>
            <a:headEnd/>
            <a:tailEnd/>
          </a:ln>
        </p:spPr>
        <p:txBody>
          <a:bodyPr lIns="0" tIns="0" rIns="0" bIns="0"/>
          <a:lstStyle/>
          <a:p>
            <a:pPr algn="just" defTabSz="455744">
              <a:spcAft>
                <a:spcPts val="600"/>
              </a:spcAft>
            </a:pPr>
            <a:r>
              <a:rPr lang="de-DE" sz="2000" b="1" dirty="0">
                <a:solidFill>
                  <a:prstClr val="black"/>
                </a:solidFill>
                <a:latin typeface="Garamond" panose="02020404030301010803" pitchFamily="18" charset="0"/>
                <a:cs typeface="Arial" charset="0"/>
                <a:sym typeface="Arial" charset="0"/>
              </a:rPr>
              <a:t>Sprachkenntnisse in der Bild- und Kunstgeschichte</a:t>
            </a:r>
          </a:p>
          <a:p>
            <a:pPr algn="just" defTabSz="455744">
              <a:spcAft>
                <a:spcPts val="600"/>
              </a:spcAft>
            </a:pPr>
            <a:r>
              <a:rPr lang="de-DE" sz="1600" dirty="0">
                <a:solidFill>
                  <a:prstClr val="black"/>
                </a:solidFill>
                <a:latin typeface="Garamond" panose="02020404030301010803" pitchFamily="18" charset="0"/>
                <a:cs typeface="Arial" charset="0"/>
                <a:sym typeface="Arial" charset="0"/>
              </a:rPr>
              <a:t>„Erforderlich für ein erfolgreiches Studium des Faches sind Kenntnisse in Englisch und Französisch (im Umfang von mindestens drei Jahren Schulunterricht oder Kompetenzniveau B1 gemäß GER). Französisch kann dabei durch eine andere Fremdsprache (darunter auch Latein) ersetzt werden. Fehlende Sprachkenntnisse können nachgeholt werden. “            </a:t>
            </a:r>
          </a:p>
          <a:p>
            <a:pPr algn="just" defTabSz="455744">
              <a:spcAft>
                <a:spcPts val="600"/>
              </a:spcAft>
            </a:pPr>
            <a:r>
              <a:rPr lang="de-DE" sz="1200" dirty="0">
                <a:solidFill>
                  <a:prstClr val="black"/>
                </a:solidFill>
                <a:latin typeface="Garamond" panose="02020404030301010803" pitchFamily="18" charset="0"/>
                <a:cs typeface="Arial" charset="0"/>
                <a:sym typeface="Arial" charset="0"/>
              </a:rPr>
              <a:t>[aus den Fächerspezifischen Bestimmungen für das Fach Bild- und Kunstgeschichte vom 2. Mai 2017]</a:t>
            </a:r>
          </a:p>
          <a:p>
            <a:pPr algn="just" defTabSz="455744">
              <a:spcBef>
                <a:spcPts val="1200"/>
              </a:spcBef>
            </a:pPr>
            <a:endParaRPr lang="de-DE" sz="12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Tree>
    <p:extLst>
      <p:ext uri="{BB962C8B-B14F-4D97-AF65-F5344CB8AC3E}">
        <p14:creationId xmlns:p14="http://schemas.microsoft.com/office/powerpoint/2010/main" val="3864472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487488" y="908720"/>
            <a:ext cx="10009111" cy="5472608"/>
          </a:xfrm>
        </p:spPr>
        <p:txBody>
          <a:bodyPr/>
          <a:lstStyle/>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defTabSz="455873">
              <a:lnSpc>
                <a:spcPct val="100000"/>
              </a:lnSpc>
              <a:defRPr/>
            </a:pPr>
            <a:r>
              <a:rPr lang="de-DE" sz="3600" b="1" dirty="0">
                <a:latin typeface="Garamond" panose="02020404030301010803" pitchFamily="18" charset="0"/>
              </a:rPr>
              <a:t>Zum BAföG</a:t>
            </a:r>
            <a:r>
              <a:rPr lang="de-DE" dirty="0">
                <a:solidFill>
                  <a:schemeClr val="tx1"/>
                </a:solidFill>
                <a:latin typeface="Garamond" panose="02020404030301010803" pitchFamily="18" charset="0"/>
              </a:rPr>
              <a:t>	</a:t>
            </a:r>
          </a:p>
          <a:p>
            <a:pPr defTabSz="455873">
              <a:lnSpc>
                <a:spcPct val="100000"/>
              </a:lnSpc>
              <a:defRPr/>
            </a:pPr>
            <a:endParaRPr lang="de-DE" dirty="0">
              <a:latin typeface="Garamond" panose="02020404030301010803" pitchFamily="18" charset="0"/>
            </a:endParaRPr>
          </a:p>
          <a:p>
            <a:pPr defTabSz="455873">
              <a:lnSpc>
                <a:spcPct val="100000"/>
              </a:lnSpc>
              <a:defRPr/>
            </a:pPr>
            <a:r>
              <a:rPr lang="de-DE" dirty="0">
                <a:solidFill>
                  <a:schemeClr val="tx1"/>
                </a:solidFill>
                <a:latin typeface="Garamond" panose="02020404030301010803" pitchFamily="18" charset="0"/>
              </a:rPr>
              <a:t>	</a:t>
            </a:r>
          </a:p>
        </p:txBody>
      </p:sp>
    </p:spTree>
    <p:extLst>
      <p:ext uri="{BB962C8B-B14F-4D97-AF65-F5344CB8AC3E}">
        <p14:creationId xmlns:p14="http://schemas.microsoft.com/office/powerpoint/2010/main" val="3479770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Schrift, Brief, Papier enthält.&#10;&#10;Automatisch generierte Beschreibung">
            <a:extLst>
              <a:ext uri="{FF2B5EF4-FFF2-40B4-BE49-F238E27FC236}">
                <a16:creationId xmlns:a16="http://schemas.microsoft.com/office/drawing/2014/main" id="{EAABF765-2CF5-BF72-A3D7-759849E80313}"/>
              </a:ext>
            </a:extLst>
          </p:cNvPr>
          <p:cNvPicPr>
            <a:picLocks noChangeAspect="1"/>
          </p:cNvPicPr>
          <p:nvPr/>
        </p:nvPicPr>
        <p:blipFill>
          <a:blip r:embed="rId3"/>
          <a:stretch>
            <a:fillRect/>
          </a:stretch>
        </p:blipFill>
        <p:spPr>
          <a:xfrm>
            <a:off x="6089612" y="0"/>
            <a:ext cx="4849565" cy="6858000"/>
          </a:xfrm>
          <a:prstGeom prst="rect">
            <a:avLst/>
          </a:prstGeom>
        </p:spPr>
      </p:pic>
      <p:sp>
        <p:nvSpPr>
          <p:cNvPr id="4" name="Rectangle 17">
            <a:extLst>
              <a:ext uri="{FF2B5EF4-FFF2-40B4-BE49-F238E27FC236}">
                <a16:creationId xmlns:a16="http://schemas.microsoft.com/office/drawing/2014/main" id="{446276FE-38E6-F7BB-3CE2-83CD67F1CC07}"/>
              </a:ext>
            </a:extLst>
          </p:cNvPr>
          <p:cNvSpPr>
            <a:spLocks/>
          </p:cNvSpPr>
          <p:nvPr/>
        </p:nvSpPr>
        <p:spPr bwMode="auto">
          <a:xfrm>
            <a:off x="335360" y="1556792"/>
            <a:ext cx="5544616" cy="792088"/>
          </a:xfrm>
          <a:prstGeom prst="rect">
            <a:avLst/>
          </a:prstGeom>
          <a:solidFill>
            <a:srgbClr val="B6C828">
              <a:alpha val="0"/>
            </a:srgbClr>
          </a:solidFill>
          <a:ln w="9525">
            <a:noFill/>
            <a:miter lim="800000"/>
            <a:headEnd/>
            <a:tailEnd/>
          </a:ln>
        </p:spPr>
        <p:txBody>
          <a:bodyPr lIns="0" tIns="0" rIns="0" bIns="0"/>
          <a:lstStyle/>
          <a:p>
            <a:pPr algn="just" defTabSz="455744">
              <a:spcAft>
                <a:spcPts val="600"/>
              </a:spcAft>
            </a:pPr>
            <a:r>
              <a:rPr lang="de-DE" sz="1400" dirty="0">
                <a:solidFill>
                  <a:prstClr val="black"/>
                </a:solidFill>
                <a:latin typeface="Garamond" panose="02020404030301010803" pitchFamily="18" charset="0"/>
                <a:cs typeface="Arial" charset="0"/>
                <a:sym typeface="Arial" charset="0"/>
              </a:rPr>
              <a:t>Das Dokument finden Sie unter:</a:t>
            </a:r>
          </a:p>
          <a:p>
            <a:pPr algn="just" defTabSz="455744">
              <a:spcAft>
                <a:spcPts val="600"/>
              </a:spcAft>
            </a:pPr>
            <a:r>
              <a:rPr lang="de-DE" sz="1400" dirty="0">
                <a:solidFill>
                  <a:prstClr val="black"/>
                </a:solidFill>
                <a:latin typeface="Garamond" panose="02020404030301010803" pitchFamily="18" charset="0"/>
                <a:cs typeface="Arial" charset="0"/>
                <a:sym typeface="Arial" charset="0"/>
              </a:rPr>
              <a:t> </a:t>
            </a:r>
            <a:r>
              <a:rPr lang="de-DE" sz="900" dirty="0">
                <a:solidFill>
                  <a:prstClr val="black"/>
                </a:solidFill>
                <a:latin typeface="Garamond" panose="02020404030301010803" pitchFamily="18" charset="0"/>
                <a:cs typeface="Arial" charset="0"/>
                <a:sym typeface="Arial" charset="0"/>
              </a:rPr>
              <a:t>https://www.uni-bielefeld.de/fakultaeten/geschichtswissenschaft/studium/Info-zur-Leistungsbescheinigung-Bafog.pdf</a:t>
            </a:r>
          </a:p>
          <a:p>
            <a:pPr algn="just" defTabSz="455744">
              <a:spcBef>
                <a:spcPts val="1200"/>
              </a:spcBef>
            </a:pPr>
            <a:endParaRPr lang="de-DE" sz="1200" dirty="0">
              <a:solidFill>
                <a:prstClr val="black"/>
              </a:solidFill>
              <a:latin typeface="Garamond" panose="02020404030301010803" pitchFamily="18"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a:p>
            <a:pPr algn="just" defTabSz="455744">
              <a:spcAft>
                <a:spcPts val="540"/>
              </a:spcAft>
              <a:tabLst>
                <a:tab pos="475746" algn="l"/>
                <a:tab pos="567179" algn="l"/>
              </a:tabLst>
            </a:pPr>
            <a:endParaRPr lang="de-DE" sz="1620" dirty="0">
              <a:solidFill>
                <a:prstClr val="black"/>
              </a:solidFill>
              <a:latin typeface="Calibri" pitchFamily="34" charset="0"/>
              <a:cs typeface="Arial" charset="0"/>
              <a:sym typeface="Arial" charset="0"/>
            </a:endParaRPr>
          </a:p>
        </p:txBody>
      </p:sp>
      <p:sp>
        <p:nvSpPr>
          <p:cNvPr id="2" name="Textfeld 1">
            <a:extLst>
              <a:ext uri="{FF2B5EF4-FFF2-40B4-BE49-F238E27FC236}">
                <a16:creationId xmlns:a16="http://schemas.microsoft.com/office/drawing/2014/main" id="{04D33732-ECCC-4715-9F1B-E0F26737A8D1}"/>
              </a:ext>
            </a:extLst>
          </p:cNvPr>
          <p:cNvSpPr txBox="1"/>
          <p:nvPr/>
        </p:nvSpPr>
        <p:spPr>
          <a:xfrm>
            <a:off x="335360" y="2636912"/>
            <a:ext cx="4762842" cy="954107"/>
          </a:xfrm>
          <a:prstGeom prst="rect">
            <a:avLst/>
          </a:prstGeom>
          <a:noFill/>
        </p:spPr>
        <p:txBody>
          <a:bodyPr wrap="none" rtlCol="0">
            <a:spAutoFit/>
          </a:bodyPr>
          <a:lstStyle/>
          <a:p>
            <a:pPr algn="l"/>
            <a:r>
              <a:rPr lang="de-DE" sz="1500" dirty="0">
                <a:latin typeface="Garamond" panose="02020404030301010803" pitchFamily="18" charset="0"/>
                <a:cs typeface="Times New Roman" panose="02020603050405020304" pitchFamily="18" charset="0"/>
              </a:rPr>
              <a:t>Ihre Ansprechperson rund ums BAföG: </a:t>
            </a:r>
          </a:p>
          <a:p>
            <a:pPr algn="l"/>
            <a:endParaRPr lang="de-DE" sz="1500" dirty="0">
              <a:latin typeface="Garamond" panose="02020404030301010803" pitchFamily="18" charset="0"/>
              <a:cs typeface="Times New Roman" panose="02020603050405020304" pitchFamily="18" charset="0"/>
            </a:endParaRPr>
          </a:p>
          <a:p>
            <a:pPr algn="l"/>
            <a:r>
              <a:rPr lang="de-DE" sz="1500" dirty="0">
                <a:latin typeface="Garamond" panose="02020404030301010803" pitchFamily="18" charset="0"/>
                <a:cs typeface="Times New Roman" panose="02020603050405020304" pitchFamily="18" charset="0"/>
              </a:rPr>
              <a:t>Dr. Friederike Neumann </a:t>
            </a:r>
          </a:p>
          <a:p>
            <a:r>
              <a:rPr lang="de-DE" sz="1100" dirty="0">
                <a:latin typeface="Garamond" panose="02020404030301010803" pitchFamily="18" charset="0"/>
                <a:cs typeface="Times New Roman" panose="02020603050405020304" pitchFamily="18" charset="0"/>
              </a:rPr>
              <a:t>https://ekvv.uni-bielefeld.de/pers_publ/publ/PersonDetail.jsp?personId=4897620</a:t>
            </a:r>
          </a:p>
        </p:txBody>
      </p:sp>
    </p:spTree>
    <p:extLst>
      <p:ext uri="{BB962C8B-B14F-4D97-AF65-F5344CB8AC3E}">
        <p14:creationId xmlns:p14="http://schemas.microsoft.com/office/powerpoint/2010/main" val="4124413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82C75C1E-574F-4E6E-8236-08A09F25F265}"/>
              </a:ext>
            </a:extLst>
          </p:cNvPr>
          <p:cNvSpPr>
            <a:spLocks noGrp="1"/>
          </p:cNvSpPr>
          <p:nvPr>
            <p:ph type="subTitle" idx="1"/>
          </p:nvPr>
        </p:nvSpPr>
        <p:spPr>
          <a:xfrm>
            <a:off x="1487488" y="908720"/>
            <a:ext cx="10009111" cy="5472608"/>
          </a:xfrm>
        </p:spPr>
        <p:txBody>
          <a:bodyPr/>
          <a:lstStyle/>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algn="l" defTabSz="455873">
              <a:defRPr/>
            </a:pPr>
            <a:endParaRPr lang="de-DE" sz="2400" b="1" dirty="0">
              <a:latin typeface="Garamond" panose="02020404030301010803" pitchFamily="18" charset="0"/>
            </a:endParaRPr>
          </a:p>
          <a:p>
            <a:pPr defTabSz="455873">
              <a:lnSpc>
                <a:spcPct val="100000"/>
              </a:lnSpc>
              <a:defRPr/>
            </a:pPr>
            <a:r>
              <a:rPr lang="de-DE" sz="3600" b="1" dirty="0">
                <a:latin typeface="Garamond" panose="02020404030301010803" pitchFamily="18" charset="0"/>
              </a:rPr>
              <a:t>Beratungsangebote</a:t>
            </a:r>
            <a:r>
              <a:rPr lang="de-DE" dirty="0">
                <a:solidFill>
                  <a:schemeClr val="tx1"/>
                </a:solidFill>
                <a:latin typeface="Garamond" panose="02020404030301010803" pitchFamily="18" charset="0"/>
              </a:rPr>
              <a:t>	</a:t>
            </a:r>
          </a:p>
        </p:txBody>
      </p:sp>
    </p:spTree>
    <p:extLst>
      <p:ext uri="{BB962C8B-B14F-4D97-AF65-F5344CB8AC3E}">
        <p14:creationId xmlns:p14="http://schemas.microsoft.com/office/powerpoint/2010/main" val="36122763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479376" y="1268760"/>
            <a:ext cx="11377264" cy="5400600"/>
          </a:xfrm>
          <a:prstGeom prst="rect">
            <a:avLst/>
          </a:prstGeom>
          <a:solidFill>
            <a:srgbClr val="B6C828">
              <a:alpha val="0"/>
            </a:srgbClr>
          </a:solidFill>
          <a:ln w="9525">
            <a:noFill/>
            <a:miter lim="800000"/>
            <a:headEnd/>
            <a:tailEnd/>
          </a:ln>
        </p:spPr>
        <p:txBody>
          <a:bodyPr lIns="0" tIns="0" rIns="0" bIns="0"/>
          <a:lstStyle/>
          <a:p>
            <a:pPr algn="just" defTabSz="455744">
              <a:spcAft>
                <a:spcPts val="600"/>
              </a:spcAft>
            </a:pPr>
            <a:r>
              <a:rPr lang="de-DE" b="1" dirty="0">
                <a:solidFill>
                  <a:prstClr val="black"/>
                </a:solidFill>
                <a:latin typeface="Garamond" panose="02020404030301010803" pitchFamily="18" charset="0"/>
                <a:cs typeface="Arial" charset="0"/>
                <a:sym typeface="Arial" charset="0"/>
              </a:rPr>
              <a:t>Studentische Studienberatung </a:t>
            </a:r>
          </a:p>
          <a:p>
            <a:pPr algn="just" defTabSz="455744">
              <a:spcAft>
                <a:spcPts val="600"/>
              </a:spcAft>
            </a:pPr>
            <a:r>
              <a:rPr lang="de-DE" dirty="0">
                <a:solidFill>
                  <a:prstClr val="black"/>
                </a:solidFill>
                <a:latin typeface="Garamond" panose="02020404030301010803" pitchFamily="18" charset="0"/>
                <a:cs typeface="Arial" charset="0"/>
                <a:sym typeface="Arial" charset="0"/>
              </a:rPr>
              <a:t>Laura Schäfer, Karoline </a:t>
            </a:r>
            <a:r>
              <a:rPr lang="de-DE" dirty="0" err="1">
                <a:solidFill>
                  <a:prstClr val="black"/>
                </a:solidFill>
                <a:latin typeface="Garamond" panose="02020404030301010803" pitchFamily="18" charset="0"/>
                <a:cs typeface="Arial" charset="0"/>
                <a:sym typeface="Arial" charset="0"/>
              </a:rPr>
              <a:t>Rehage</a:t>
            </a:r>
            <a:r>
              <a:rPr lang="de-DE" dirty="0">
                <a:solidFill>
                  <a:prstClr val="black"/>
                </a:solidFill>
                <a:latin typeface="Garamond" panose="02020404030301010803" pitchFamily="18" charset="0"/>
                <a:cs typeface="Arial" charset="0"/>
                <a:sym typeface="Arial" charset="0"/>
              </a:rPr>
              <a:t>, Lena Berthold; X-A2-219; ssb-geschichte@uni-bielefeld.de; 0521 / 106-3051</a:t>
            </a:r>
          </a:p>
          <a:p>
            <a:pPr algn="just" defTabSz="455744">
              <a:spcBef>
                <a:spcPts val="1800"/>
              </a:spcBef>
              <a:spcAft>
                <a:spcPts val="600"/>
              </a:spcAft>
            </a:pPr>
            <a:r>
              <a:rPr lang="de-DE" b="1" dirty="0">
                <a:solidFill>
                  <a:prstClr val="black"/>
                </a:solidFill>
                <a:latin typeface="Garamond" panose="02020404030301010803" pitchFamily="18" charset="0"/>
                <a:cs typeface="Arial" charset="0"/>
                <a:sym typeface="Arial" charset="0"/>
              </a:rPr>
              <a:t>Akademische Studienberatung Geschichtswissenschaft</a:t>
            </a:r>
          </a:p>
          <a:p>
            <a:pPr algn="just" defTabSz="455744">
              <a:spcAft>
                <a:spcPts val="600"/>
              </a:spcAft>
            </a:pPr>
            <a:r>
              <a:rPr lang="de-DE" dirty="0">
                <a:solidFill>
                  <a:prstClr val="black"/>
                </a:solidFill>
                <a:latin typeface="Garamond" panose="02020404030301010803" pitchFamily="18" charset="0"/>
                <a:cs typeface="Arial" charset="0"/>
                <a:sym typeface="Arial" charset="0"/>
              </a:rPr>
              <a:t>Claus Kröger; X-A2-200; claus.kroeger@uni-bielefeld.de; 0521 / 106-3203; </a:t>
            </a:r>
          </a:p>
          <a:p>
            <a:pPr algn="just" defTabSz="455744">
              <a:spcAft>
                <a:spcPts val="600"/>
              </a:spcAft>
            </a:pPr>
            <a:r>
              <a:rPr lang="de-DE" dirty="0">
                <a:solidFill>
                  <a:prstClr val="black"/>
                </a:solidFill>
                <a:latin typeface="Garamond" panose="02020404030301010803" pitchFamily="18" charset="0"/>
                <a:cs typeface="Arial" charset="0"/>
                <a:sym typeface="Arial" charset="0"/>
              </a:rPr>
              <a:t>Friederike Neumann; X-A2-202; friederike.neumann@uni-bielefeld.de; 0521 / 106-3202  </a:t>
            </a:r>
          </a:p>
          <a:p>
            <a:pPr algn="just" defTabSz="455744">
              <a:spcBef>
                <a:spcPts val="1800"/>
              </a:spcBef>
              <a:spcAft>
                <a:spcPts val="600"/>
              </a:spcAft>
            </a:pPr>
            <a:r>
              <a:rPr lang="de-DE" b="1" dirty="0">
                <a:solidFill>
                  <a:prstClr val="black"/>
                </a:solidFill>
                <a:latin typeface="Garamond" panose="02020404030301010803" pitchFamily="18" charset="0"/>
                <a:cs typeface="Arial" charset="0"/>
                <a:sym typeface="Arial" charset="0"/>
              </a:rPr>
              <a:t>Akademische Studienberatung Bild- und Kunstgeschichte</a:t>
            </a:r>
          </a:p>
          <a:p>
            <a:pPr algn="just" defTabSz="455744">
              <a:spcAft>
                <a:spcPts val="600"/>
              </a:spcAft>
            </a:pPr>
            <a:r>
              <a:rPr lang="de-DE" dirty="0">
                <a:solidFill>
                  <a:prstClr val="black"/>
                </a:solidFill>
                <a:latin typeface="Garamond" panose="02020404030301010803" pitchFamily="18" charset="0"/>
                <a:cs typeface="Arial" charset="0"/>
                <a:sym typeface="Arial" charset="0"/>
              </a:rPr>
              <a:t>Anja Herrmann; X-A2-207; anja.herrmann@uni-bielefeld.de; 0521 / 106-4329</a:t>
            </a:r>
          </a:p>
          <a:p>
            <a:pPr algn="just" defTabSz="455744">
              <a:spcBef>
                <a:spcPts val="1800"/>
              </a:spcBef>
              <a:spcAft>
                <a:spcPts val="600"/>
              </a:spcAft>
            </a:pPr>
            <a:endParaRPr lang="de-DE" dirty="0">
              <a:solidFill>
                <a:prstClr val="black"/>
              </a:solidFill>
              <a:latin typeface="Garamond" panose="02020404030301010803" pitchFamily="18" charset="0"/>
              <a:cs typeface="Arial" charset="0"/>
              <a:sym typeface="Arial" charset="0"/>
            </a:endParaRPr>
          </a:p>
          <a:p>
            <a:pPr algn="just" defTabSz="455744">
              <a:spcBef>
                <a:spcPts val="1800"/>
              </a:spcBef>
              <a:spcAft>
                <a:spcPts val="600"/>
              </a:spcAft>
            </a:pPr>
            <a:r>
              <a:rPr lang="de-DE" dirty="0">
                <a:solidFill>
                  <a:prstClr val="black"/>
                </a:solidFill>
                <a:latin typeface="Garamond" panose="02020404030301010803" pitchFamily="18" charset="0"/>
                <a:cs typeface="Arial" charset="0"/>
                <a:sym typeface="Arial" charset="0"/>
              </a:rPr>
              <a:t>Weitere Beratungsangebote unter </a:t>
            </a:r>
          </a:p>
          <a:p>
            <a:pPr algn="just" defTabSz="455744">
              <a:spcAft>
                <a:spcPts val="600"/>
              </a:spcAft>
            </a:pPr>
            <a:r>
              <a:rPr lang="de-DE" dirty="0">
                <a:solidFill>
                  <a:prstClr val="black"/>
                </a:solidFill>
                <a:latin typeface="Garamond" panose="02020404030301010803" pitchFamily="18" charset="0"/>
                <a:cs typeface="Arial" charset="0"/>
                <a:sym typeface="Arial" charset="0"/>
                <a:hlinkClick r:id="rId3"/>
              </a:rPr>
              <a:t>https://www.uni-bielefeld.de/studium/studierende/information-studienberatung/</a:t>
            </a:r>
            <a:endParaRPr lang="de-DE" dirty="0">
              <a:solidFill>
                <a:prstClr val="black"/>
              </a:solidFill>
              <a:latin typeface="Garamond" panose="02020404030301010803" pitchFamily="18" charset="0"/>
              <a:cs typeface="Arial" charset="0"/>
              <a:sym typeface="Arial" charset="0"/>
            </a:endParaRPr>
          </a:p>
          <a:p>
            <a:pPr algn="just" defTabSz="455744">
              <a:spcAft>
                <a:spcPts val="600"/>
              </a:spcAft>
            </a:pPr>
            <a:endParaRPr lang="de-DE" dirty="0">
              <a:solidFill>
                <a:prstClr val="black"/>
              </a:solidFill>
              <a:latin typeface="Garamond" panose="02020404030301010803" pitchFamily="18" charset="0"/>
              <a:cs typeface="Arial" charset="0"/>
              <a:sym typeface="Arial" charset="0"/>
            </a:endParaRPr>
          </a:p>
          <a:p>
            <a:pPr algn="just" defTabSz="455744">
              <a:spcAft>
                <a:spcPts val="600"/>
              </a:spcAft>
            </a:pPr>
            <a:r>
              <a:rPr lang="de-DE" dirty="0">
                <a:solidFill>
                  <a:prstClr val="black"/>
                </a:solidFill>
                <a:latin typeface="Garamond" panose="02020404030301010803" pitchFamily="18" charset="0"/>
                <a:cs typeface="Arial" charset="0"/>
                <a:sym typeface="Arial" charset="0"/>
              </a:rPr>
              <a:t>Weitere Informationen für Studienanfänger*innen unter </a:t>
            </a:r>
          </a:p>
          <a:p>
            <a:pPr algn="just" defTabSz="455744">
              <a:spcAft>
                <a:spcPts val="600"/>
              </a:spcAft>
            </a:pPr>
            <a:r>
              <a:rPr lang="de-DE" dirty="0">
                <a:solidFill>
                  <a:prstClr val="black"/>
                </a:solidFill>
                <a:latin typeface="Garamond" panose="02020404030301010803" pitchFamily="18" charset="0"/>
                <a:cs typeface="Arial" charset="0"/>
                <a:sym typeface="Arial" charset="0"/>
                <a:hlinkClick r:id="rId4"/>
              </a:rPr>
              <a:t>https://www.uni-bielefeld.de/studium/studierende/start-ins-studium/index.xml</a:t>
            </a:r>
            <a:endParaRPr lang="de-DE" dirty="0">
              <a:solidFill>
                <a:prstClr val="black"/>
              </a:solidFill>
              <a:latin typeface="Garamond" panose="02020404030301010803" pitchFamily="18" charset="0"/>
              <a:cs typeface="Arial" charset="0"/>
              <a:sym typeface="Arial" charset="0"/>
            </a:endParaRPr>
          </a:p>
        </p:txBody>
      </p:sp>
    </p:spTree>
    <p:extLst>
      <p:ext uri="{BB962C8B-B14F-4D97-AF65-F5344CB8AC3E}">
        <p14:creationId xmlns:p14="http://schemas.microsoft.com/office/powerpoint/2010/main" val="7033641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7"/>
          <p:cNvSpPr>
            <a:spLocks/>
          </p:cNvSpPr>
          <p:nvPr/>
        </p:nvSpPr>
        <p:spPr bwMode="auto">
          <a:xfrm>
            <a:off x="1991544" y="1124744"/>
            <a:ext cx="9289032" cy="5400600"/>
          </a:xfrm>
          <a:prstGeom prst="rect">
            <a:avLst/>
          </a:prstGeom>
          <a:solidFill>
            <a:srgbClr val="B6C828">
              <a:alpha val="0"/>
            </a:srgbClr>
          </a:solidFill>
          <a:ln w="9525">
            <a:noFill/>
            <a:miter lim="800000"/>
            <a:headEnd/>
            <a:tailEnd/>
          </a:ln>
        </p:spPr>
        <p:txBody>
          <a:bodyPr lIns="0" tIns="0" rIns="0" bIns="0"/>
          <a:lstStyle/>
          <a:p>
            <a:pPr algn="just" defTabSz="455744">
              <a:spcAft>
                <a:spcPts val="600"/>
              </a:spcAft>
            </a:pPr>
            <a:r>
              <a:rPr lang="de-DE" sz="2000" b="1" dirty="0">
                <a:solidFill>
                  <a:prstClr val="black"/>
                </a:solidFill>
                <a:latin typeface="Garamond" panose="02020404030301010803" pitchFamily="18" charset="0"/>
                <a:cs typeface="Arial" charset="0"/>
                <a:sym typeface="Arial" charset="0"/>
              </a:rPr>
              <a:t>Keine Beratung, aber ein sehr gutes Angebot</a:t>
            </a:r>
          </a:p>
          <a:p>
            <a:pPr algn="just" defTabSz="455744">
              <a:spcAft>
                <a:spcPts val="600"/>
              </a:spcAft>
            </a:pPr>
            <a:r>
              <a:rPr lang="de-DE" sz="2000" dirty="0">
                <a:solidFill>
                  <a:prstClr val="black"/>
                </a:solidFill>
                <a:latin typeface="Garamond" panose="02020404030301010803" pitchFamily="18" charset="0"/>
                <a:cs typeface="Arial" charset="0"/>
                <a:sym typeface="Arial" charset="0"/>
              </a:rPr>
              <a:t>Die</a:t>
            </a:r>
            <a:r>
              <a:rPr lang="de-DE" sz="2000" b="1" dirty="0">
                <a:solidFill>
                  <a:prstClr val="black"/>
                </a:solidFill>
                <a:latin typeface="Garamond" panose="02020404030301010803" pitchFamily="18" charset="0"/>
                <a:cs typeface="Arial" charset="0"/>
                <a:sym typeface="Arial" charset="0"/>
              </a:rPr>
              <a:t> Nightline Bielefeld </a:t>
            </a:r>
            <a:r>
              <a:rPr lang="de-DE" sz="2000" dirty="0">
                <a:solidFill>
                  <a:prstClr val="black"/>
                </a:solidFill>
                <a:latin typeface="Garamond" panose="02020404030301010803" pitchFamily="18" charset="0"/>
                <a:cs typeface="Arial" charset="0"/>
                <a:sym typeface="Arial" charset="0"/>
              </a:rPr>
              <a:t>– das Zuhörtelefon von Studierenden für Studierende</a:t>
            </a:r>
          </a:p>
          <a:p>
            <a:pPr algn="just" defTabSz="455744">
              <a:spcAft>
                <a:spcPts val="600"/>
              </a:spcAft>
            </a:pPr>
            <a:r>
              <a:rPr lang="de-DE" sz="2000" dirty="0">
                <a:solidFill>
                  <a:prstClr val="black"/>
                </a:solidFill>
                <a:latin typeface="Garamond" panose="02020404030301010803" pitchFamily="18" charset="0"/>
                <a:cs typeface="Arial" charset="0"/>
                <a:sym typeface="Arial" charset="0"/>
              </a:rPr>
              <a:t>dienstags, donnerstags &amp; sonntags, 20.30-23.30 Uhr unter 0521 / 106-3048</a:t>
            </a:r>
          </a:p>
          <a:p>
            <a:pPr algn="just" defTabSz="455744">
              <a:spcAft>
                <a:spcPts val="600"/>
              </a:spcAft>
            </a:pPr>
            <a:r>
              <a:rPr lang="de-DE" sz="2000" dirty="0">
                <a:solidFill>
                  <a:prstClr val="black"/>
                </a:solidFill>
                <a:latin typeface="Garamond" panose="02020404030301010803" pitchFamily="18" charset="0"/>
                <a:cs typeface="Arial" charset="0"/>
                <a:sym typeface="Arial" charset="0"/>
              </a:rPr>
              <a:t>Weitere Informationen unter https://nightlinebielefeld.com/</a:t>
            </a:r>
          </a:p>
        </p:txBody>
      </p:sp>
    </p:spTree>
    <p:extLst>
      <p:ext uri="{BB962C8B-B14F-4D97-AF65-F5344CB8AC3E}">
        <p14:creationId xmlns:p14="http://schemas.microsoft.com/office/powerpoint/2010/main" val="3862896508"/>
      </p:ext>
    </p:extLst>
  </p:cSld>
  <p:clrMapOvr>
    <a:masterClrMapping/>
  </p:clrMapOvr>
</p:sld>
</file>

<file path=ppt/theme/theme1.xml><?xml version="1.0" encoding="utf-8"?>
<a:theme xmlns:a="http://schemas.openxmlformats.org/drawingml/2006/main" name="Universität Bielefeld">
  <a:themeElements>
    <a:clrScheme name="Benutzerdefiniert 131">
      <a:dk1>
        <a:sysClr val="windowText" lastClr="000000"/>
      </a:dk1>
      <a:lt1>
        <a:sysClr val="window" lastClr="FFFFFF"/>
      </a:lt1>
      <a:dk2>
        <a:srgbClr val="7F7F7F"/>
      </a:dk2>
      <a:lt2>
        <a:srgbClr val="F2F2F2"/>
      </a:lt2>
      <a:accent1>
        <a:srgbClr val="000000"/>
      </a:accent1>
      <a:accent2>
        <a:srgbClr val="7F7F7F"/>
      </a:accent2>
      <a:accent3>
        <a:srgbClr val="A5A5A5"/>
      </a:accent3>
      <a:accent4>
        <a:srgbClr val="BFBFBF"/>
      </a:accent4>
      <a:accent5>
        <a:srgbClr val="D8D8D8"/>
      </a:accent5>
      <a:accent6>
        <a:srgbClr val="F2F2F2"/>
      </a:accent6>
      <a:hlink>
        <a:srgbClr val="000000"/>
      </a:hlink>
      <a:folHlink>
        <a:srgbClr val="000000"/>
      </a:folHlink>
    </a:clrScheme>
    <a:fontScheme name="_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15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500" dirty="0" err="1" smtClean="0"/>
        </a:defPPr>
      </a:lstStyle>
    </a:txDef>
  </a:objectDefaults>
  <a:extraClrSchemeLst/>
  <a:custClrLst>
    <a:custClr name="Fakultät für Biologie">
      <a:srgbClr val="92B168"/>
    </a:custClr>
    <a:custClr name="Fakultät für Chemie">
      <a:srgbClr val="A08CAA"/>
    </a:custClr>
    <a:custClr name="Fakultät für Erziehungswissenschaft">
      <a:srgbClr val="F08C50"/>
    </a:custClr>
    <a:custClr name="Fakultät für Geschichtswissenschaft, Philosophie und Theologie">
      <a:srgbClr val="7DB4BE"/>
    </a:custClr>
    <a:custClr name="Fakultät für Gesundheitswissenschaften">
      <a:srgbClr val="DC5A5A"/>
    </a:custClr>
    <a:custClr name="Fakultät für Linguistik und Literaturwissenschaft">
      <a:srgbClr val="8FA3B9"/>
    </a:custClr>
    <a:custClr name="Fakultät für Mathematik">
      <a:srgbClr val="DCAA41"/>
    </a:custClr>
    <a:custClr name="Medizinische Fakultät">
      <a:srgbClr val="145F7D"/>
    </a:custClr>
    <a:custClr name="Fakultät für Physik">
      <a:srgbClr val="649696"/>
    </a:custClr>
    <a:custClr name="Fakultät für Rechtswissenschaft">
      <a:srgbClr val="8C8C96"/>
    </a:custClr>
    <a:custClr name="Fakultät für Psychologie und Sportwissenschaft">
      <a:srgbClr val="8C3250"/>
    </a:custClr>
    <a:custClr name="Fakultät für Soziologie">
      <a:srgbClr val="AF4B50"/>
    </a:custClr>
    <a:custClr name="Technische Fakultät">
      <a:srgbClr val="558CA0"/>
    </a:custClr>
    <a:custClr name="Fakultät für Wirtschaftswissenschaften">
      <a:srgbClr val="46506E"/>
    </a:custClr>
    <a:custClr name="Grün Print">
      <a:srgbClr val="008965"/>
    </a:custClr>
    <a:custClr name="Grün Digital">
      <a:srgbClr val="14F5B4"/>
    </a:custClr>
  </a:custClrLst>
  <a:extLst>
    <a:ext uri="{05A4C25C-085E-4340-85A3-A5531E510DB2}">
      <thm15:themeFamily xmlns:thm15="http://schemas.microsoft.com/office/thememl/2012/main" name="UBF_PowerPoint_de_Geschichte-Philosophie-Theologie" id="{E5363F37-6AF6-4352-B707-E865803D4A5A}" vid="{D9C58CFE-A77D-4B25-B112-1976A9E2E21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__berufliche Orientierung im Studium der Geschichtswissenschaft</Template>
  <TotalTime>0</TotalTime>
  <Words>1905</Words>
  <Application>Microsoft Office PowerPoint</Application>
  <PresentationFormat>Breitbild</PresentationFormat>
  <Paragraphs>210</Paragraphs>
  <Slides>32</Slides>
  <Notes>19</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32</vt:i4>
      </vt:variant>
    </vt:vector>
  </HeadingPairs>
  <TitlesOfParts>
    <vt:vector size="36" baseType="lpstr">
      <vt:lpstr>Arial</vt:lpstr>
      <vt:lpstr>Calibri</vt:lpstr>
      <vt:lpstr>Garamond</vt:lpstr>
      <vt:lpstr>Universität Bielefeld</vt:lpstr>
      <vt:lpstr>PowerPoint-Präsentation</vt:lpstr>
      <vt:lpstr>PowerPoint-Präsentation</vt:lpstr>
      <vt:lpstr>PowerPoint-Präsentation</vt:lpstr>
      <vt:lpstr>PowerPoint-Präsentation</vt:lpstr>
      <vt:lpstr>Zur Abteilung Geschichtswissenschaft </vt:lpstr>
      <vt:lpstr>PowerPoint-Präsentation</vt:lpstr>
      <vt:lpstr>PowerPoint-Präsentation</vt:lpstr>
      <vt:lpstr>Studienmöglichkeiten</vt:lpstr>
      <vt:lpstr>Bachelorstudiengänge Geschichtswissenschaft / Bild- und Kunstgeschichte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Universität Bielefeld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Kröger Claus</dc:creator>
  <cp:lastModifiedBy>Claus Kröger</cp:lastModifiedBy>
  <cp:revision>166</cp:revision>
  <cp:lastPrinted>2020-03-09T19:11:30Z</cp:lastPrinted>
  <dcterms:created xsi:type="dcterms:W3CDTF">2019-06-28T13:58:32Z</dcterms:created>
  <dcterms:modified xsi:type="dcterms:W3CDTF">2024-08-30T08:24:40Z</dcterms:modified>
  <cp:contentStatus/>
</cp:coreProperties>
</file>