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ink/ink1.xml" ContentType="application/inkml+xml"/>
  <Override PartName="/ppt/ink/ink2.xml" ContentType="application/inkml+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7"/>
  </p:notesMasterIdLst>
  <p:sldIdLst>
    <p:sldId id="257" r:id="rId5"/>
    <p:sldId id="651" r:id="rId6"/>
    <p:sldId id="683" r:id="rId7"/>
    <p:sldId id="610" r:id="rId8"/>
    <p:sldId id="645" r:id="rId9"/>
    <p:sldId id="681" r:id="rId10"/>
    <p:sldId id="716" r:id="rId11"/>
    <p:sldId id="653" r:id="rId12"/>
    <p:sldId id="722" r:id="rId13"/>
    <p:sldId id="700" r:id="rId14"/>
    <p:sldId id="655" r:id="rId15"/>
    <p:sldId id="656" r:id="rId16"/>
    <p:sldId id="657" r:id="rId17"/>
    <p:sldId id="719" r:id="rId18"/>
    <p:sldId id="647" r:id="rId19"/>
    <p:sldId id="693" r:id="rId20"/>
    <p:sldId id="694" r:id="rId21"/>
    <p:sldId id="696" r:id="rId22"/>
    <p:sldId id="658" r:id="rId23"/>
    <p:sldId id="676" r:id="rId24"/>
    <p:sldId id="717" r:id="rId25"/>
    <p:sldId id="661" r:id="rId26"/>
    <p:sldId id="662" r:id="rId27"/>
    <p:sldId id="724" r:id="rId28"/>
    <p:sldId id="725" r:id="rId29"/>
    <p:sldId id="660" r:id="rId30"/>
    <p:sldId id="659" r:id="rId31"/>
    <p:sldId id="723" r:id="rId32"/>
    <p:sldId id="378" r:id="rId33"/>
    <p:sldId id="684" r:id="rId34"/>
    <p:sldId id="685" r:id="rId35"/>
    <p:sldId id="702" r:id="rId36"/>
    <p:sldId id="649" r:id="rId37"/>
    <p:sldId id="664" r:id="rId38"/>
    <p:sldId id="732" r:id="rId39"/>
    <p:sldId id="728" r:id="rId40"/>
    <p:sldId id="729" r:id="rId41"/>
    <p:sldId id="730" r:id="rId42"/>
    <p:sldId id="731" r:id="rId43"/>
    <p:sldId id="733" r:id="rId44"/>
    <p:sldId id="666" r:id="rId45"/>
    <p:sldId id="667" r:id="rId46"/>
    <p:sldId id="678" r:id="rId47"/>
    <p:sldId id="697" r:id="rId48"/>
    <p:sldId id="698" r:id="rId49"/>
    <p:sldId id="699" r:id="rId50"/>
    <p:sldId id="703" r:id="rId51"/>
    <p:sldId id="704" r:id="rId52"/>
    <p:sldId id="705" r:id="rId53"/>
    <p:sldId id="706" r:id="rId54"/>
    <p:sldId id="707" r:id="rId55"/>
    <p:sldId id="708" r:id="rId56"/>
    <p:sldId id="650" r:id="rId57"/>
    <p:sldId id="686" r:id="rId58"/>
    <p:sldId id="687" r:id="rId59"/>
    <p:sldId id="688" r:id="rId60"/>
    <p:sldId id="709" r:id="rId61"/>
    <p:sldId id="690" r:id="rId62"/>
    <p:sldId id="710" r:id="rId63"/>
    <p:sldId id="736" r:id="rId64"/>
    <p:sldId id="734" r:id="rId65"/>
    <p:sldId id="735" r:id="rId66"/>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elfolie" id="{AFE30B22-51F1-4DBB-841D-E0673921EF00}">
          <p14:sldIdLst>
            <p14:sldId id="257"/>
          </p14:sldIdLst>
        </p14:section>
        <p14:section name="Das Wichtigste" id="{17161899-65DF-40DE-A7E6-70261BE4366A}">
          <p14:sldIdLst>
            <p14:sldId id="651"/>
            <p14:sldId id="683"/>
          </p14:sldIdLst>
        </p14:section>
        <p14:section name="Inhaltsverzeichnis" id="{3E4AB07F-764C-4939-9D68-6CA98FDBDF27}">
          <p14:sldIdLst>
            <p14:sldId id="610"/>
          </p14:sldIdLst>
        </p14:section>
        <p14:section name="1. Was wird gefordert?" id="{8F46CDC3-9DAC-465A-9300-363C94D9484E}">
          <p14:sldIdLst>
            <p14:sldId id="645"/>
            <p14:sldId id="681"/>
            <p14:sldId id="716"/>
            <p14:sldId id="653"/>
            <p14:sldId id="722"/>
            <p14:sldId id="700"/>
            <p14:sldId id="655"/>
            <p14:sldId id="656"/>
            <p14:sldId id="657"/>
            <p14:sldId id="719"/>
          </p14:sldIdLst>
        </p14:section>
        <p14:section name="2. Formales" id="{5F19E244-F6DE-4367-93C9-A511BE6D382E}">
          <p14:sldIdLst>
            <p14:sldId id="647"/>
            <p14:sldId id="693"/>
            <p14:sldId id="694"/>
            <p14:sldId id="696"/>
            <p14:sldId id="658"/>
            <p14:sldId id="676"/>
            <p14:sldId id="717"/>
            <p14:sldId id="661"/>
            <p14:sldId id="662"/>
            <p14:sldId id="724"/>
            <p14:sldId id="725"/>
            <p14:sldId id="660"/>
            <p14:sldId id="659"/>
            <p14:sldId id="723"/>
            <p14:sldId id="378"/>
            <p14:sldId id="684"/>
            <p14:sldId id="685"/>
            <p14:sldId id="702"/>
          </p14:sldIdLst>
        </p14:section>
        <p14:section name="3. Beispiele" id="{4C06DA96-2EEE-493F-8D1E-C1B09ED07DC7}">
          <p14:sldIdLst>
            <p14:sldId id="649"/>
            <p14:sldId id="664"/>
            <p14:sldId id="732"/>
            <p14:sldId id="728"/>
            <p14:sldId id="729"/>
            <p14:sldId id="730"/>
            <p14:sldId id="731"/>
            <p14:sldId id="733"/>
            <p14:sldId id="666"/>
            <p14:sldId id="667"/>
            <p14:sldId id="678"/>
            <p14:sldId id="697"/>
            <p14:sldId id="698"/>
            <p14:sldId id="699"/>
            <p14:sldId id="703"/>
            <p14:sldId id="704"/>
            <p14:sldId id="705"/>
            <p14:sldId id="706"/>
            <p14:sldId id="707"/>
            <p14:sldId id="708"/>
          </p14:sldIdLst>
        </p14:section>
        <p14:section name="4. Das Betreuungsverhältnis gestalten" id="{6738B20C-76DA-49C2-BE67-D01078CCE27C}">
          <p14:sldIdLst>
            <p14:sldId id="650"/>
            <p14:sldId id="686"/>
          </p14:sldIdLst>
        </p14:section>
        <p14:section name="5. Das Exposé" id="{90EA1D01-758B-4694-A923-0CE122CDB4F7}">
          <p14:sldIdLst>
            <p14:sldId id="687"/>
            <p14:sldId id="688"/>
            <p14:sldId id="709"/>
            <p14:sldId id="690"/>
          </p14:sldIdLst>
        </p14:section>
        <p14:section name="6. KI-Tools" id="{DF68D721-3767-48C4-9EFD-5765355E4E58}">
          <p14:sldIdLst>
            <p14:sldId id="710"/>
            <p14:sldId id="736"/>
          </p14:sldIdLst>
        </p14:section>
        <p14:section name="7. Beratungsangebote" id="{AD497EE2-3767-47B5-B02F-DEF971A1DE80}">
          <p14:sldIdLst>
            <p14:sldId id="734"/>
            <p14:sldId id="735"/>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6305" autoAdjust="0"/>
  </p:normalViewPr>
  <p:slideViewPr>
    <p:cSldViewPr showGuides="1">
      <p:cViewPr varScale="1">
        <p:scale>
          <a:sx n="88" d="100"/>
          <a:sy n="88" d="100"/>
        </p:scale>
        <p:origin x="198" y="9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1-06T14:23:25.123"/>
    </inkml:context>
    <inkml:brush xml:id="br0">
      <inkml:brushProperty name="width" value="0.05" units="cm"/>
      <inkml:brushProperty name="height" value="0.05" units="cm"/>
      <inkml:brushProperty name="color" value="#E71224"/>
      <inkml:brushProperty name="ignorePressure" value="1"/>
    </inkml:brush>
  </inkml:definitions>
  <inkml:trace contextRef="#ctx0" brushRef="#br0">5803 5733,'21'93,"-18"-81,-1 0,0 0,-1 0,-1 0,0 0,0 0,-1 0,-1 0,0 0,-1 0,0 0,-1 0,0-1,0 0,-2 0,1 0,-1-1,-1 1,0-2,0 1,-1-1,0 0,-1 0,0-1,-1 1,-15 3,0-1,-1 0,-1-2,1-2,-1 0,-1-1,1-2,-1-1,0-1,0-1,1-2,-1 0,-14-4,35 3,1 1,0-1,0 1,0-2,0 1,0-1,0 0,1 0,-1 0,1-1,0 0,0 0,0 0,1-1,-1 1,1-1,0 0,1 0,-1-1,1 1,0-1,0 0,1 0,0 0,0 0,0 0,0 0,1-6,-25-51,8 19,3 0,1-1,2-1,2 0,3-1,1 0,2 0,3 0,1 0,5-23,-4-14,-1 64,2 1,0-1,1 1,1-1,1 1,1 0,0 1,1-1,9-14,53-84,-61 107,0 0,1 1,0 1,1 0,-1 0,1 0,1 2,0-1,0 1,0 1,0 0,1 0,0 1,0 1,0 0,0 0,1 2,8-1,226 6,-240-3,0 1,0 0,-1 0,1 1,-1 0,1 0,-1 1,0-1,0 1,-1 0,1 1,-1 0,0-1,0 2,0-1,-1 0,0 1,0 0,0 0,-1 0,0 1,0-1,-1 1,1-1,-1 2,33 53,-30-51,0 1,0-1,-1 1,-1 0,1 0,-2 0,0 1,0-1,-1 0,0 1,-1 7,5 35,8 327,-15-249,-30-48,18-69</inkml:trace>
  <inkml:trace contextRef="#ctx0" brushRef="#br0" timeOffset="6250.56">1 1,'253'174,"-138"-86,-41-35,84 59,-5 6,4 16,133 162,201 270,-459-528,512 631,-452-567,4-3,4-6,58 40,-111-94,242 187,37-17,-212-90,-98-100,-1 1,-1 0,-1 2,0-1,-2 1,0 1,-2 0,0 0,-2 1,0 1,46 118,11-45,52 53,-108-130,1-1,1 0,1 0,0-1,2-1,0 0,1-1,0 0,2-1,0-1,0 0,2-1,8 4,15 6,70 62,-100-70,-7-8,0-1,1 0,-1 0,1 0,1 0,-1-1,1 0,0 0,1-1,-1 1,1-1,0-1,0 1,1-1,-1-1,1 1,6 1,131 50,-57-17,-77-36,-1 1,1 1,-1 0,-1 0,1 1,0 0,-1 1,0 0,-1 0,1 1,-1 0,0 0,-1 1,0 0,4 6,-8-9,-1 0,1 0,-1-1,2 0,-1 1,0-1,1 0,-1-1,1 1,0-1,1 1,-1-1,0 0,1-1,0 1,-1-1,1 0,0 0,0 0,0-1,1 0,-1 0,0 0,0-1,1 1,2-2,21 2,-24-2,0 0,1 0,-1 1,0 0,1 0,-1 0,0 0,0 1,1 0,-1 0,0 1,0-1,0 1,0 0,0 0,-1 1,1-1,-1 1,1 0,-1 0,0 1,0-1,0 1,-1 0,1 0,-1 0,0 1,0-1,0 1,1 3,66 57,-23-34,67 127,-103-143</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1-06T14:24:04.48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359025-3C63-43C4-8B0E-710151024EA7}" type="datetimeFigureOut">
              <a:rPr lang="de-DE" smtClean="0"/>
              <a:t>07.10.2024</a:t>
            </a:fld>
            <a:endParaRPr lang="de-DE" dirty="0"/>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50CF58-F8AE-4306-91E6-E5B4FBFABC01}" type="slidenum">
              <a:rPr lang="de-DE" smtClean="0"/>
              <a:t>‹Nr.›</a:t>
            </a:fld>
            <a:endParaRPr lang="de-DE" dirty="0"/>
          </a:p>
        </p:txBody>
      </p:sp>
    </p:spTree>
    <p:extLst>
      <p:ext uri="{BB962C8B-B14F-4D97-AF65-F5344CB8AC3E}">
        <p14:creationId xmlns:p14="http://schemas.microsoft.com/office/powerpoint/2010/main" val="9865267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A6B6A2DF-A709-4277-9732-EBF6B33B7FA2}" type="slidenum">
              <a:rPr lang="de-DE" smtClean="0"/>
              <a:pPr>
                <a:defRPr/>
              </a:pPr>
              <a:t>1</a:t>
            </a:fld>
            <a:endParaRPr lang="de-DE" dirty="0"/>
          </a:p>
        </p:txBody>
      </p:sp>
    </p:spTree>
    <p:extLst>
      <p:ext uri="{BB962C8B-B14F-4D97-AF65-F5344CB8AC3E}">
        <p14:creationId xmlns:p14="http://schemas.microsoft.com/office/powerpoint/2010/main" val="2416406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2</a:t>
            </a:fld>
            <a:endParaRPr lang="de-DE" dirty="0"/>
          </a:p>
        </p:txBody>
      </p:sp>
    </p:spTree>
    <p:extLst>
      <p:ext uri="{BB962C8B-B14F-4D97-AF65-F5344CB8AC3E}">
        <p14:creationId xmlns:p14="http://schemas.microsoft.com/office/powerpoint/2010/main" val="1575583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3</a:t>
            </a:fld>
            <a:endParaRPr lang="de-DE" dirty="0"/>
          </a:p>
        </p:txBody>
      </p:sp>
    </p:spTree>
    <p:extLst>
      <p:ext uri="{BB962C8B-B14F-4D97-AF65-F5344CB8AC3E}">
        <p14:creationId xmlns:p14="http://schemas.microsoft.com/office/powerpoint/2010/main" val="34167942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4</a:t>
            </a:fld>
            <a:endParaRPr lang="de-DE" dirty="0"/>
          </a:p>
        </p:txBody>
      </p:sp>
    </p:spTree>
    <p:extLst>
      <p:ext uri="{BB962C8B-B14F-4D97-AF65-F5344CB8AC3E}">
        <p14:creationId xmlns:p14="http://schemas.microsoft.com/office/powerpoint/2010/main" val="2362584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5</a:t>
            </a:fld>
            <a:endParaRPr lang="de-DE" dirty="0"/>
          </a:p>
        </p:txBody>
      </p:sp>
    </p:spTree>
    <p:extLst>
      <p:ext uri="{BB962C8B-B14F-4D97-AF65-F5344CB8AC3E}">
        <p14:creationId xmlns:p14="http://schemas.microsoft.com/office/powerpoint/2010/main" val="385839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6</a:t>
            </a:fld>
            <a:endParaRPr lang="de-DE" dirty="0"/>
          </a:p>
        </p:txBody>
      </p:sp>
    </p:spTree>
    <p:extLst>
      <p:ext uri="{BB962C8B-B14F-4D97-AF65-F5344CB8AC3E}">
        <p14:creationId xmlns:p14="http://schemas.microsoft.com/office/powerpoint/2010/main" val="3750364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7</a:t>
            </a:fld>
            <a:endParaRPr lang="de-DE" dirty="0"/>
          </a:p>
        </p:txBody>
      </p:sp>
    </p:spTree>
    <p:extLst>
      <p:ext uri="{BB962C8B-B14F-4D97-AF65-F5344CB8AC3E}">
        <p14:creationId xmlns:p14="http://schemas.microsoft.com/office/powerpoint/2010/main" val="40170118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8</a:t>
            </a:fld>
            <a:endParaRPr lang="de-DE" dirty="0"/>
          </a:p>
        </p:txBody>
      </p:sp>
    </p:spTree>
    <p:extLst>
      <p:ext uri="{BB962C8B-B14F-4D97-AF65-F5344CB8AC3E}">
        <p14:creationId xmlns:p14="http://schemas.microsoft.com/office/powerpoint/2010/main" val="26421318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9</a:t>
            </a:fld>
            <a:endParaRPr lang="de-DE" dirty="0"/>
          </a:p>
        </p:txBody>
      </p:sp>
    </p:spTree>
    <p:extLst>
      <p:ext uri="{BB962C8B-B14F-4D97-AF65-F5344CB8AC3E}">
        <p14:creationId xmlns:p14="http://schemas.microsoft.com/office/powerpoint/2010/main" val="2642131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10</a:t>
            </a:fld>
            <a:endParaRPr lang="de-DE" dirty="0"/>
          </a:p>
        </p:txBody>
      </p:sp>
    </p:spTree>
    <p:extLst>
      <p:ext uri="{BB962C8B-B14F-4D97-AF65-F5344CB8AC3E}">
        <p14:creationId xmlns:p14="http://schemas.microsoft.com/office/powerpoint/2010/main" val="40594448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11</a:t>
            </a:fld>
            <a:endParaRPr lang="de-DE" dirty="0"/>
          </a:p>
        </p:txBody>
      </p:sp>
    </p:spTree>
    <p:extLst>
      <p:ext uri="{BB962C8B-B14F-4D97-AF65-F5344CB8AC3E}">
        <p14:creationId xmlns:p14="http://schemas.microsoft.com/office/powerpoint/2010/main" val="30914583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12</a:t>
            </a:fld>
            <a:endParaRPr lang="de-DE" dirty="0"/>
          </a:p>
        </p:txBody>
      </p:sp>
    </p:spTree>
    <p:extLst>
      <p:ext uri="{BB962C8B-B14F-4D97-AF65-F5344CB8AC3E}">
        <p14:creationId xmlns:p14="http://schemas.microsoft.com/office/powerpoint/2010/main" val="12947259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13</a:t>
            </a:fld>
            <a:endParaRPr lang="de-DE" dirty="0"/>
          </a:p>
        </p:txBody>
      </p:sp>
    </p:spTree>
    <p:extLst>
      <p:ext uri="{BB962C8B-B14F-4D97-AF65-F5344CB8AC3E}">
        <p14:creationId xmlns:p14="http://schemas.microsoft.com/office/powerpoint/2010/main" val="36107237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14</a:t>
            </a:fld>
            <a:endParaRPr lang="de-DE" dirty="0"/>
          </a:p>
        </p:txBody>
      </p:sp>
    </p:spTree>
    <p:extLst>
      <p:ext uri="{BB962C8B-B14F-4D97-AF65-F5344CB8AC3E}">
        <p14:creationId xmlns:p14="http://schemas.microsoft.com/office/powerpoint/2010/main" val="24195027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15</a:t>
            </a:fld>
            <a:endParaRPr lang="de-DE" dirty="0"/>
          </a:p>
        </p:txBody>
      </p:sp>
    </p:spTree>
    <p:extLst>
      <p:ext uri="{BB962C8B-B14F-4D97-AF65-F5344CB8AC3E}">
        <p14:creationId xmlns:p14="http://schemas.microsoft.com/office/powerpoint/2010/main" val="23320732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A6B6A2DF-A709-4277-9732-EBF6B33B7FA2}" type="slidenum">
              <a:rPr lang="de-DE" smtClean="0"/>
              <a:pPr>
                <a:defRPr/>
              </a:pPr>
              <a:t>18</a:t>
            </a:fld>
            <a:endParaRPr lang="de-DE" dirty="0"/>
          </a:p>
        </p:txBody>
      </p:sp>
    </p:spTree>
    <p:extLst>
      <p:ext uri="{BB962C8B-B14F-4D97-AF65-F5344CB8AC3E}">
        <p14:creationId xmlns:p14="http://schemas.microsoft.com/office/powerpoint/2010/main" val="23534269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19</a:t>
            </a:fld>
            <a:endParaRPr lang="de-DE" dirty="0"/>
          </a:p>
        </p:txBody>
      </p:sp>
    </p:spTree>
    <p:extLst>
      <p:ext uri="{BB962C8B-B14F-4D97-AF65-F5344CB8AC3E}">
        <p14:creationId xmlns:p14="http://schemas.microsoft.com/office/powerpoint/2010/main" val="36107237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20</a:t>
            </a:fld>
            <a:endParaRPr lang="de-DE" dirty="0"/>
          </a:p>
        </p:txBody>
      </p:sp>
    </p:spTree>
    <p:extLst>
      <p:ext uri="{BB962C8B-B14F-4D97-AF65-F5344CB8AC3E}">
        <p14:creationId xmlns:p14="http://schemas.microsoft.com/office/powerpoint/2010/main" val="36107237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21</a:t>
            </a:fld>
            <a:endParaRPr lang="de-DE" dirty="0"/>
          </a:p>
        </p:txBody>
      </p:sp>
    </p:spTree>
    <p:extLst>
      <p:ext uri="{BB962C8B-B14F-4D97-AF65-F5344CB8AC3E}">
        <p14:creationId xmlns:p14="http://schemas.microsoft.com/office/powerpoint/2010/main" val="37230101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22</a:t>
            </a:fld>
            <a:endParaRPr lang="de-DE" dirty="0"/>
          </a:p>
        </p:txBody>
      </p:sp>
    </p:spTree>
    <p:extLst>
      <p:ext uri="{BB962C8B-B14F-4D97-AF65-F5344CB8AC3E}">
        <p14:creationId xmlns:p14="http://schemas.microsoft.com/office/powerpoint/2010/main" val="36107237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23</a:t>
            </a:fld>
            <a:endParaRPr lang="de-DE" dirty="0"/>
          </a:p>
        </p:txBody>
      </p:sp>
    </p:spTree>
    <p:extLst>
      <p:ext uri="{BB962C8B-B14F-4D97-AF65-F5344CB8AC3E}">
        <p14:creationId xmlns:p14="http://schemas.microsoft.com/office/powerpoint/2010/main" val="36107237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26</a:t>
            </a:fld>
            <a:endParaRPr lang="de-DE" dirty="0"/>
          </a:p>
        </p:txBody>
      </p:sp>
    </p:spTree>
    <p:extLst>
      <p:ext uri="{BB962C8B-B14F-4D97-AF65-F5344CB8AC3E}">
        <p14:creationId xmlns:p14="http://schemas.microsoft.com/office/powerpoint/2010/main" val="36107237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27</a:t>
            </a:fld>
            <a:endParaRPr lang="de-DE" dirty="0"/>
          </a:p>
        </p:txBody>
      </p:sp>
    </p:spTree>
    <p:extLst>
      <p:ext uri="{BB962C8B-B14F-4D97-AF65-F5344CB8AC3E}">
        <p14:creationId xmlns:p14="http://schemas.microsoft.com/office/powerpoint/2010/main" val="36107237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28</a:t>
            </a:fld>
            <a:endParaRPr lang="de-DE" dirty="0"/>
          </a:p>
        </p:txBody>
      </p:sp>
    </p:spTree>
    <p:extLst>
      <p:ext uri="{BB962C8B-B14F-4D97-AF65-F5344CB8AC3E}">
        <p14:creationId xmlns:p14="http://schemas.microsoft.com/office/powerpoint/2010/main" val="36107237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33</a:t>
            </a:fld>
            <a:endParaRPr lang="de-DE" dirty="0"/>
          </a:p>
        </p:txBody>
      </p:sp>
    </p:spTree>
    <p:extLst>
      <p:ext uri="{BB962C8B-B14F-4D97-AF65-F5344CB8AC3E}">
        <p14:creationId xmlns:p14="http://schemas.microsoft.com/office/powerpoint/2010/main" val="40077925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34</a:t>
            </a:fld>
            <a:endParaRPr lang="de-DE" dirty="0"/>
          </a:p>
        </p:txBody>
      </p:sp>
    </p:spTree>
    <p:extLst>
      <p:ext uri="{BB962C8B-B14F-4D97-AF65-F5344CB8AC3E}">
        <p14:creationId xmlns:p14="http://schemas.microsoft.com/office/powerpoint/2010/main" val="36107237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35</a:t>
            </a:fld>
            <a:endParaRPr lang="de-DE" dirty="0"/>
          </a:p>
        </p:txBody>
      </p:sp>
    </p:spTree>
    <p:extLst>
      <p:ext uri="{BB962C8B-B14F-4D97-AF65-F5344CB8AC3E}">
        <p14:creationId xmlns:p14="http://schemas.microsoft.com/office/powerpoint/2010/main" val="6096326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40</a:t>
            </a:fld>
            <a:endParaRPr lang="de-DE" dirty="0"/>
          </a:p>
        </p:txBody>
      </p:sp>
    </p:spTree>
    <p:extLst>
      <p:ext uri="{BB962C8B-B14F-4D97-AF65-F5344CB8AC3E}">
        <p14:creationId xmlns:p14="http://schemas.microsoft.com/office/powerpoint/2010/main" val="76833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41</a:t>
            </a:fld>
            <a:endParaRPr lang="de-DE" dirty="0"/>
          </a:p>
        </p:txBody>
      </p:sp>
    </p:spTree>
    <p:extLst>
      <p:ext uri="{BB962C8B-B14F-4D97-AF65-F5344CB8AC3E}">
        <p14:creationId xmlns:p14="http://schemas.microsoft.com/office/powerpoint/2010/main" val="36107237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42</a:t>
            </a:fld>
            <a:endParaRPr lang="de-DE" dirty="0"/>
          </a:p>
        </p:txBody>
      </p:sp>
    </p:spTree>
    <p:extLst>
      <p:ext uri="{BB962C8B-B14F-4D97-AF65-F5344CB8AC3E}">
        <p14:creationId xmlns:p14="http://schemas.microsoft.com/office/powerpoint/2010/main" val="36107237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43</a:t>
            </a:fld>
            <a:endParaRPr lang="de-DE" dirty="0"/>
          </a:p>
        </p:txBody>
      </p:sp>
    </p:spTree>
    <p:extLst>
      <p:ext uri="{BB962C8B-B14F-4D97-AF65-F5344CB8AC3E}">
        <p14:creationId xmlns:p14="http://schemas.microsoft.com/office/powerpoint/2010/main" val="36107237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44</a:t>
            </a:fld>
            <a:endParaRPr lang="de-DE" dirty="0"/>
          </a:p>
        </p:txBody>
      </p:sp>
    </p:spTree>
    <p:extLst>
      <p:ext uri="{BB962C8B-B14F-4D97-AF65-F5344CB8AC3E}">
        <p14:creationId xmlns:p14="http://schemas.microsoft.com/office/powerpoint/2010/main" val="3155340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45</a:t>
            </a:fld>
            <a:endParaRPr lang="de-DE" dirty="0"/>
          </a:p>
        </p:txBody>
      </p:sp>
    </p:spTree>
    <p:extLst>
      <p:ext uri="{BB962C8B-B14F-4D97-AF65-F5344CB8AC3E}">
        <p14:creationId xmlns:p14="http://schemas.microsoft.com/office/powerpoint/2010/main" val="21427589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46</a:t>
            </a:fld>
            <a:endParaRPr lang="de-DE" dirty="0"/>
          </a:p>
        </p:txBody>
      </p:sp>
    </p:spTree>
    <p:extLst>
      <p:ext uri="{BB962C8B-B14F-4D97-AF65-F5344CB8AC3E}">
        <p14:creationId xmlns:p14="http://schemas.microsoft.com/office/powerpoint/2010/main" val="4622573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47</a:t>
            </a:fld>
            <a:endParaRPr lang="de-DE" dirty="0"/>
          </a:p>
        </p:txBody>
      </p:sp>
    </p:spTree>
    <p:extLst>
      <p:ext uri="{BB962C8B-B14F-4D97-AF65-F5344CB8AC3E}">
        <p14:creationId xmlns:p14="http://schemas.microsoft.com/office/powerpoint/2010/main" val="36107237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48</a:t>
            </a:fld>
            <a:endParaRPr lang="de-DE" dirty="0"/>
          </a:p>
        </p:txBody>
      </p:sp>
    </p:spTree>
    <p:extLst>
      <p:ext uri="{BB962C8B-B14F-4D97-AF65-F5344CB8AC3E}">
        <p14:creationId xmlns:p14="http://schemas.microsoft.com/office/powerpoint/2010/main" val="36107237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49</a:t>
            </a:fld>
            <a:endParaRPr lang="de-DE" dirty="0"/>
          </a:p>
        </p:txBody>
      </p:sp>
    </p:spTree>
    <p:extLst>
      <p:ext uri="{BB962C8B-B14F-4D97-AF65-F5344CB8AC3E}">
        <p14:creationId xmlns:p14="http://schemas.microsoft.com/office/powerpoint/2010/main" val="36107237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50</a:t>
            </a:fld>
            <a:endParaRPr lang="de-DE" dirty="0"/>
          </a:p>
        </p:txBody>
      </p:sp>
    </p:spTree>
    <p:extLst>
      <p:ext uri="{BB962C8B-B14F-4D97-AF65-F5344CB8AC3E}">
        <p14:creationId xmlns:p14="http://schemas.microsoft.com/office/powerpoint/2010/main" val="8464467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51</a:t>
            </a:fld>
            <a:endParaRPr lang="de-DE" dirty="0"/>
          </a:p>
        </p:txBody>
      </p:sp>
    </p:spTree>
    <p:extLst>
      <p:ext uri="{BB962C8B-B14F-4D97-AF65-F5344CB8AC3E}">
        <p14:creationId xmlns:p14="http://schemas.microsoft.com/office/powerpoint/2010/main" val="19017949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52</a:t>
            </a:fld>
            <a:endParaRPr lang="de-DE" dirty="0"/>
          </a:p>
        </p:txBody>
      </p:sp>
    </p:spTree>
    <p:extLst>
      <p:ext uri="{BB962C8B-B14F-4D97-AF65-F5344CB8AC3E}">
        <p14:creationId xmlns:p14="http://schemas.microsoft.com/office/powerpoint/2010/main" val="5835465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53</a:t>
            </a:fld>
            <a:endParaRPr lang="de-DE" dirty="0"/>
          </a:p>
        </p:txBody>
      </p:sp>
    </p:spTree>
    <p:extLst>
      <p:ext uri="{BB962C8B-B14F-4D97-AF65-F5344CB8AC3E}">
        <p14:creationId xmlns:p14="http://schemas.microsoft.com/office/powerpoint/2010/main" val="5424176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54</a:t>
            </a:fld>
            <a:endParaRPr lang="de-DE" dirty="0"/>
          </a:p>
        </p:txBody>
      </p:sp>
    </p:spTree>
    <p:extLst>
      <p:ext uri="{BB962C8B-B14F-4D97-AF65-F5344CB8AC3E}">
        <p14:creationId xmlns:p14="http://schemas.microsoft.com/office/powerpoint/2010/main" val="29072648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55</a:t>
            </a:fld>
            <a:endParaRPr lang="de-DE" dirty="0"/>
          </a:p>
        </p:txBody>
      </p:sp>
    </p:spTree>
    <p:extLst>
      <p:ext uri="{BB962C8B-B14F-4D97-AF65-F5344CB8AC3E}">
        <p14:creationId xmlns:p14="http://schemas.microsoft.com/office/powerpoint/2010/main" val="23320732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C016A95D-8E7C-4FC1-A4BD-A92D7E607DF3}" type="slidenum">
              <a:rPr lang="de-DE" smtClean="0"/>
              <a:pPr/>
              <a:t>56</a:t>
            </a:fld>
            <a:endParaRPr lang="de-DE" dirty="0"/>
          </a:p>
        </p:txBody>
      </p:sp>
    </p:spTree>
    <p:extLst>
      <p:ext uri="{BB962C8B-B14F-4D97-AF65-F5344CB8AC3E}">
        <p14:creationId xmlns:p14="http://schemas.microsoft.com/office/powerpoint/2010/main" val="3356874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C016A95D-8E7C-4FC1-A4BD-A92D7E607DF3}" type="slidenum">
              <a:rPr lang="de-DE" smtClean="0"/>
              <a:pPr/>
              <a:t>57</a:t>
            </a:fld>
            <a:endParaRPr lang="de-DE" dirty="0"/>
          </a:p>
        </p:txBody>
      </p:sp>
    </p:spTree>
    <p:extLst>
      <p:ext uri="{BB962C8B-B14F-4D97-AF65-F5344CB8AC3E}">
        <p14:creationId xmlns:p14="http://schemas.microsoft.com/office/powerpoint/2010/main" val="33568748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C016A95D-8E7C-4FC1-A4BD-A92D7E607DF3}" type="slidenum">
              <a:rPr lang="de-DE" smtClean="0"/>
              <a:pPr/>
              <a:t>58</a:t>
            </a:fld>
            <a:endParaRPr lang="de-DE" dirty="0"/>
          </a:p>
        </p:txBody>
      </p:sp>
    </p:spTree>
    <p:extLst>
      <p:ext uri="{BB962C8B-B14F-4D97-AF65-F5344CB8AC3E}">
        <p14:creationId xmlns:p14="http://schemas.microsoft.com/office/powerpoint/2010/main" val="3356874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smtClean="0"/>
              <a:pPr>
                <a:defRPr/>
              </a:pPr>
              <a:t>59</a:t>
            </a:fld>
            <a:endParaRPr lang="de-DE" dirty="0"/>
          </a:p>
        </p:txBody>
      </p:sp>
    </p:spTree>
    <p:extLst>
      <p:ext uri="{BB962C8B-B14F-4D97-AF65-F5344CB8AC3E}">
        <p14:creationId xmlns:p14="http://schemas.microsoft.com/office/powerpoint/2010/main" val="38583900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11D11-5CBF-7C4E-8DDA-122B9F48B4C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4512B86-1DA4-F014-C018-205E91A942E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8DC2CA8-8A10-869A-CA48-F677B4038B87}"/>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1B2E5F20-6DB6-DEC0-71B6-AF0B77877D75}"/>
              </a:ext>
            </a:extLst>
          </p:cNvPr>
          <p:cNvSpPr>
            <a:spLocks noGrp="1"/>
          </p:cNvSpPr>
          <p:nvPr>
            <p:ph type="sldNum" sz="quarter" idx="10"/>
          </p:nvPr>
        </p:nvSpPr>
        <p:spPr/>
        <p:txBody>
          <a:bodyPr/>
          <a:lstStyle/>
          <a:p>
            <a:fld id="{C016A95D-8E7C-4FC1-A4BD-A92D7E607DF3}" type="slidenum">
              <a:rPr lang="de-DE" smtClean="0"/>
              <a:pPr/>
              <a:t>60</a:t>
            </a:fld>
            <a:endParaRPr lang="de-DE" dirty="0"/>
          </a:p>
        </p:txBody>
      </p:sp>
    </p:spTree>
    <p:extLst>
      <p:ext uri="{BB962C8B-B14F-4D97-AF65-F5344CB8AC3E}">
        <p14:creationId xmlns:p14="http://schemas.microsoft.com/office/powerpoint/2010/main" val="182476548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FCB53-1312-7069-97CB-D3C50F8654A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AA66B7C-7B72-AE3E-D6FE-7E5B84D5B89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1C2B4A6-A414-CA46-0369-42FFB6D315C4}"/>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40C454C2-73A8-BA05-CFA3-B8E2BD0B4DE8}"/>
              </a:ext>
            </a:extLst>
          </p:cNvPr>
          <p:cNvSpPr>
            <a:spLocks noGrp="1"/>
          </p:cNvSpPr>
          <p:nvPr>
            <p:ph type="sldNum" sz="quarter" idx="10"/>
          </p:nvPr>
        </p:nvSpPr>
        <p:spPr/>
        <p:txBody>
          <a:bodyPr/>
          <a:lstStyle/>
          <a:p>
            <a:pPr>
              <a:defRPr/>
            </a:pPr>
            <a:fld id="{EB9B9707-DC98-4A88-8C5E-55A919355C34}" type="slidenum">
              <a:rPr lang="de-DE" smtClean="0"/>
              <a:pPr>
                <a:defRPr/>
              </a:pPr>
              <a:t>61</a:t>
            </a:fld>
            <a:endParaRPr lang="de-DE" dirty="0"/>
          </a:p>
        </p:txBody>
      </p:sp>
    </p:spTree>
    <p:extLst>
      <p:ext uri="{BB962C8B-B14F-4D97-AF65-F5344CB8AC3E}">
        <p14:creationId xmlns:p14="http://schemas.microsoft.com/office/powerpoint/2010/main" val="42783211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7AD6C-18C6-8034-698B-BFE3EDBCB30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F9679B4-B02C-F32A-48CD-C83510CC71D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DC8D6ED-AE24-884A-5946-7D465025F04F}"/>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3A9E7669-2D6A-AB1D-3EBB-CCFA2A0052BA}"/>
              </a:ext>
            </a:extLst>
          </p:cNvPr>
          <p:cNvSpPr>
            <a:spLocks noGrp="1"/>
          </p:cNvSpPr>
          <p:nvPr>
            <p:ph type="sldNum" sz="quarter" idx="10"/>
          </p:nvPr>
        </p:nvSpPr>
        <p:spPr/>
        <p:txBody>
          <a:bodyPr/>
          <a:lstStyle/>
          <a:p>
            <a:fld id="{C016A95D-8E7C-4FC1-A4BD-A92D7E607DF3}" type="slidenum">
              <a:rPr lang="de-DE" smtClean="0"/>
              <a:pPr/>
              <a:t>62</a:t>
            </a:fld>
            <a:endParaRPr lang="de-DE" dirty="0"/>
          </a:p>
        </p:txBody>
      </p:sp>
    </p:spTree>
    <p:extLst>
      <p:ext uri="{BB962C8B-B14F-4D97-AF65-F5344CB8AC3E}">
        <p14:creationId xmlns:p14="http://schemas.microsoft.com/office/powerpoint/2010/main" val="6791856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2E4DB1-9E18-419C-AB3D-BD869B99274F}"/>
              </a:ext>
            </a:extLst>
          </p:cNvPr>
          <p:cNvSpPr>
            <a:spLocks noGrp="1"/>
          </p:cNvSpPr>
          <p:nvPr>
            <p:ph type="ctrTitle"/>
          </p:nvPr>
        </p:nvSpPr>
        <p:spPr>
          <a:xfrm>
            <a:off x="300038" y="1268412"/>
            <a:ext cx="5976000" cy="3656515"/>
          </a:xfrm>
        </p:spPr>
        <p:txBody>
          <a:bodyPr anchor="t"/>
          <a:lstStyle>
            <a:lvl1pPr algn="l">
              <a:defRPr sz="6000"/>
            </a:lvl1pPr>
          </a:lstStyle>
          <a:p>
            <a:r>
              <a:rPr lang="de-DE"/>
              <a:t>Titelmasterformat durch Klicken bearbeiten</a:t>
            </a:r>
            <a:endParaRPr lang="de-DE" dirty="0"/>
          </a:p>
        </p:txBody>
      </p:sp>
      <p:sp>
        <p:nvSpPr>
          <p:cNvPr id="3" name="Untertitel 2">
            <a:extLst>
              <a:ext uri="{FF2B5EF4-FFF2-40B4-BE49-F238E27FC236}">
                <a16:creationId xmlns:a16="http://schemas.microsoft.com/office/drawing/2014/main" id="{0F49FBC8-B96B-455F-85D7-9A804472D1CC}"/>
              </a:ext>
            </a:extLst>
          </p:cNvPr>
          <p:cNvSpPr>
            <a:spLocks noGrp="1"/>
          </p:cNvSpPr>
          <p:nvPr>
            <p:ph type="subTitle" idx="1"/>
          </p:nvPr>
        </p:nvSpPr>
        <p:spPr>
          <a:xfrm>
            <a:off x="300037" y="5208436"/>
            <a:ext cx="5975351" cy="1396536"/>
          </a:xfrm>
        </p:spPr>
        <p:txBody>
          <a:bodyPr anchor="b"/>
          <a:lstStyle>
            <a:lvl1pPr marL="0" indent="0" algn="l">
              <a:buNone/>
              <a:defRPr sz="1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de-DE" dirty="0"/>
          </a:p>
        </p:txBody>
      </p:sp>
      <p:sp>
        <p:nvSpPr>
          <p:cNvPr id="8" name="Bildplatzhalter 9">
            <a:extLst>
              <a:ext uri="{FF2B5EF4-FFF2-40B4-BE49-F238E27FC236}">
                <a16:creationId xmlns:a16="http://schemas.microsoft.com/office/drawing/2014/main" id="{8F2F4E45-6575-48BB-B7F1-A75E8397FF25}"/>
              </a:ext>
            </a:extLst>
          </p:cNvPr>
          <p:cNvSpPr>
            <a:spLocks noGrp="1"/>
          </p:cNvSpPr>
          <p:nvPr>
            <p:ph type="pic" sz="quarter" idx="14"/>
          </p:nvPr>
        </p:nvSpPr>
        <p:spPr>
          <a:xfrm>
            <a:off x="6575425" y="1268412"/>
            <a:ext cx="5316538" cy="5292936"/>
          </a:xfrm>
          <a:solidFill>
            <a:schemeClr val="accent4"/>
          </a:solidFill>
        </p:spPr>
        <p:txBody>
          <a:bodyPr anchor="ctr"/>
          <a:lstStyle>
            <a:lvl1pPr marL="0" indent="0" algn="ctr">
              <a:buNone/>
              <a:defRPr/>
            </a:lvl1pPr>
          </a:lstStyle>
          <a:p>
            <a:r>
              <a:rPr lang="de-DE" dirty="0"/>
              <a:t>Bild durch Klicken auf Symbol hinzufügen</a:t>
            </a:r>
          </a:p>
        </p:txBody>
      </p:sp>
    </p:spTree>
    <p:extLst>
      <p:ext uri="{BB962C8B-B14F-4D97-AF65-F5344CB8AC3E}">
        <p14:creationId xmlns:p14="http://schemas.microsoft.com/office/powerpoint/2010/main" val="3431425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Kap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2E4DB1-9E18-419C-AB3D-BD869B99274F}"/>
              </a:ext>
            </a:extLst>
          </p:cNvPr>
          <p:cNvSpPr>
            <a:spLocks noGrp="1"/>
          </p:cNvSpPr>
          <p:nvPr>
            <p:ph type="ctrTitle"/>
          </p:nvPr>
        </p:nvSpPr>
        <p:spPr>
          <a:xfrm>
            <a:off x="300038" y="1306513"/>
            <a:ext cx="5976000" cy="3642276"/>
          </a:xfrm>
        </p:spPr>
        <p:txBody>
          <a:bodyPr anchor="t"/>
          <a:lstStyle>
            <a:lvl1pPr algn="l">
              <a:defRPr sz="4000"/>
            </a:lvl1pPr>
          </a:lstStyle>
          <a:p>
            <a:r>
              <a:rPr lang="de-DE"/>
              <a:t>Titelmasterformat durch Klicken bearbeiten</a:t>
            </a:r>
            <a:endParaRPr lang="de-DE" dirty="0"/>
          </a:p>
        </p:txBody>
      </p:sp>
      <p:sp>
        <p:nvSpPr>
          <p:cNvPr id="3" name="Untertitel 2">
            <a:extLst>
              <a:ext uri="{FF2B5EF4-FFF2-40B4-BE49-F238E27FC236}">
                <a16:creationId xmlns:a16="http://schemas.microsoft.com/office/drawing/2014/main" id="{0F49FBC8-B96B-455F-85D7-9A804472D1CC}"/>
              </a:ext>
            </a:extLst>
          </p:cNvPr>
          <p:cNvSpPr>
            <a:spLocks noGrp="1"/>
          </p:cNvSpPr>
          <p:nvPr>
            <p:ph type="subTitle" idx="1"/>
          </p:nvPr>
        </p:nvSpPr>
        <p:spPr>
          <a:xfrm>
            <a:off x="300037" y="5208436"/>
            <a:ext cx="5975351" cy="1396536"/>
          </a:xfrm>
        </p:spPr>
        <p:txBody>
          <a:bodyPr anchor="b"/>
          <a:lstStyle>
            <a:lvl1pPr marL="0" indent="0" algn="l">
              <a:buNone/>
              <a:defRPr sz="1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de-DE" dirty="0"/>
          </a:p>
        </p:txBody>
      </p:sp>
      <p:sp>
        <p:nvSpPr>
          <p:cNvPr id="8" name="Bildplatzhalter 9">
            <a:extLst>
              <a:ext uri="{FF2B5EF4-FFF2-40B4-BE49-F238E27FC236}">
                <a16:creationId xmlns:a16="http://schemas.microsoft.com/office/drawing/2014/main" id="{8F2F4E45-6575-48BB-B7F1-A75E8397FF25}"/>
              </a:ext>
            </a:extLst>
          </p:cNvPr>
          <p:cNvSpPr>
            <a:spLocks noGrp="1"/>
          </p:cNvSpPr>
          <p:nvPr>
            <p:ph type="pic" sz="quarter" idx="14"/>
          </p:nvPr>
        </p:nvSpPr>
        <p:spPr>
          <a:xfrm>
            <a:off x="6575425" y="1268412"/>
            <a:ext cx="5316538" cy="5292936"/>
          </a:xfrm>
          <a:solidFill>
            <a:schemeClr val="accent4"/>
          </a:solidFill>
        </p:spPr>
        <p:txBody>
          <a:bodyPr anchor="ctr"/>
          <a:lstStyle>
            <a:lvl1pPr marL="0" indent="0" algn="ctr">
              <a:buNone/>
              <a:defRPr/>
            </a:lvl1pPr>
          </a:lstStyle>
          <a:p>
            <a:r>
              <a:rPr lang="de-DE" dirty="0"/>
              <a:t>Bild durch Klicken auf Symbol hinzufügen</a:t>
            </a:r>
          </a:p>
        </p:txBody>
      </p:sp>
    </p:spTree>
    <p:extLst>
      <p:ext uri="{BB962C8B-B14F-4D97-AF65-F5344CB8AC3E}">
        <p14:creationId xmlns:p14="http://schemas.microsoft.com/office/powerpoint/2010/main" val="386277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87C6A3-E0EF-4FA5-9985-39667BB5D1BA}"/>
              </a:ext>
            </a:extLst>
          </p:cNvPr>
          <p:cNvSpPr>
            <a:spLocks noGrp="1"/>
          </p:cNvSpPr>
          <p:nvPr>
            <p:ph type="title" hasCustomPrompt="1"/>
          </p:nvPr>
        </p:nvSpPr>
        <p:spPr/>
        <p:txBody>
          <a:bodyPr/>
          <a:lstStyle>
            <a:lvl1pPr>
              <a:defRPr/>
            </a:lvl1pPr>
          </a:lstStyle>
          <a:p>
            <a:r>
              <a:rPr lang="de-DE" dirty="0"/>
              <a:t>Titel</a:t>
            </a:r>
          </a:p>
        </p:txBody>
      </p:sp>
      <p:sp>
        <p:nvSpPr>
          <p:cNvPr id="3" name="Inhaltsplatzhalter 2">
            <a:extLst>
              <a:ext uri="{FF2B5EF4-FFF2-40B4-BE49-F238E27FC236}">
                <a16:creationId xmlns:a16="http://schemas.microsoft.com/office/drawing/2014/main" id="{47163F39-DA16-4AA3-9128-D0141D3C3454}"/>
              </a:ext>
            </a:extLst>
          </p:cNvPr>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CACADEE-A7A1-4B00-995B-32E6A1A02147}"/>
              </a:ext>
            </a:extLst>
          </p:cNvPr>
          <p:cNvSpPr>
            <a:spLocks noGrp="1"/>
          </p:cNvSpPr>
          <p:nvPr>
            <p:ph type="dt" sz="half" idx="10"/>
          </p:nvPr>
        </p:nvSpPr>
        <p:spPr/>
        <p:txBody>
          <a:bodyPr/>
          <a:lstStyle/>
          <a:p>
            <a:r>
              <a:rPr lang="de-DE" dirty="0"/>
              <a:t>Name des Kapitels (optional)</a:t>
            </a:r>
          </a:p>
        </p:txBody>
      </p:sp>
      <p:sp>
        <p:nvSpPr>
          <p:cNvPr id="5" name="Fußzeilenplatzhalter 4">
            <a:extLst>
              <a:ext uri="{FF2B5EF4-FFF2-40B4-BE49-F238E27FC236}">
                <a16:creationId xmlns:a16="http://schemas.microsoft.com/office/drawing/2014/main" id="{E194B1DF-2FD1-40EA-AC3F-A033005D1A01}"/>
              </a:ext>
            </a:extLst>
          </p:cNvPr>
          <p:cNvSpPr>
            <a:spLocks noGrp="1"/>
          </p:cNvSpPr>
          <p:nvPr>
            <p:ph type="ftr" sz="quarter" idx="11"/>
          </p:nvPr>
        </p:nvSpPr>
        <p:spPr/>
        <p:txBody>
          <a:bodyPr/>
          <a:lstStyle/>
          <a:p>
            <a:r>
              <a:rPr lang="de-DE" dirty="0"/>
              <a:t>Titel der Präsentation (Eingabe über "Einfügen &gt; Kopf- und Fußzeile")</a:t>
            </a:r>
          </a:p>
        </p:txBody>
      </p:sp>
      <p:sp>
        <p:nvSpPr>
          <p:cNvPr id="6" name="Foliennummernplatzhalter 5">
            <a:extLst>
              <a:ext uri="{FF2B5EF4-FFF2-40B4-BE49-F238E27FC236}">
                <a16:creationId xmlns:a16="http://schemas.microsoft.com/office/drawing/2014/main" id="{8359BBFA-AA87-4BCF-8665-A95DD26A9A9C}"/>
              </a:ext>
            </a:extLst>
          </p:cNvPr>
          <p:cNvSpPr>
            <a:spLocks noGrp="1"/>
          </p:cNvSpPr>
          <p:nvPr>
            <p:ph type="sldNum" sz="quarter" idx="12"/>
          </p:nvPr>
        </p:nvSpPr>
        <p:spPr/>
        <p:txBody>
          <a:bodyPr/>
          <a:lstStyle/>
          <a:p>
            <a:fld id="{968FC3C1-8B2E-4CF4-97FE-57A4E19AC873}" type="slidenum">
              <a:rPr lang="de-DE" smtClean="0"/>
              <a:t>‹Nr.›</a:t>
            </a:fld>
            <a:endParaRPr lang="de-DE" dirty="0"/>
          </a:p>
        </p:txBody>
      </p:sp>
    </p:spTree>
    <p:extLst>
      <p:ext uri="{BB962C8B-B14F-4D97-AF65-F5344CB8AC3E}">
        <p14:creationId xmlns:p14="http://schemas.microsoft.com/office/powerpoint/2010/main" val="37444515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und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349F72-06D0-43C4-95DD-BC6F63771CD1}"/>
              </a:ext>
            </a:extLst>
          </p:cNvPr>
          <p:cNvSpPr>
            <a:spLocks noGrp="1"/>
          </p:cNvSpPr>
          <p:nvPr>
            <p:ph type="title" hasCustomPrompt="1"/>
          </p:nvPr>
        </p:nvSpPr>
        <p:spPr/>
        <p:txBody>
          <a:bodyPr/>
          <a:lstStyle>
            <a:lvl1pPr>
              <a:defRPr/>
            </a:lvl1pPr>
          </a:lstStyle>
          <a:p>
            <a:r>
              <a:rPr lang="de-DE" dirty="0"/>
              <a:t>Titel</a:t>
            </a:r>
          </a:p>
        </p:txBody>
      </p:sp>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dirty="0"/>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dirty="0"/>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dirty="0"/>
          </a:p>
        </p:txBody>
      </p:sp>
      <p:sp>
        <p:nvSpPr>
          <p:cNvPr id="7" name="Textplatzhalter 6">
            <a:extLst>
              <a:ext uri="{FF2B5EF4-FFF2-40B4-BE49-F238E27FC236}">
                <a16:creationId xmlns:a16="http://schemas.microsoft.com/office/drawing/2014/main" id="{83ED38F5-D973-4765-B726-EC1D0DCBEE0B}"/>
              </a:ext>
            </a:extLst>
          </p:cNvPr>
          <p:cNvSpPr>
            <a:spLocks noGrp="1"/>
          </p:cNvSpPr>
          <p:nvPr>
            <p:ph type="body" sz="quarter" idx="13"/>
          </p:nvPr>
        </p:nvSpPr>
        <p:spPr>
          <a:xfrm>
            <a:off x="300037" y="2241550"/>
            <a:ext cx="11591925" cy="39957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4008928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Text und Bild (schma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349F72-06D0-43C4-95DD-BC6F63771CD1}"/>
              </a:ext>
            </a:extLst>
          </p:cNvPr>
          <p:cNvSpPr>
            <a:spLocks noGrp="1"/>
          </p:cNvSpPr>
          <p:nvPr>
            <p:ph type="title" hasCustomPrompt="1"/>
          </p:nvPr>
        </p:nvSpPr>
        <p:spPr>
          <a:xfrm>
            <a:off x="300038" y="1324895"/>
            <a:ext cx="5975982" cy="688899"/>
          </a:xfrm>
        </p:spPr>
        <p:txBody>
          <a:bodyPr/>
          <a:lstStyle>
            <a:lvl1pPr>
              <a:defRPr/>
            </a:lvl1pPr>
          </a:lstStyle>
          <a:p>
            <a:r>
              <a:rPr lang="de-DE" dirty="0"/>
              <a:t>Titel</a:t>
            </a:r>
          </a:p>
        </p:txBody>
      </p:sp>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dirty="0"/>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dirty="0"/>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dirty="0"/>
          </a:p>
        </p:txBody>
      </p:sp>
      <p:sp>
        <p:nvSpPr>
          <p:cNvPr id="7" name="Textplatzhalter 6">
            <a:extLst>
              <a:ext uri="{FF2B5EF4-FFF2-40B4-BE49-F238E27FC236}">
                <a16:creationId xmlns:a16="http://schemas.microsoft.com/office/drawing/2014/main" id="{83ED38F5-D973-4765-B726-EC1D0DCBEE0B}"/>
              </a:ext>
            </a:extLst>
          </p:cNvPr>
          <p:cNvSpPr>
            <a:spLocks noGrp="1"/>
          </p:cNvSpPr>
          <p:nvPr>
            <p:ph type="body" sz="quarter" idx="13"/>
          </p:nvPr>
        </p:nvSpPr>
        <p:spPr>
          <a:xfrm>
            <a:off x="300038" y="2241550"/>
            <a:ext cx="5975982" cy="39957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Bildplatzhalter 9">
            <a:extLst>
              <a:ext uri="{FF2B5EF4-FFF2-40B4-BE49-F238E27FC236}">
                <a16:creationId xmlns:a16="http://schemas.microsoft.com/office/drawing/2014/main" id="{D94CEDF7-7515-40D4-8CD3-D88A3A51AEAF}"/>
              </a:ext>
            </a:extLst>
          </p:cNvPr>
          <p:cNvSpPr>
            <a:spLocks noGrp="1"/>
          </p:cNvSpPr>
          <p:nvPr>
            <p:ph type="pic" sz="quarter" idx="14"/>
          </p:nvPr>
        </p:nvSpPr>
        <p:spPr>
          <a:xfrm>
            <a:off x="6575425" y="1268412"/>
            <a:ext cx="5316538" cy="4968875"/>
          </a:xfrm>
          <a:solidFill>
            <a:schemeClr val="accent4"/>
          </a:solidFill>
        </p:spPr>
        <p:txBody>
          <a:bodyPr anchor="ctr"/>
          <a:lstStyle>
            <a:lvl1pPr marL="0" indent="0" algn="ctr">
              <a:buNone/>
              <a:defRPr/>
            </a:lvl1pPr>
          </a:lstStyle>
          <a:p>
            <a:r>
              <a:rPr lang="de-DE" dirty="0"/>
              <a:t>Bild durch Klicken auf Symbol hinzufügen</a:t>
            </a:r>
          </a:p>
        </p:txBody>
      </p:sp>
    </p:spTree>
    <p:extLst>
      <p:ext uri="{BB962C8B-B14F-4D97-AF65-F5344CB8AC3E}">
        <p14:creationId xmlns:p14="http://schemas.microsoft.com/office/powerpoint/2010/main" val="3366508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Text und Bild (brei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349F72-06D0-43C4-95DD-BC6F63771CD1}"/>
              </a:ext>
            </a:extLst>
          </p:cNvPr>
          <p:cNvSpPr>
            <a:spLocks noGrp="1"/>
          </p:cNvSpPr>
          <p:nvPr>
            <p:ph type="title" hasCustomPrompt="1"/>
          </p:nvPr>
        </p:nvSpPr>
        <p:spPr>
          <a:xfrm>
            <a:off x="300038" y="1324895"/>
            <a:ext cx="3659721" cy="688899"/>
          </a:xfrm>
        </p:spPr>
        <p:txBody>
          <a:bodyPr/>
          <a:lstStyle>
            <a:lvl1pPr>
              <a:defRPr/>
            </a:lvl1pPr>
          </a:lstStyle>
          <a:p>
            <a:r>
              <a:rPr lang="de-DE" dirty="0"/>
              <a:t>Titel</a:t>
            </a:r>
          </a:p>
        </p:txBody>
      </p:sp>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dirty="0"/>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dirty="0"/>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dirty="0"/>
          </a:p>
        </p:txBody>
      </p:sp>
      <p:sp>
        <p:nvSpPr>
          <p:cNvPr id="7" name="Textplatzhalter 6">
            <a:extLst>
              <a:ext uri="{FF2B5EF4-FFF2-40B4-BE49-F238E27FC236}">
                <a16:creationId xmlns:a16="http://schemas.microsoft.com/office/drawing/2014/main" id="{83ED38F5-D973-4765-B726-EC1D0DCBEE0B}"/>
              </a:ext>
            </a:extLst>
          </p:cNvPr>
          <p:cNvSpPr>
            <a:spLocks noGrp="1"/>
          </p:cNvSpPr>
          <p:nvPr>
            <p:ph type="body" sz="quarter" idx="13"/>
          </p:nvPr>
        </p:nvSpPr>
        <p:spPr>
          <a:xfrm>
            <a:off x="300038" y="2241550"/>
            <a:ext cx="3659721" cy="39957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Bildplatzhalter 9">
            <a:extLst>
              <a:ext uri="{FF2B5EF4-FFF2-40B4-BE49-F238E27FC236}">
                <a16:creationId xmlns:a16="http://schemas.microsoft.com/office/drawing/2014/main" id="{D94CEDF7-7515-40D4-8CD3-D88A3A51AEAF}"/>
              </a:ext>
            </a:extLst>
          </p:cNvPr>
          <p:cNvSpPr>
            <a:spLocks noGrp="1"/>
          </p:cNvSpPr>
          <p:nvPr>
            <p:ph type="pic" sz="quarter" idx="14"/>
          </p:nvPr>
        </p:nvSpPr>
        <p:spPr>
          <a:xfrm>
            <a:off x="4259796" y="1268412"/>
            <a:ext cx="7632167" cy="4968875"/>
          </a:xfrm>
          <a:solidFill>
            <a:schemeClr val="accent4"/>
          </a:solidFill>
        </p:spPr>
        <p:txBody>
          <a:bodyPr anchor="ctr"/>
          <a:lstStyle>
            <a:lvl1pPr marL="0" indent="0" algn="ctr">
              <a:buNone/>
              <a:defRPr/>
            </a:lvl1pPr>
          </a:lstStyle>
          <a:p>
            <a:r>
              <a:rPr lang="de-DE" dirty="0"/>
              <a:t>Bild durch Klicken auf Symbol hinzufügen</a:t>
            </a:r>
          </a:p>
        </p:txBody>
      </p:sp>
    </p:spTree>
    <p:extLst>
      <p:ext uri="{BB962C8B-B14F-4D97-AF65-F5344CB8AC3E}">
        <p14:creationId xmlns:p14="http://schemas.microsoft.com/office/powerpoint/2010/main" val="714788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Text und 2 Bild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349F72-06D0-43C4-95DD-BC6F63771CD1}"/>
              </a:ext>
            </a:extLst>
          </p:cNvPr>
          <p:cNvSpPr>
            <a:spLocks noGrp="1"/>
          </p:cNvSpPr>
          <p:nvPr>
            <p:ph type="title" hasCustomPrompt="1"/>
          </p:nvPr>
        </p:nvSpPr>
        <p:spPr>
          <a:xfrm>
            <a:off x="300039" y="1324895"/>
            <a:ext cx="3156346" cy="688899"/>
          </a:xfrm>
        </p:spPr>
        <p:txBody>
          <a:bodyPr/>
          <a:lstStyle>
            <a:lvl1pPr>
              <a:defRPr/>
            </a:lvl1pPr>
          </a:lstStyle>
          <a:p>
            <a:r>
              <a:rPr lang="de-DE" dirty="0"/>
              <a:t>Titel</a:t>
            </a:r>
          </a:p>
        </p:txBody>
      </p:sp>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dirty="0"/>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dirty="0"/>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dirty="0"/>
          </a:p>
        </p:txBody>
      </p:sp>
      <p:sp>
        <p:nvSpPr>
          <p:cNvPr id="7" name="Textplatzhalter 6">
            <a:extLst>
              <a:ext uri="{FF2B5EF4-FFF2-40B4-BE49-F238E27FC236}">
                <a16:creationId xmlns:a16="http://schemas.microsoft.com/office/drawing/2014/main" id="{83ED38F5-D973-4765-B726-EC1D0DCBEE0B}"/>
              </a:ext>
            </a:extLst>
          </p:cNvPr>
          <p:cNvSpPr>
            <a:spLocks noGrp="1"/>
          </p:cNvSpPr>
          <p:nvPr>
            <p:ph type="body" sz="quarter" idx="13"/>
          </p:nvPr>
        </p:nvSpPr>
        <p:spPr>
          <a:xfrm>
            <a:off x="300039" y="2241550"/>
            <a:ext cx="3156346" cy="39957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Bildplatzhalter 9">
            <a:extLst>
              <a:ext uri="{FF2B5EF4-FFF2-40B4-BE49-F238E27FC236}">
                <a16:creationId xmlns:a16="http://schemas.microsoft.com/office/drawing/2014/main" id="{D94CEDF7-7515-40D4-8CD3-D88A3A51AEAF}"/>
              </a:ext>
            </a:extLst>
          </p:cNvPr>
          <p:cNvSpPr>
            <a:spLocks noGrp="1"/>
          </p:cNvSpPr>
          <p:nvPr>
            <p:ph type="pic" sz="quarter" idx="14"/>
          </p:nvPr>
        </p:nvSpPr>
        <p:spPr>
          <a:xfrm>
            <a:off x="7968208" y="1268412"/>
            <a:ext cx="3923755" cy="4968875"/>
          </a:xfrm>
          <a:solidFill>
            <a:schemeClr val="accent4"/>
          </a:solidFill>
        </p:spPr>
        <p:txBody>
          <a:bodyPr anchor="ctr"/>
          <a:lstStyle>
            <a:lvl1pPr marL="0" indent="0" algn="ctr">
              <a:buNone/>
              <a:defRPr/>
            </a:lvl1pPr>
          </a:lstStyle>
          <a:p>
            <a:r>
              <a:rPr lang="de-DE" dirty="0"/>
              <a:t>Bild durch Klicken auf Symbol hinzufügen</a:t>
            </a:r>
          </a:p>
        </p:txBody>
      </p:sp>
      <p:sp>
        <p:nvSpPr>
          <p:cNvPr id="9" name="Bildplatzhalter 9">
            <a:extLst>
              <a:ext uri="{FF2B5EF4-FFF2-40B4-BE49-F238E27FC236}">
                <a16:creationId xmlns:a16="http://schemas.microsoft.com/office/drawing/2014/main" id="{02B1BBEC-2C7A-44FF-9604-43F3B9CC2EF9}"/>
              </a:ext>
            </a:extLst>
          </p:cNvPr>
          <p:cNvSpPr>
            <a:spLocks noGrp="1"/>
          </p:cNvSpPr>
          <p:nvPr>
            <p:ph type="pic" sz="quarter" idx="15"/>
          </p:nvPr>
        </p:nvSpPr>
        <p:spPr>
          <a:xfrm>
            <a:off x="3756421" y="1268412"/>
            <a:ext cx="3923755" cy="4968875"/>
          </a:xfrm>
          <a:solidFill>
            <a:schemeClr val="accent4"/>
          </a:solidFill>
        </p:spPr>
        <p:txBody>
          <a:bodyPr anchor="ctr"/>
          <a:lstStyle>
            <a:lvl1pPr marL="0" indent="0" algn="ctr">
              <a:buNone/>
              <a:defRPr/>
            </a:lvl1pPr>
          </a:lstStyle>
          <a:p>
            <a:r>
              <a:rPr lang="de-DE" dirty="0"/>
              <a:t>Bild durch Klicken auf Symbol hinzufügen</a:t>
            </a:r>
          </a:p>
        </p:txBody>
      </p:sp>
    </p:spTree>
    <p:extLst>
      <p:ext uri="{BB962C8B-B14F-4D97-AF65-F5344CB8AC3E}">
        <p14:creationId xmlns:p14="http://schemas.microsoft.com/office/powerpoint/2010/main" val="3171115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 Bilder und Text">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dirty="0"/>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dirty="0"/>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dirty="0"/>
          </a:p>
        </p:txBody>
      </p:sp>
      <p:sp>
        <p:nvSpPr>
          <p:cNvPr id="7" name="Textplatzhalter 6">
            <a:extLst>
              <a:ext uri="{FF2B5EF4-FFF2-40B4-BE49-F238E27FC236}">
                <a16:creationId xmlns:a16="http://schemas.microsoft.com/office/drawing/2014/main" id="{83ED38F5-D973-4765-B726-EC1D0DCBEE0B}"/>
              </a:ext>
            </a:extLst>
          </p:cNvPr>
          <p:cNvSpPr>
            <a:spLocks noGrp="1"/>
          </p:cNvSpPr>
          <p:nvPr>
            <p:ph type="body" sz="quarter" idx="13"/>
          </p:nvPr>
        </p:nvSpPr>
        <p:spPr>
          <a:xfrm>
            <a:off x="300039" y="3609020"/>
            <a:ext cx="2303573" cy="2628268"/>
          </a:xfrm>
        </p:spPr>
        <p:txBody>
          <a:bodyPr/>
          <a:lstStyle>
            <a:lvl1pPr marL="92075" indent="-92075">
              <a:defRPr sz="900"/>
            </a:lvl1pPr>
            <a:lvl2pPr marL="182563" indent="-90488">
              <a:defRPr sz="900"/>
            </a:lvl2pPr>
            <a:lvl3pPr marL="266700" indent="-84138">
              <a:defRPr sz="900"/>
            </a:lvl3pPr>
            <a:lvl4pPr marL="358775" indent="-92075">
              <a:defRPr sz="900"/>
            </a:lvl4pPr>
            <a:lvl5pPr marL="449263" indent="-90488">
              <a:defRPr sz="900"/>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9" name="Bildplatzhalter 9">
            <a:extLst>
              <a:ext uri="{FF2B5EF4-FFF2-40B4-BE49-F238E27FC236}">
                <a16:creationId xmlns:a16="http://schemas.microsoft.com/office/drawing/2014/main" id="{02B1BBEC-2C7A-44FF-9604-43F3B9CC2EF9}"/>
              </a:ext>
            </a:extLst>
          </p:cNvPr>
          <p:cNvSpPr>
            <a:spLocks noGrp="1"/>
          </p:cNvSpPr>
          <p:nvPr>
            <p:ph type="pic" sz="quarter" idx="15"/>
          </p:nvPr>
        </p:nvSpPr>
        <p:spPr>
          <a:xfrm>
            <a:off x="300039" y="1268413"/>
            <a:ext cx="2303573" cy="2232596"/>
          </a:xfrm>
          <a:solidFill>
            <a:schemeClr val="accent4"/>
          </a:solidFill>
        </p:spPr>
        <p:txBody>
          <a:bodyPr anchor="ctr"/>
          <a:lstStyle>
            <a:lvl1pPr marL="0" indent="0" algn="ctr">
              <a:buNone/>
              <a:defRPr/>
            </a:lvl1pPr>
          </a:lstStyle>
          <a:p>
            <a:r>
              <a:rPr lang="de-DE" dirty="0"/>
              <a:t>Bild durch Klicken auf Symbol hinzufügen</a:t>
            </a:r>
          </a:p>
        </p:txBody>
      </p:sp>
      <p:sp>
        <p:nvSpPr>
          <p:cNvPr id="12" name="Textplatzhalter 6">
            <a:extLst>
              <a:ext uri="{FF2B5EF4-FFF2-40B4-BE49-F238E27FC236}">
                <a16:creationId xmlns:a16="http://schemas.microsoft.com/office/drawing/2014/main" id="{F7359EAB-27F8-40C6-BEA9-BE6360AAA5AF}"/>
              </a:ext>
            </a:extLst>
          </p:cNvPr>
          <p:cNvSpPr>
            <a:spLocks noGrp="1"/>
          </p:cNvSpPr>
          <p:nvPr>
            <p:ph type="body" sz="quarter" idx="16"/>
          </p:nvPr>
        </p:nvSpPr>
        <p:spPr>
          <a:xfrm>
            <a:off x="2928331" y="3609020"/>
            <a:ext cx="2303573" cy="2628268"/>
          </a:xfrm>
        </p:spPr>
        <p:txBody>
          <a:bodyPr/>
          <a:lstStyle>
            <a:lvl1pPr marL="92075" indent="-92075">
              <a:defRPr sz="900"/>
            </a:lvl1pPr>
            <a:lvl2pPr marL="182563" indent="-90488">
              <a:defRPr sz="900"/>
            </a:lvl2pPr>
            <a:lvl3pPr marL="266700" indent="-84138">
              <a:defRPr sz="900"/>
            </a:lvl3pPr>
            <a:lvl4pPr marL="358775" indent="-92075">
              <a:defRPr sz="900"/>
            </a:lvl4pPr>
            <a:lvl5pPr marL="449263" indent="-90488">
              <a:defRPr sz="900"/>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3" name="Bildplatzhalter 9">
            <a:extLst>
              <a:ext uri="{FF2B5EF4-FFF2-40B4-BE49-F238E27FC236}">
                <a16:creationId xmlns:a16="http://schemas.microsoft.com/office/drawing/2014/main" id="{4BF1E103-4F49-4361-A0CA-5F024751F1B8}"/>
              </a:ext>
            </a:extLst>
          </p:cNvPr>
          <p:cNvSpPr>
            <a:spLocks noGrp="1"/>
          </p:cNvSpPr>
          <p:nvPr>
            <p:ph type="pic" sz="quarter" idx="17"/>
          </p:nvPr>
        </p:nvSpPr>
        <p:spPr>
          <a:xfrm>
            <a:off x="2928331" y="1268413"/>
            <a:ext cx="2303573" cy="2232596"/>
          </a:xfrm>
          <a:solidFill>
            <a:schemeClr val="accent4"/>
          </a:solidFill>
        </p:spPr>
        <p:txBody>
          <a:bodyPr anchor="ctr"/>
          <a:lstStyle>
            <a:lvl1pPr marL="0" indent="0" algn="ctr">
              <a:buNone/>
              <a:defRPr/>
            </a:lvl1pPr>
          </a:lstStyle>
          <a:p>
            <a:r>
              <a:rPr lang="de-DE" dirty="0"/>
              <a:t>Bild durch Klicken auf Symbol hinzufügen</a:t>
            </a:r>
          </a:p>
        </p:txBody>
      </p:sp>
      <p:sp>
        <p:nvSpPr>
          <p:cNvPr id="14" name="Textplatzhalter 6">
            <a:extLst>
              <a:ext uri="{FF2B5EF4-FFF2-40B4-BE49-F238E27FC236}">
                <a16:creationId xmlns:a16="http://schemas.microsoft.com/office/drawing/2014/main" id="{1930E164-C9BB-4A82-9524-60B17ADA31BF}"/>
              </a:ext>
            </a:extLst>
          </p:cNvPr>
          <p:cNvSpPr>
            <a:spLocks noGrp="1"/>
          </p:cNvSpPr>
          <p:nvPr>
            <p:ph type="body" sz="quarter" idx="18"/>
          </p:nvPr>
        </p:nvSpPr>
        <p:spPr>
          <a:xfrm>
            <a:off x="5556623" y="3609020"/>
            <a:ext cx="2303573" cy="2628268"/>
          </a:xfrm>
        </p:spPr>
        <p:txBody>
          <a:bodyPr/>
          <a:lstStyle>
            <a:lvl1pPr marL="92075" indent="-92075">
              <a:defRPr sz="900"/>
            </a:lvl1pPr>
            <a:lvl2pPr marL="182563" indent="-90488">
              <a:defRPr sz="900"/>
            </a:lvl2pPr>
            <a:lvl3pPr marL="266700" indent="-84138">
              <a:defRPr sz="900"/>
            </a:lvl3pPr>
            <a:lvl4pPr marL="358775" indent="-92075">
              <a:defRPr sz="900"/>
            </a:lvl4pPr>
            <a:lvl5pPr marL="449263" indent="-90488">
              <a:defRPr sz="900"/>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5" name="Bildplatzhalter 9">
            <a:extLst>
              <a:ext uri="{FF2B5EF4-FFF2-40B4-BE49-F238E27FC236}">
                <a16:creationId xmlns:a16="http://schemas.microsoft.com/office/drawing/2014/main" id="{C4B605E8-1358-46B0-9403-42BC0A5E76AD}"/>
              </a:ext>
            </a:extLst>
          </p:cNvPr>
          <p:cNvSpPr>
            <a:spLocks noGrp="1"/>
          </p:cNvSpPr>
          <p:nvPr>
            <p:ph type="pic" sz="quarter" idx="19"/>
          </p:nvPr>
        </p:nvSpPr>
        <p:spPr>
          <a:xfrm>
            <a:off x="5556623" y="1268413"/>
            <a:ext cx="2303573" cy="2232596"/>
          </a:xfrm>
          <a:solidFill>
            <a:schemeClr val="accent4"/>
          </a:solidFill>
        </p:spPr>
        <p:txBody>
          <a:bodyPr anchor="ctr"/>
          <a:lstStyle>
            <a:lvl1pPr marL="0" indent="0" algn="ctr">
              <a:buNone/>
              <a:defRPr/>
            </a:lvl1pPr>
          </a:lstStyle>
          <a:p>
            <a:r>
              <a:rPr lang="de-DE" dirty="0"/>
              <a:t>Bild durch Klicken auf Symbol hinzufügen</a:t>
            </a:r>
          </a:p>
        </p:txBody>
      </p:sp>
      <p:sp>
        <p:nvSpPr>
          <p:cNvPr id="16" name="Textplatzhalter 6">
            <a:extLst>
              <a:ext uri="{FF2B5EF4-FFF2-40B4-BE49-F238E27FC236}">
                <a16:creationId xmlns:a16="http://schemas.microsoft.com/office/drawing/2014/main" id="{9F1A9615-15C9-4659-8463-5A13E8C34802}"/>
              </a:ext>
            </a:extLst>
          </p:cNvPr>
          <p:cNvSpPr>
            <a:spLocks noGrp="1"/>
          </p:cNvSpPr>
          <p:nvPr>
            <p:ph type="body" sz="quarter" idx="20"/>
          </p:nvPr>
        </p:nvSpPr>
        <p:spPr>
          <a:xfrm>
            <a:off x="8184915" y="3609020"/>
            <a:ext cx="2303573" cy="2628268"/>
          </a:xfrm>
        </p:spPr>
        <p:txBody>
          <a:bodyPr/>
          <a:lstStyle>
            <a:lvl1pPr marL="92075" indent="-92075">
              <a:defRPr sz="900"/>
            </a:lvl1pPr>
            <a:lvl2pPr marL="182563" indent="-90488">
              <a:defRPr sz="900"/>
            </a:lvl2pPr>
            <a:lvl3pPr marL="266700" indent="-84138">
              <a:defRPr sz="900"/>
            </a:lvl3pPr>
            <a:lvl4pPr marL="358775" indent="-92075">
              <a:defRPr sz="900"/>
            </a:lvl4pPr>
            <a:lvl5pPr marL="449263" indent="-90488">
              <a:defRPr sz="900"/>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7" name="Bildplatzhalter 9">
            <a:extLst>
              <a:ext uri="{FF2B5EF4-FFF2-40B4-BE49-F238E27FC236}">
                <a16:creationId xmlns:a16="http://schemas.microsoft.com/office/drawing/2014/main" id="{4C8D2B3B-711C-45A3-A866-73C14337CBB7}"/>
              </a:ext>
            </a:extLst>
          </p:cNvPr>
          <p:cNvSpPr>
            <a:spLocks noGrp="1"/>
          </p:cNvSpPr>
          <p:nvPr>
            <p:ph type="pic" sz="quarter" idx="21"/>
          </p:nvPr>
        </p:nvSpPr>
        <p:spPr>
          <a:xfrm>
            <a:off x="8184915" y="1268413"/>
            <a:ext cx="2303573" cy="2232596"/>
          </a:xfrm>
          <a:solidFill>
            <a:schemeClr val="accent4"/>
          </a:solidFill>
        </p:spPr>
        <p:txBody>
          <a:bodyPr anchor="ctr"/>
          <a:lstStyle>
            <a:lvl1pPr marL="0" indent="0" algn="ctr">
              <a:buNone/>
              <a:defRPr/>
            </a:lvl1pPr>
          </a:lstStyle>
          <a:p>
            <a:r>
              <a:rPr lang="de-DE" dirty="0"/>
              <a:t>Bild durch Klicken auf Symbol hinzufügen</a:t>
            </a:r>
          </a:p>
        </p:txBody>
      </p:sp>
    </p:spTree>
    <p:extLst>
      <p:ext uri="{BB962C8B-B14F-4D97-AF65-F5344CB8AC3E}">
        <p14:creationId xmlns:p14="http://schemas.microsoft.com/office/powerpoint/2010/main" val="1834391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ur Bild (schmal)">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dirty="0"/>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dirty="0"/>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dirty="0"/>
          </a:p>
        </p:txBody>
      </p:sp>
      <p:sp>
        <p:nvSpPr>
          <p:cNvPr id="9" name="Bildplatzhalter 9">
            <a:extLst>
              <a:ext uri="{FF2B5EF4-FFF2-40B4-BE49-F238E27FC236}">
                <a16:creationId xmlns:a16="http://schemas.microsoft.com/office/drawing/2014/main" id="{02B1BBEC-2C7A-44FF-9604-43F3B9CC2EF9}"/>
              </a:ext>
            </a:extLst>
          </p:cNvPr>
          <p:cNvSpPr>
            <a:spLocks noGrp="1"/>
          </p:cNvSpPr>
          <p:nvPr>
            <p:ph type="pic" sz="quarter" idx="15"/>
          </p:nvPr>
        </p:nvSpPr>
        <p:spPr>
          <a:xfrm>
            <a:off x="300039" y="1268412"/>
            <a:ext cx="7380138" cy="4968875"/>
          </a:xfrm>
          <a:solidFill>
            <a:schemeClr val="accent4"/>
          </a:solidFill>
        </p:spPr>
        <p:txBody>
          <a:bodyPr anchor="ctr"/>
          <a:lstStyle>
            <a:lvl1pPr marL="0" indent="0" algn="ctr">
              <a:buNone/>
              <a:defRPr/>
            </a:lvl1pPr>
          </a:lstStyle>
          <a:p>
            <a:r>
              <a:rPr lang="de-DE" dirty="0"/>
              <a:t>Bild durch Klicken auf Symbol hinzufügen</a:t>
            </a:r>
          </a:p>
        </p:txBody>
      </p:sp>
    </p:spTree>
    <p:extLst>
      <p:ext uri="{BB962C8B-B14F-4D97-AF65-F5344CB8AC3E}">
        <p14:creationId xmlns:p14="http://schemas.microsoft.com/office/powerpoint/2010/main" val="156649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ur Bild (breit)">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dirty="0"/>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dirty="0"/>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dirty="0"/>
          </a:p>
        </p:txBody>
      </p:sp>
      <p:sp>
        <p:nvSpPr>
          <p:cNvPr id="9" name="Bildplatzhalter 9">
            <a:extLst>
              <a:ext uri="{FF2B5EF4-FFF2-40B4-BE49-F238E27FC236}">
                <a16:creationId xmlns:a16="http://schemas.microsoft.com/office/drawing/2014/main" id="{02B1BBEC-2C7A-44FF-9604-43F3B9CC2EF9}"/>
              </a:ext>
            </a:extLst>
          </p:cNvPr>
          <p:cNvSpPr>
            <a:spLocks noGrp="1"/>
          </p:cNvSpPr>
          <p:nvPr>
            <p:ph type="pic" sz="quarter" idx="15"/>
          </p:nvPr>
        </p:nvSpPr>
        <p:spPr>
          <a:xfrm>
            <a:off x="300038" y="1268412"/>
            <a:ext cx="11591923" cy="4968875"/>
          </a:xfrm>
          <a:solidFill>
            <a:schemeClr val="accent4"/>
          </a:solidFill>
        </p:spPr>
        <p:txBody>
          <a:bodyPr anchor="ctr"/>
          <a:lstStyle>
            <a:lvl1pPr marL="0" indent="0" algn="ctr">
              <a:buNone/>
              <a:defRPr/>
            </a:lvl1pPr>
          </a:lstStyle>
          <a:p>
            <a:r>
              <a:rPr lang="de-DE" dirty="0"/>
              <a:t>Bild durch Klicken auf Symbol hinzufügen</a:t>
            </a:r>
          </a:p>
        </p:txBody>
      </p:sp>
    </p:spTree>
    <p:extLst>
      <p:ext uri="{BB962C8B-B14F-4D97-AF65-F5344CB8AC3E}">
        <p14:creationId xmlns:p14="http://schemas.microsoft.com/office/powerpoint/2010/main" val="736975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ollbild">
    <p:spTree>
      <p:nvGrpSpPr>
        <p:cNvPr id="1" name=""/>
        <p:cNvGrpSpPr/>
        <p:nvPr/>
      </p:nvGrpSpPr>
      <p:grpSpPr>
        <a:xfrm>
          <a:off x="0" y="0"/>
          <a:ext cx="0" cy="0"/>
          <a:chOff x="0" y="0"/>
          <a:chExt cx="0" cy="0"/>
        </a:xfrm>
      </p:grpSpPr>
      <p:sp>
        <p:nvSpPr>
          <p:cNvPr id="9" name="Bildplatzhalter 9">
            <a:extLst>
              <a:ext uri="{FF2B5EF4-FFF2-40B4-BE49-F238E27FC236}">
                <a16:creationId xmlns:a16="http://schemas.microsoft.com/office/drawing/2014/main" id="{02B1BBEC-2C7A-44FF-9604-43F3B9CC2EF9}"/>
              </a:ext>
            </a:extLst>
          </p:cNvPr>
          <p:cNvSpPr>
            <a:spLocks noGrp="1"/>
          </p:cNvSpPr>
          <p:nvPr>
            <p:ph type="pic" sz="quarter" idx="15"/>
          </p:nvPr>
        </p:nvSpPr>
        <p:spPr>
          <a:xfrm>
            <a:off x="0" y="0"/>
            <a:ext cx="12192000" cy="6858000"/>
          </a:xfrm>
          <a:solidFill>
            <a:schemeClr val="accent4"/>
          </a:solidFill>
        </p:spPr>
        <p:txBody>
          <a:bodyPr anchor="ctr"/>
          <a:lstStyle>
            <a:lvl1pPr marL="0" indent="0" algn="ctr">
              <a:buNone/>
              <a:defRPr/>
            </a:lvl1pPr>
          </a:lstStyle>
          <a:p>
            <a:r>
              <a:rPr lang="de-DE" dirty="0"/>
              <a:t>Bild durch Klicken auf Symbol hinzufügen</a:t>
            </a:r>
          </a:p>
        </p:txBody>
      </p:sp>
    </p:spTree>
    <p:extLst>
      <p:ext uri="{BB962C8B-B14F-4D97-AF65-F5344CB8AC3E}">
        <p14:creationId xmlns:p14="http://schemas.microsoft.com/office/powerpoint/2010/main" val="773067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349F72-06D0-43C4-95DD-BC6F63771CD1}"/>
              </a:ext>
            </a:extLst>
          </p:cNvPr>
          <p:cNvSpPr>
            <a:spLocks noGrp="1"/>
          </p:cNvSpPr>
          <p:nvPr>
            <p:ph type="title" hasCustomPrompt="1"/>
          </p:nvPr>
        </p:nvSpPr>
        <p:spPr/>
        <p:txBody>
          <a:bodyPr/>
          <a:lstStyle>
            <a:lvl1pPr>
              <a:defRPr/>
            </a:lvl1pPr>
          </a:lstStyle>
          <a:p>
            <a:r>
              <a:rPr lang="de-DE" dirty="0"/>
              <a:t>Titel</a:t>
            </a:r>
          </a:p>
        </p:txBody>
      </p:sp>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dirty="0"/>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dirty="0"/>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dirty="0"/>
          </a:p>
        </p:txBody>
      </p:sp>
    </p:spTree>
    <p:extLst>
      <p:ext uri="{BB962C8B-B14F-4D97-AF65-F5344CB8AC3E}">
        <p14:creationId xmlns:p14="http://schemas.microsoft.com/office/powerpoint/2010/main" val="27558229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A5D2A20E-A742-4D97-A6EE-053013FE5DAC}"/>
              </a:ext>
            </a:extLst>
          </p:cNvPr>
          <p:cNvSpPr>
            <a:spLocks noGrp="1"/>
          </p:cNvSpPr>
          <p:nvPr>
            <p:ph type="dt" sz="half" idx="10"/>
          </p:nvPr>
        </p:nvSpPr>
        <p:spPr/>
        <p:txBody>
          <a:bodyPr/>
          <a:lstStyle/>
          <a:p>
            <a:r>
              <a:rPr lang="de-DE" dirty="0"/>
              <a:t>Name des Kapitels (optional)</a:t>
            </a:r>
          </a:p>
        </p:txBody>
      </p:sp>
      <p:sp>
        <p:nvSpPr>
          <p:cNvPr id="3" name="Fußzeilenplatzhalter 2">
            <a:extLst>
              <a:ext uri="{FF2B5EF4-FFF2-40B4-BE49-F238E27FC236}">
                <a16:creationId xmlns:a16="http://schemas.microsoft.com/office/drawing/2014/main" id="{503D3AE9-F8AA-426F-A679-BB57EC884EE1}"/>
              </a:ext>
            </a:extLst>
          </p:cNvPr>
          <p:cNvSpPr>
            <a:spLocks noGrp="1"/>
          </p:cNvSpPr>
          <p:nvPr>
            <p:ph type="ftr" sz="quarter" idx="11"/>
          </p:nvPr>
        </p:nvSpPr>
        <p:spPr/>
        <p:txBody>
          <a:bodyPr/>
          <a:lstStyle/>
          <a:p>
            <a:r>
              <a:rPr lang="de-DE" dirty="0"/>
              <a:t>Titel der Präsentation (Eingabe über "Einfügen &gt; Kopf- und Fußzeile")</a:t>
            </a:r>
          </a:p>
        </p:txBody>
      </p:sp>
      <p:sp>
        <p:nvSpPr>
          <p:cNvPr id="4" name="Foliennummernplatzhalter 3">
            <a:extLst>
              <a:ext uri="{FF2B5EF4-FFF2-40B4-BE49-F238E27FC236}">
                <a16:creationId xmlns:a16="http://schemas.microsoft.com/office/drawing/2014/main" id="{1930ADF6-A91F-4CC3-A7AC-E55FF446D183}"/>
              </a:ext>
            </a:extLst>
          </p:cNvPr>
          <p:cNvSpPr>
            <a:spLocks noGrp="1"/>
          </p:cNvSpPr>
          <p:nvPr>
            <p:ph type="sldNum" sz="quarter" idx="12"/>
          </p:nvPr>
        </p:nvSpPr>
        <p:spPr/>
        <p:txBody>
          <a:bodyPr/>
          <a:lstStyle/>
          <a:p>
            <a:fld id="{968FC3C1-8B2E-4CF4-97FE-57A4E19AC873}" type="slidenum">
              <a:rPr lang="de-DE" smtClean="0"/>
              <a:t>‹Nr.›</a:t>
            </a:fld>
            <a:endParaRPr lang="de-DE" dirty="0"/>
          </a:p>
        </p:txBody>
      </p:sp>
    </p:spTree>
    <p:extLst>
      <p:ext uri="{BB962C8B-B14F-4D97-AF65-F5344CB8AC3E}">
        <p14:creationId xmlns:p14="http://schemas.microsoft.com/office/powerpoint/2010/main" val="27942636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n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2E4DB1-9E18-419C-AB3D-BD869B99274F}"/>
              </a:ext>
            </a:extLst>
          </p:cNvPr>
          <p:cNvSpPr>
            <a:spLocks noGrp="1"/>
          </p:cNvSpPr>
          <p:nvPr>
            <p:ph type="ctrTitle"/>
          </p:nvPr>
        </p:nvSpPr>
        <p:spPr>
          <a:xfrm>
            <a:off x="300037" y="1306513"/>
            <a:ext cx="11593185" cy="1690439"/>
          </a:xfrm>
        </p:spPr>
        <p:txBody>
          <a:bodyPr anchor="t"/>
          <a:lstStyle>
            <a:lvl1pPr algn="l">
              <a:defRPr sz="4000"/>
            </a:lvl1pPr>
          </a:lstStyle>
          <a:p>
            <a:r>
              <a:rPr lang="de-DE"/>
              <a:t>Titelmasterformat durch Klicken bearbeiten</a:t>
            </a:r>
            <a:endParaRPr lang="de-DE" dirty="0"/>
          </a:p>
        </p:txBody>
      </p:sp>
      <p:sp>
        <p:nvSpPr>
          <p:cNvPr id="3" name="Untertitel 2">
            <a:extLst>
              <a:ext uri="{FF2B5EF4-FFF2-40B4-BE49-F238E27FC236}">
                <a16:creationId xmlns:a16="http://schemas.microsoft.com/office/drawing/2014/main" id="{0F49FBC8-B96B-455F-85D7-9A804472D1CC}"/>
              </a:ext>
            </a:extLst>
          </p:cNvPr>
          <p:cNvSpPr>
            <a:spLocks noGrp="1"/>
          </p:cNvSpPr>
          <p:nvPr>
            <p:ph type="subTitle" idx="1"/>
          </p:nvPr>
        </p:nvSpPr>
        <p:spPr>
          <a:xfrm>
            <a:off x="300037" y="3248980"/>
            <a:ext cx="11591926" cy="3355992"/>
          </a:xfrm>
        </p:spPr>
        <p:txBody>
          <a:bodyPr anchor="b"/>
          <a:lstStyle>
            <a:lvl1pPr marL="0" indent="0" algn="l">
              <a:buNone/>
              <a:defRPr sz="1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de-DE" dirty="0"/>
          </a:p>
        </p:txBody>
      </p:sp>
    </p:spTree>
    <p:extLst>
      <p:ext uri="{BB962C8B-B14F-4D97-AF65-F5344CB8AC3E}">
        <p14:creationId xmlns:p14="http://schemas.microsoft.com/office/powerpoint/2010/main" val="27949302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634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D51B7A0-2349-4EDA-A63A-B7A717CFB1D7}"/>
              </a:ext>
            </a:extLst>
          </p:cNvPr>
          <p:cNvSpPr>
            <a:spLocks noGrp="1"/>
          </p:cNvSpPr>
          <p:nvPr>
            <p:ph type="title"/>
          </p:nvPr>
        </p:nvSpPr>
        <p:spPr>
          <a:xfrm>
            <a:off x="300038" y="1324895"/>
            <a:ext cx="11591924" cy="688899"/>
          </a:xfrm>
          <a:prstGeom prst="rect">
            <a:avLst/>
          </a:prstGeom>
        </p:spPr>
        <p:txBody>
          <a:bodyPr vert="horz" lIns="0" tIns="0" rIns="0" bIns="0" rtlCol="0" anchor="t" anchorCtr="0">
            <a:noAutofit/>
          </a:bodyPr>
          <a:lstStyle/>
          <a:p>
            <a:r>
              <a:rPr lang="de-DE" dirty="0"/>
              <a:t>Titel</a:t>
            </a:r>
          </a:p>
        </p:txBody>
      </p:sp>
      <p:sp>
        <p:nvSpPr>
          <p:cNvPr id="3" name="Textplatzhalter 2">
            <a:extLst>
              <a:ext uri="{FF2B5EF4-FFF2-40B4-BE49-F238E27FC236}">
                <a16:creationId xmlns:a16="http://schemas.microsoft.com/office/drawing/2014/main" id="{E80BA506-857B-4D18-850B-BD7765473AE7}"/>
              </a:ext>
            </a:extLst>
          </p:cNvPr>
          <p:cNvSpPr>
            <a:spLocks noGrp="1"/>
          </p:cNvSpPr>
          <p:nvPr>
            <p:ph type="body" idx="1"/>
          </p:nvPr>
        </p:nvSpPr>
        <p:spPr>
          <a:xfrm>
            <a:off x="300037" y="2241550"/>
            <a:ext cx="11591925" cy="3995738"/>
          </a:xfrm>
          <a:prstGeom prst="rect">
            <a:avLst/>
          </a:prstGeom>
        </p:spPr>
        <p:txBody>
          <a:bodyPr vert="horz" lIns="0" tIns="0" rIns="0" bIns="0" rtlCol="0" anchor="t" anchorCtr="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86C1221F-2C01-43BF-A95C-DD43389C7FD4}"/>
              </a:ext>
            </a:extLst>
          </p:cNvPr>
          <p:cNvSpPr>
            <a:spLocks noGrp="1"/>
          </p:cNvSpPr>
          <p:nvPr>
            <p:ph type="dt" sz="half" idx="2"/>
          </p:nvPr>
        </p:nvSpPr>
        <p:spPr>
          <a:xfrm>
            <a:off x="10680514" y="6471135"/>
            <a:ext cx="780082" cy="204998"/>
          </a:xfrm>
          <a:prstGeom prst="rect">
            <a:avLst/>
          </a:prstGeom>
        </p:spPr>
        <p:txBody>
          <a:bodyPr vert="horz" wrap="none" lIns="0" tIns="0" rIns="0" bIns="0" rtlCol="0" anchor="t" anchorCtr="0">
            <a:noAutofit/>
          </a:bodyPr>
          <a:lstStyle>
            <a:lvl1pPr algn="r">
              <a:defRPr sz="900">
                <a:solidFill>
                  <a:schemeClr val="tx1"/>
                </a:solidFill>
              </a:defRPr>
            </a:lvl1pPr>
          </a:lstStyle>
          <a:p>
            <a:r>
              <a:rPr lang="de-DE" dirty="0"/>
              <a:t>Name des Kapitels (optional)</a:t>
            </a:r>
          </a:p>
        </p:txBody>
      </p:sp>
      <p:sp>
        <p:nvSpPr>
          <p:cNvPr id="5" name="Fußzeilenplatzhalter 4">
            <a:extLst>
              <a:ext uri="{FF2B5EF4-FFF2-40B4-BE49-F238E27FC236}">
                <a16:creationId xmlns:a16="http://schemas.microsoft.com/office/drawing/2014/main" id="{625A9539-B132-412C-9661-DED3B820CED5}"/>
              </a:ext>
            </a:extLst>
          </p:cNvPr>
          <p:cNvSpPr>
            <a:spLocks noGrp="1"/>
          </p:cNvSpPr>
          <p:nvPr>
            <p:ph type="ftr" sz="quarter" idx="3"/>
          </p:nvPr>
        </p:nvSpPr>
        <p:spPr>
          <a:xfrm>
            <a:off x="300038" y="6471135"/>
            <a:ext cx="10308468" cy="204998"/>
          </a:xfrm>
          <a:prstGeom prst="rect">
            <a:avLst/>
          </a:prstGeom>
        </p:spPr>
        <p:txBody>
          <a:bodyPr vert="horz" lIns="0" tIns="0" rIns="0" bIns="0" rtlCol="0" anchor="t" anchorCtr="0">
            <a:noAutofit/>
          </a:bodyPr>
          <a:lstStyle>
            <a:lvl1pPr algn="l">
              <a:defRPr sz="900">
                <a:solidFill>
                  <a:schemeClr val="tx1"/>
                </a:solidFill>
              </a:defRPr>
            </a:lvl1pPr>
          </a:lstStyle>
          <a:p>
            <a:r>
              <a:rPr lang="de-DE" dirty="0"/>
              <a:t>Titel der Präsentation (Eingabe über "Einfügen &gt; Kopf- und Fußzeile")</a:t>
            </a:r>
          </a:p>
        </p:txBody>
      </p:sp>
      <p:sp>
        <p:nvSpPr>
          <p:cNvPr id="6" name="Foliennummernplatzhalter 5">
            <a:extLst>
              <a:ext uri="{FF2B5EF4-FFF2-40B4-BE49-F238E27FC236}">
                <a16:creationId xmlns:a16="http://schemas.microsoft.com/office/drawing/2014/main" id="{9C13D3EB-E170-4754-9007-33BFBA56E6AD}"/>
              </a:ext>
            </a:extLst>
          </p:cNvPr>
          <p:cNvSpPr>
            <a:spLocks noGrp="1"/>
          </p:cNvSpPr>
          <p:nvPr>
            <p:ph type="sldNum" sz="quarter" idx="4"/>
          </p:nvPr>
        </p:nvSpPr>
        <p:spPr>
          <a:xfrm>
            <a:off x="11532604" y="6471135"/>
            <a:ext cx="359358" cy="204998"/>
          </a:xfrm>
          <a:prstGeom prst="rect">
            <a:avLst/>
          </a:prstGeom>
        </p:spPr>
        <p:txBody>
          <a:bodyPr vert="horz" wrap="none" lIns="0" tIns="0" rIns="0" bIns="0" rtlCol="0" anchor="t" anchorCtr="0">
            <a:noAutofit/>
          </a:bodyPr>
          <a:lstStyle>
            <a:lvl1pPr algn="r">
              <a:defRPr sz="900">
                <a:solidFill>
                  <a:schemeClr val="tx1"/>
                </a:solidFill>
              </a:defRPr>
            </a:lvl1pPr>
          </a:lstStyle>
          <a:p>
            <a:fld id="{968FC3C1-8B2E-4CF4-97FE-57A4E19AC873}" type="slidenum">
              <a:rPr lang="de-DE" smtClean="0"/>
              <a:pPr/>
              <a:t>‹Nr.›</a:t>
            </a:fld>
            <a:endParaRPr lang="de-DE" dirty="0"/>
          </a:p>
        </p:txBody>
      </p:sp>
      <p:pic>
        <p:nvPicPr>
          <p:cNvPr id="10" name="Grafik 9">
            <a:extLst>
              <a:ext uri="{FF2B5EF4-FFF2-40B4-BE49-F238E27FC236}">
                <a16:creationId xmlns:a16="http://schemas.microsoft.com/office/drawing/2014/main" id="{D1E2579D-6D86-478F-A14A-E7114ADEE606}"/>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259245" y="126208"/>
            <a:ext cx="1866557" cy="1077186"/>
          </a:xfrm>
          <a:prstGeom prst="rect">
            <a:avLst/>
          </a:prstGeom>
        </p:spPr>
      </p:pic>
    </p:spTree>
    <p:extLst>
      <p:ext uri="{BB962C8B-B14F-4D97-AF65-F5344CB8AC3E}">
        <p14:creationId xmlns:p14="http://schemas.microsoft.com/office/powerpoint/2010/main" val="641702453"/>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50" r:id="rId3"/>
    <p:sldLayoutId id="2147483656" r:id="rId4"/>
    <p:sldLayoutId id="2147483657" r:id="rId5"/>
    <p:sldLayoutId id="2147483658" r:id="rId6"/>
    <p:sldLayoutId id="2147483659" r:id="rId7"/>
    <p:sldLayoutId id="2147483664" r:id="rId8"/>
    <p:sldLayoutId id="2147483660" r:id="rId9"/>
    <p:sldLayoutId id="2147483661" r:id="rId10"/>
    <p:sldLayoutId id="2147483662" r:id="rId11"/>
    <p:sldLayoutId id="2147483654" r:id="rId12"/>
    <p:sldLayoutId id="2147483655" r:id="rId13"/>
    <p:sldLayoutId id="2147483665" r:id="rId14"/>
    <p:sldLayoutId id="2147483667" r:id="rId15"/>
  </p:sldLayoutIdLst>
  <p:hf hd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176213" indent="-176213" algn="l" defTabSz="914400" rtl="0" eaLnBrk="1" latinLnBrk="0" hangingPunct="1">
        <a:lnSpc>
          <a:spcPct val="150000"/>
        </a:lnSpc>
        <a:spcBef>
          <a:spcPts val="0"/>
        </a:spcBef>
        <a:buFont typeface="Arial" panose="020B0604020202020204" pitchFamily="34" charset="0"/>
        <a:buChar char="•"/>
        <a:defRPr sz="2000" kern="1200">
          <a:solidFill>
            <a:schemeClr val="tx1"/>
          </a:solidFill>
          <a:latin typeface="+mn-lt"/>
          <a:ea typeface="+mn-ea"/>
          <a:cs typeface="+mn-cs"/>
        </a:defRPr>
      </a:lvl1pPr>
      <a:lvl2pPr marL="358775" indent="-182563" algn="l" defTabSz="914400" rtl="0" eaLnBrk="1" latinLnBrk="0" hangingPunct="1">
        <a:lnSpc>
          <a:spcPct val="150000"/>
        </a:lnSpc>
        <a:spcBef>
          <a:spcPts val="0"/>
        </a:spcBef>
        <a:buFont typeface="Arial" panose="020B0604020202020204" pitchFamily="34" charset="0"/>
        <a:buChar char="•"/>
        <a:defRPr sz="2000" kern="1200">
          <a:solidFill>
            <a:schemeClr val="tx1"/>
          </a:solidFill>
          <a:latin typeface="+mn-lt"/>
          <a:ea typeface="+mn-ea"/>
          <a:cs typeface="+mn-cs"/>
        </a:defRPr>
      </a:lvl2pPr>
      <a:lvl3pPr marL="534988" indent="-176213" algn="l" defTabSz="914400" rtl="0" eaLnBrk="1" latinLnBrk="0" hangingPunct="1">
        <a:lnSpc>
          <a:spcPct val="150000"/>
        </a:lnSpc>
        <a:spcBef>
          <a:spcPts val="0"/>
        </a:spcBef>
        <a:buFont typeface="Arial" panose="020B0604020202020204" pitchFamily="34" charset="0"/>
        <a:buChar char="•"/>
        <a:defRPr sz="2000" kern="1200">
          <a:solidFill>
            <a:schemeClr val="tx1"/>
          </a:solidFill>
          <a:latin typeface="+mn-lt"/>
          <a:ea typeface="+mn-ea"/>
          <a:cs typeface="+mn-cs"/>
        </a:defRPr>
      </a:lvl3pPr>
      <a:lvl4pPr marL="717550" indent="-182563" algn="l" defTabSz="914400" rtl="0" eaLnBrk="1" latinLnBrk="0" hangingPunct="1">
        <a:lnSpc>
          <a:spcPct val="150000"/>
        </a:lnSpc>
        <a:spcBef>
          <a:spcPts val="0"/>
        </a:spcBef>
        <a:buFont typeface="Arial" panose="020B0604020202020204" pitchFamily="34" charset="0"/>
        <a:buChar char="•"/>
        <a:defRPr sz="2000" kern="1200">
          <a:solidFill>
            <a:schemeClr val="tx1"/>
          </a:solidFill>
          <a:latin typeface="+mn-lt"/>
          <a:ea typeface="+mn-ea"/>
          <a:cs typeface="+mn-cs"/>
        </a:defRPr>
      </a:lvl4pPr>
      <a:lvl5pPr marL="893763" indent="-176213" algn="l" defTabSz="914400" rtl="0" eaLnBrk="1" latinLnBrk="0" hangingPunct="1">
        <a:lnSpc>
          <a:spcPct val="150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9" userDrawn="1">
          <p15:clr>
            <a:srgbClr val="F26B43"/>
          </p15:clr>
        </p15:guide>
        <p15:guide id="2" pos="189" userDrawn="1">
          <p15:clr>
            <a:srgbClr val="F26B43"/>
          </p15:clr>
        </p15:guide>
        <p15:guide id="3" pos="7491" userDrawn="1">
          <p15:clr>
            <a:srgbClr val="F26B43"/>
          </p15:clr>
        </p15:guide>
        <p15:guide id="4" orient="horz" pos="3929" userDrawn="1">
          <p15:clr>
            <a:srgbClr val="F26B43"/>
          </p15:clr>
        </p15:guide>
        <p15:guide id="5" orient="horz" pos="141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6.jpg"/><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customXml" Target="../ink/ink2.xml"/><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hyperlink" Target="https://www.uni-bielefeld.de/lehre/digitale-lehre/ki-tools/" TargetMode="External"/><Relationship Id="rId2" Type="http://schemas.openxmlformats.org/officeDocument/2006/relationships/notesSlide" Target="../notesSlides/notesSlide48.xml"/><Relationship Id="rId1" Type="http://schemas.openxmlformats.org/officeDocument/2006/relationships/slideLayout" Target="../slideLayouts/slideLayout15.xml"/><Relationship Id="rId4" Type="http://schemas.openxmlformats.org/officeDocument/2006/relationships/hyperlink" Target="https://www.uni-bielefeld.de/fakultaeten/geschichtswissenschaft/studium/dokumente-formulare/Eigenstaendigkeitserklaerung_Geschichte.docx" TargetMode="Externa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extfeld 13"/>
          <p:cNvSpPr txBox="1">
            <a:spLocks noChangeArrowheads="1"/>
          </p:cNvSpPr>
          <p:nvPr/>
        </p:nvSpPr>
        <p:spPr bwMode="auto">
          <a:xfrm>
            <a:off x="2197461" y="3236039"/>
            <a:ext cx="184731" cy="341760"/>
          </a:xfrm>
          <a:prstGeom prst="rect">
            <a:avLst/>
          </a:prstGeom>
          <a:noFill/>
          <a:ln w="9525">
            <a:noFill/>
            <a:miter lim="800000"/>
            <a:headEnd/>
            <a:tailEnd/>
          </a:ln>
        </p:spPr>
        <p:txBody>
          <a:bodyPr wrap="none">
            <a:spAutoFit/>
          </a:bodyPr>
          <a:lstStyle/>
          <a:p>
            <a:endParaRPr lang="de-DE" sz="1621" dirty="0"/>
          </a:p>
        </p:txBody>
      </p:sp>
      <p:sp>
        <p:nvSpPr>
          <p:cNvPr id="3075" name="Rectangle 17"/>
          <p:cNvSpPr>
            <a:spLocks/>
          </p:cNvSpPr>
          <p:nvPr/>
        </p:nvSpPr>
        <p:spPr bwMode="auto">
          <a:xfrm>
            <a:off x="427344" y="1556792"/>
            <a:ext cx="11521280" cy="4680520"/>
          </a:xfrm>
          <a:prstGeom prst="rect">
            <a:avLst/>
          </a:prstGeom>
          <a:solidFill>
            <a:srgbClr val="B6C828">
              <a:alpha val="0"/>
            </a:srgbClr>
          </a:solidFill>
          <a:ln>
            <a:noFill/>
          </a:ln>
        </p:spPr>
        <p:txBody>
          <a:bodyPr lIns="0" tIns="0" rIns="0" bIns="0"/>
          <a:lstStyle/>
          <a:p>
            <a:pPr algn="ctr">
              <a:defRPr/>
            </a:pPr>
            <a:endParaRPr lang="de-DE" sz="4400" dirty="0">
              <a:latin typeface="Calibri" panose="020F0502020204030204" pitchFamily="34" charset="0"/>
              <a:ea typeface="Geneva" pitchFamily="-112" charset="-128"/>
              <a:cs typeface="Calibri" panose="020F0502020204030204" pitchFamily="34" charset="0"/>
            </a:endParaRPr>
          </a:p>
          <a:p>
            <a:pPr algn="ctr">
              <a:defRPr/>
            </a:pPr>
            <a:endParaRPr lang="de-DE" sz="4400" dirty="0">
              <a:latin typeface="Calibri" panose="020F0502020204030204" pitchFamily="34" charset="0"/>
              <a:ea typeface="Geneva" pitchFamily="-112" charset="-128"/>
              <a:cs typeface="Calibri" panose="020F0502020204030204" pitchFamily="34" charset="0"/>
            </a:endParaRPr>
          </a:p>
          <a:p>
            <a:pPr algn="ctr">
              <a:defRPr/>
            </a:pPr>
            <a:r>
              <a:rPr lang="de-DE" sz="4400" dirty="0">
                <a:latin typeface="Calibri" panose="020F0502020204030204" pitchFamily="34" charset="0"/>
                <a:ea typeface="Geneva" pitchFamily="-112" charset="-128"/>
                <a:cs typeface="Calibri" panose="020F0502020204030204" pitchFamily="34" charset="0"/>
              </a:rPr>
              <a:t>Die Bachelorarbeit </a:t>
            </a:r>
          </a:p>
          <a:p>
            <a:pPr algn="ctr">
              <a:defRPr/>
            </a:pPr>
            <a:r>
              <a:rPr lang="de-DE" sz="4000" dirty="0">
                <a:latin typeface="Calibri" panose="020F0502020204030204" pitchFamily="34" charset="0"/>
                <a:ea typeface="Geneva" pitchFamily="-112" charset="-128"/>
                <a:cs typeface="Calibri" panose="020F0502020204030204" pitchFamily="34" charset="0"/>
              </a:rPr>
              <a:t>Geschichtswissenschaft + Bild- und Kunstgeschichte</a:t>
            </a:r>
          </a:p>
          <a:p>
            <a:pPr>
              <a:defRPr/>
            </a:pPr>
            <a:endParaRPr lang="de-DE" sz="1600" dirty="0">
              <a:latin typeface="Calibri" panose="020F0502020204030204" pitchFamily="34" charset="0"/>
              <a:ea typeface="Geneva" pitchFamily="-112" charset="-128"/>
              <a:cs typeface="Calibri" panose="020F0502020204030204" pitchFamily="34" charset="0"/>
            </a:endParaRPr>
          </a:p>
          <a:p>
            <a:pPr>
              <a:defRPr/>
            </a:pPr>
            <a:endParaRPr lang="de-DE" sz="1600" dirty="0">
              <a:latin typeface="Calibri" panose="020F0502020204030204" pitchFamily="34" charset="0"/>
              <a:ea typeface="Geneva" pitchFamily="-112" charset="-128"/>
              <a:cs typeface="Calibri" panose="020F0502020204030204" pitchFamily="34" charset="0"/>
            </a:endParaRPr>
          </a:p>
          <a:p>
            <a:pPr>
              <a:defRPr/>
            </a:pPr>
            <a:endParaRPr lang="de-DE" sz="1600" dirty="0">
              <a:latin typeface="Calibri" panose="020F0502020204030204" pitchFamily="34" charset="0"/>
              <a:ea typeface="Geneva" pitchFamily="-112" charset="-128"/>
              <a:cs typeface="Calibri" panose="020F0502020204030204" pitchFamily="34" charset="0"/>
            </a:endParaRPr>
          </a:p>
          <a:p>
            <a:pPr>
              <a:defRPr/>
            </a:pPr>
            <a:endParaRPr lang="de-DE" sz="1600" dirty="0">
              <a:latin typeface="Calibri" panose="020F0502020204030204" pitchFamily="34" charset="0"/>
              <a:ea typeface="Geneva" pitchFamily="-112" charset="-128"/>
              <a:cs typeface="Calibri" panose="020F0502020204030204" pitchFamily="34" charset="0"/>
            </a:endParaRPr>
          </a:p>
          <a:p>
            <a:pPr>
              <a:defRPr/>
            </a:pPr>
            <a:endParaRPr lang="de-DE" sz="1600" dirty="0">
              <a:latin typeface="Calibri" panose="020F0502020204030204" pitchFamily="34" charset="0"/>
              <a:ea typeface="Geneva" pitchFamily="-112" charset="-128"/>
              <a:cs typeface="Calibri" panose="020F0502020204030204" pitchFamily="34" charset="0"/>
            </a:endParaRPr>
          </a:p>
          <a:p>
            <a:pPr>
              <a:defRPr/>
            </a:pPr>
            <a:r>
              <a:rPr lang="de-DE" sz="1600" dirty="0">
                <a:latin typeface="Calibri" panose="020F0502020204030204" pitchFamily="34" charset="0"/>
                <a:ea typeface="Geneva" pitchFamily="-112" charset="-128"/>
                <a:cs typeface="Calibri" panose="020F0502020204030204" pitchFamily="34" charset="0"/>
              </a:rPr>
              <a:t>Claus Kröger </a:t>
            </a:r>
            <a:r>
              <a:rPr lang="de-DE" sz="1600" b="1" dirty="0">
                <a:latin typeface="Calibri" panose="020F0502020204030204" pitchFamily="34" charset="0"/>
                <a:ea typeface="Geneva" pitchFamily="-112" charset="-128"/>
                <a:cs typeface="Calibri" panose="020F0502020204030204" pitchFamily="34" charset="0"/>
              </a:rPr>
              <a:t>│ </a:t>
            </a:r>
            <a:r>
              <a:rPr lang="de-DE" sz="1600" dirty="0">
                <a:latin typeface="Calibri" panose="020F0502020204030204" pitchFamily="34" charset="0"/>
                <a:ea typeface="Geneva" pitchFamily="-112" charset="-128"/>
                <a:cs typeface="Calibri" panose="020F0502020204030204" pitchFamily="34" charset="0"/>
              </a:rPr>
              <a:t>Studien- und Schreibberatung an der Abteilung Geschichtswissenschaft </a:t>
            </a:r>
          </a:p>
          <a:p>
            <a:pPr>
              <a:defRPr/>
            </a:pPr>
            <a:r>
              <a:rPr lang="de-DE" sz="1600" dirty="0">
                <a:latin typeface="Calibri" panose="020F0502020204030204" pitchFamily="34" charset="0"/>
                <a:ea typeface="Geneva" pitchFamily="-112" charset="-128"/>
                <a:cs typeface="Calibri" panose="020F0502020204030204" pitchFamily="34" charset="0"/>
              </a:rPr>
              <a:t>Sprechzeiten: dienstags, 13.30-17 Uhr (</a:t>
            </a:r>
            <a:r>
              <a:rPr lang="en-US" sz="1600" dirty="0">
                <a:latin typeface="Calibri" panose="020F0502020204030204" pitchFamily="34" charset="0"/>
                <a:ea typeface="Geneva" pitchFamily="-112" charset="-128"/>
                <a:cs typeface="Calibri" panose="020F0502020204030204" pitchFamily="34" charset="0"/>
              </a:rPr>
              <a:t>Zoom-Meeting-ID: 935 2842 1237, Passwort: 927401</a:t>
            </a:r>
            <a:r>
              <a:rPr lang="de-DE" sz="1600" dirty="0">
                <a:latin typeface="Calibri" panose="020F0502020204030204" pitchFamily="34" charset="0"/>
                <a:ea typeface="Geneva" pitchFamily="-112" charset="-128"/>
                <a:cs typeface="Calibri" panose="020F0502020204030204" pitchFamily="34" charset="0"/>
              </a:rPr>
              <a:t>) und nach Vereinbarung </a:t>
            </a:r>
          </a:p>
          <a:p>
            <a:pPr>
              <a:defRPr/>
            </a:pPr>
            <a:r>
              <a:rPr lang="de-DE" sz="1600" dirty="0">
                <a:latin typeface="Calibri" panose="020F0502020204030204" pitchFamily="34" charset="0"/>
                <a:ea typeface="Geneva" pitchFamily="-112" charset="-128"/>
                <a:cs typeface="Calibri" panose="020F0502020204030204" pitchFamily="34" charset="0"/>
              </a:rPr>
              <a:t>Büro: Gebäude X, A2-200 │ Tel.: 0521/106-3203, Fax: 0521/106-2966 │ claus.kroeger@uni-bielefeld.de </a:t>
            </a:r>
          </a:p>
          <a:p>
            <a:pPr>
              <a:defRPr/>
            </a:pPr>
            <a:endParaRPr lang="de-DE" sz="1600" dirty="0">
              <a:latin typeface="Calibri" panose="020F0502020204030204" pitchFamily="34" charset="0"/>
              <a:ea typeface="Geneva" pitchFamily="-112" charset="-128"/>
              <a:cs typeface="Calibri" panose="020F0502020204030204" pitchFamily="34" charset="0"/>
            </a:endParaRPr>
          </a:p>
          <a:p>
            <a:pPr>
              <a:defRPr/>
            </a:pPr>
            <a:endParaRPr lang="de-DE" sz="1600" dirty="0">
              <a:latin typeface="Calibri" panose="020F0502020204030204" pitchFamily="34" charset="0"/>
              <a:ea typeface="Geneva" pitchFamily="-112" charset="-128"/>
              <a:cs typeface="Calibri" panose="020F0502020204030204" pitchFamily="34" charset="0"/>
            </a:endParaRPr>
          </a:p>
          <a:p>
            <a:pPr>
              <a:defRPr/>
            </a:pPr>
            <a:endParaRPr lang="de-DE" sz="1600" dirty="0">
              <a:latin typeface="Calibri" panose="020F0502020204030204" pitchFamily="34" charset="0"/>
              <a:ea typeface="Geneva" pitchFamily="-112" charset="-128"/>
              <a:cs typeface="Calibri" panose="020F0502020204030204" pitchFamily="34" charset="0"/>
            </a:endParaRPr>
          </a:p>
          <a:p>
            <a:pPr algn="ctr">
              <a:lnSpc>
                <a:spcPts val="3096"/>
              </a:lnSpc>
              <a:defRPr/>
            </a:pPr>
            <a:endParaRPr lang="de-DE" sz="2881" dirty="0">
              <a:ea typeface="Geneva" pitchFamily="-112" charset="-128"/>
            </a:endParaRPr>
          </a:p>
        </p:txBody>
      </p:sp>
      <p:sp>
        <p:nvSpPr>
          <p:cNvPr id="2" name="Textfeld 1"/>
          <p:cNvSpPr txBox="1"/>
          <p:nvPr/>
        </p:nvSpPr>
        <p:spPr>
          <a:xfrm>
            <a:off x="1546239" y="6309320"/>
            <a:ext cx="8790371" cy="276999"/>
          </a:xfrm>
          <a:prstGeom prst="rect">
            <a:avLst/>
          </a:prstGeom>
          <a:noFill/>
        </p:spPr>
        <p:txBody>
          <a:bodyPr wrap="square" rtlCol="0">
            <a:spAutoFit/>
          </a:bodyPr>
          <a:lstStyle/>
          <a:p>
            <a:pPr algn="ctr"/>
            <a:r>
              <a:rPr lang="de-DE" sz="1200" b="1" dirty="0">
                <a:latin typeface="Calibri" panose="020F0502020204030204" pitchFamily="34" charset="0"/>
                <a:cs typeface="Calibri" panose="020F0502020204030204" pitchFamily="34" charset="0"/>
              </a:rPr>
              <a:t>Erstellt am 1. Mai 2015, letztes Update am 7. Oktober 2024; die Abschnitte zur BKG stammen von Britta Hochkirchen + Holger Kuhn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911424" y="981961"/>
            <a:ext cx="10729192" cy="5567301"/>
          </a:xfrm>
          <a:prstGeom prst="rect">
            <a:avLst/>
          </a:prstGeom>
          <a:solidFill>
            <a:srgbClr val="B6C828">
              <a:alpha val="0"/>
            </a:srgbClr>
          </a:solidFill>
          <a:ln w="9525">
            <a:noFill/>
            <a:miter lim="800000"/>
            <a:headEnd/>
            <a:tailEnd/>
          </a:ln>
        </p:spPr>
        <p:txBody>
          <a:bodyPr lIns="0" tIns="0" rIns="0" bIns="0"/>
          <a:lstStyle/>
          <a:p>
            <a:pPr algn="ctr"/>
            <a:r>
              <a:rPr lang="de-DE" sz="2200" b="1" dirty="0">
                <a:latin typeface="Calibri" pitchFamily="34" charset="0"/>
                <a:cs typeface="Arial" charset="0"/>
                <a:sym typeface="Arial" charset="0"/>
              </a:rPr>
              <a:t>Wie sollte es idealerweise ablaufen?</a:t>
            </a:r>
          </a:p>
          <a:p>
            <a:pPr algn="ctr">
              <a:spcAft>
                <a:spcPts val="1080"/>
              </a:spcAft>
            </a:pPr>
            <a:r>
              <a:rPr lang="de-DE" sz="2200" b="1" dirty="0">
                <a:latin typeface="Calibri" pitchFamily="34" charset="0"/>
                <a:cs typeface="Arial" charset="0"/>
                <a:sym typeface="Arial" charset="0"/>
              </a:rPr>
              <a:t>Das Wichtigste knapp zusammengefasst: </a:t>
            </a:r>
          </a:p>
          <a:p>
            <a:pPr algn="just">
              <a:spcAft>
                <a:spcPts val="540"/>
              </a:spcAft>
            </a:pPr>
            <a:r>
              <a:rPr lang="de-DE" sz="2200" dirty="0">
                <a:latin typeface="Calibri" pitchFamily="34" charset="0"/>
                <a:cs typeface="Arial" charset="0"/>
                <a:sym typeface="Arial" charset="0"/>
              </a:rPr>
              <a:t>Vor der Anmeldung:</a:t>
            </a:r>
          </a:p>
          <a:p>
            <a:pPr marL="308747" indent="-308747" algn="just">
              <a:spcAft>
                <a:spcPts val="540"/>
              </a:spcAft>
              <a:buFont typeface="Arial" panose="020B0604020202020204" pitchFamily="34" charset="0"/>
              <a:buChar char="•"/>
              <a:tabLst>
                <a:tab pos="567466" algn="l"/>
              </a:tabLst>
            </a:pPr>
            <a:r>
              <a:rPr lang="de-DE" sz="2200" dirty="0">
                <a:latin typeface="Calibri" pitchFamily="34" charset="0"/>
                <a:cs typeface="Arial" charset="0"/>
                <a:sym typeface="Arial" charset="0"/>
              </a:rPr>
              <a:t>    	frühzeitig nach </a:t>
            </a:r>
            <a:r>
              <a:rPr lang="de-DE" sz="2200" b="1" dirty="0">
                <a:latin typeface="Calibri" pitchFamily="34" charset="0"/>
                <a:cs typeface="Arial" charset="0"/>
                <a:sym typeface="Arial" charset="0"/>
              </a:rPr>
              <a:t>Betreuer*innen suchen </a:t>
            </a:r>
            <a:r>
              <a:rPr lang="de-DE" sz="2200" dirty="0">
                <a:latin typeface="Calibri" pitchFamily="34" charset="0"/>
                <a:cs typeface="Arial" charset="0"/>
                <a:sym typeface="Arial" charset="0"/>
              </a:rPr>
              <a:t>(auch wenn allenfalls erste Ideen für ein Thema 	vorhanden sind);</a:t>
            </a:r>
          </a:p>
          <a:p>
            <a:pPr marL="308747" indent="-308747" algn="just">
              <a:spcAft>
                <a:spcPts val="540"/>
              </a:spcAft>
              <a:buFont typeface="Arial" panose="020B0604020202020204" pitchFamily="34" charset="0"/>
              <a:buChar char="•"/>
              <a:tabLst>
                <a:tab pos="475986" algn="l"/>
                <a:tab pos="567466" algn="l"/>
              </a:tabLst>
            </a:pPr>
            <a:r>
              <a:rPr lang="de-DE" sz="2200" dirty="0">
                <a:latin typeface="Calibri" pitchFamily="34" charset="0"/>
                <a:cs typeface="Arial" charset="0"/>
                <a:sym typeface="Arial" charset="0"/>
              </a:rPr>
              <a:t>    	frühzeitig mit der </a:t>
            </a:r>
            <a:r>
              <a:rPr lang="de-DE" sz="2200" b="1" dirty="0">
                <a:latin typeface="Calibri" pitchFamily="34" charset="0"/>
                <a:cs typeface="Arial" charset="0"/>
                <a:sym typeface="Arial" charset="0"/>
              </a:rPr>
              <a:t>Ideensammlung</a:t>
            </a:r>
            <a:r>
              <a:rPr lang="de-DE" sz="2200" dirty="0">
                <a:latin typeface="Calibri" pitchFamily="34" charset="0"/>
                <a:cs typeface="Arial" charset="0"/>
                <a:sym typeface="Arial" charset="0"/>
              </a:rPr>
              <a:t> für BA-Arbeits-Themen beginnen (im Semester vor der 		Anmeldung);</a:t>
            </a:r>
          </a:p>
          <a:p>
            <a:pPr marL="308747" indent="-308747" algn="just">
              <a:spcAft>
                <a:spcPts val="540"/>
              </a:spcAft>
              <a:buFont typeface="Arial" panose="020B0604020202020204" pitchFamily="34" charset="0"/>
              <a:buChar char="•"/>
              <a:tabLst>
                <a:tab pos="475986" algn="l"/>
                <a:tab pos="567466" algn="l"/>
              </a:tabLst>
            </a:pPr>
            <a:r>
              <a:rPr lang="de-DE" sz="2200" dirty="0">
                <a:latin typeface="Calibri" pitchFamily="34" charset="0"/>
                <a:cs typeface="Arial" charset="0"/>
                <a:sym typeface="Arial" charset="0"/>
              </a:rPr>
              <a:t>   	vor der Anmeldung ein </a:t>
            </a:r>
            <a:r>
              <a:rPr lang="de-DE" sz="2200" b="1" dirty="0">
                <a:latin typeface="Calibri" pitchFamily="34" charset="0"/>
                <a:cs typeface="Arial" charset="0"/>
                <a:sym typeface="Arial" charset="0"/>
              </a:rPr>
              <a:t>Exposé</a:t>
            </a:r>
            <a:r>
              <a:rPr lang="de-DE" sz="2200" dirty="0">
                <a:latin typeface="Calibri" pitchFamily="34" charset="0"/>
                <a:cs typeface="Arial" charset="0"/>
                <a:sym typeface="Arial" charset="0"/>
              </a:rPr>
              <a:t> (Thema, Fragestellung, Forschungsstand, Literatur, 			Quellen) anfertigen und dieses mit den Betreuungspersonen besprechen;</a:t>
            </a:r>
          </a:p>
          <a:p>
            <a:pPr marL="308747" indent="-308747" algn="just">
              <a:spcAft>
                <a:spcPts val="540"/>
              </a:spcAft>
              <a:buFont typeface="Arial" panose="020B0604020202020204" pitchFamily="34" charset="0"/>
              <a:buChar char="•"/>
              <a:tabLst>
                <a:tab pos="475986" algn="l"/>
                <a:tab pos="567466" algn="l"/>
              </a:tabLst>
            </a:pPr>
            <a:r>
              <a:rPr lang="de-DE" sz="2200" dirty="0">
                <a:latin typeface="Calibri" pitchFamily="34" charset="0"/>
                <a:cs typeface="Arial" charset="0"/>
                <a:sym typeface="Arial" charset="0"/>
              </a:rPr>
              <a:t> 		</a:t>
            </a:r>
            <a:r>
              <a:rPr lang="de-DE" sz="2200" b="1" dirty="0">
                <a:latin typeface="Calibri" pitchFamily="34" charset="0"/>
                <a:cs typeface="Arial" charset="0"/>
                <a:sym typeface="Arial" charset="0"/>
              </a:rPr>
              <a:t>Zeitplan</a:t>
            </a:r>
            <a:r>
              <a:rPr lang="de-DE" sz="2200" dirty="0">
                <a:latin typeface="Calibri" pitchFamily="34" charset="0"/>
                <a:cs typeface="Arial" charset="0"/>
                <a:sym typeface="Arial" charset="0"/>
              </a:rPr>
              <a:t> erstellen (Wie soll der Workload von 300 Stunden auf die sechs Monate verteilt 		werden? Sind noch weitere Leistungen in den sechs Monaten zu erbringen? Wieviel Zeit 		wird dafür benötigt?), dabei einen ‚Puffer‘ von mindestens zwei bis drei Wochen ein-		bauen und die Planung mit den Betreuenden abstimmen.</a:t>
            </a:r>
          </a:p>
          <a:p>
            <a:pPr algn="just">
              <a:spcAft>
                <a:spcPts val="540"/>
              </a:spcAft>
              <a:tabLst>
                <a:tab pos="475986" algn="l"/>
                <a:tab pos="567466" algn="l"/>
              </a:tabLst>
            </a:pPr>
            <a:endParaRPr lang="de-DE" sz="2161" b="1" dirty="0">
              <a:latin typeface="Calibri" pitchFamily="34" charset="0"/>
              <a:cs typeface="Arial" charset="0"/>
              <a:sym typeface="Arial" charset="0"/>
            </a:endParaRPr>
          </a:p>
          <a:p>
            <a:pPr algn="just">
              <a:spcAft>
                <a:spcPts val="540"/>
              </a:spcAft>
              <a:tabLst>
                <a:tab pos="475986" algn="l"/>
                <a:tab pos="567466" algn="l"/>
              </a:tabLst>
            </a:pPr>
            <a:endParaRPr lang="de-DE" sz="2161" b="1" dirty="0">
              <a:latin typeface="Calibri" pitchFamily="34" charset="0"/>
              <a:cs typeface="Arial" charset="0"/>
              <a:sym typeface="Arial" charset="0"/>
            </a:endParaRPr>
          </a:p>
          <a:p>
            <a:pPr algn="just">
              <a:spcAft>
                <a:spcPts val="540"/>
              </a:spcAft>
              <a:tabLst>
                <a:tab pos="475986" algn="l"/>
                <a:tab pos="567466" algn="l"/>
              </a:tabLst>
            </a:pPr>
            <a:endParaRPr lang="de-DE" sz="1621" dirty="0">
              <a:latin typeface="Calibri" pitchFamily="34" charset="0"/>
              <a:cs typeface="Arial" charset="0"/>
              <a:sym typeface="Arial" charset="0"/>
            </a:endParaRPr>
          </a:p>
        </p:txBody>
      </p:sp>
    </p:spTree>
    <p:extLst>
      <p:ext uri="{BB962C8B-B14F-4D97-AF65-F5344CB8AC3E}">
        <p14:creationId xmlns:p14="http://schemas.microsoft.com/office/powerpoint/2010/main" val="2613080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911424" y="981961"/>
            <a:ext cx="10441160" cy="4535271"/>
          </a:xfrm>
          <a:prstGeom prst="rect">
            <a:avLst/>
          </a:prstGeom>
          <a:solidFill>
            <a:srgbClr val="B6C828">
              <a:alpha val="0"/>
            </a:srgbClr>
          </a:solidFill>
          <a:ln w="9525">
            <a:noFill/>
            <a:miter lim="800000"/>
            <a:headEnd/>
            <a:tailEnd/>
          </a:ln>
        </p:spPr>
        <p:txBody>
          <a:bodyPr lIns="0" tIns="0" rIns="0" bIns="0"/>
          <a:lstStyle/>
          <a:p>
            <a:pPr algn="ctr"/>
            <a:endParaRPr lang="de-DE" sz="2161" b="1" dirty="0">
              <a:latin typeface="Calibri" pitchFamily="34" charset="0"/>
              <a:cs typeface="Arial" charset="0"/>
              <a:sym typeface="Arial" charset="0"/>
            </a:endParaRPr>
          </a:p>
          <a:p>
            <a:pPr algn="just"/>
            <a:r>
              <a:rPr lang="de-DE" sz="2200" dirty="0">
                <a:latin typeface="Calibri" pitchFamily="34" charset="0"/>
                <a:cs typeface="Arial" charset="0"/>
                <a:sym typeface="Arial" charset="0"/>
              </a:rPr>
              <a:t>Nach der Anmeldung:</a:t>
            </a:r>
          </a:p>
          <a:p>
            <a:pPr algn="just"/>
            <a:r>
              <a:rPr lang="de-DE" sz="2200" dirty="0">
                <a:latin typeface="Calibri" pitchFamily="34" charset="0"/>
                <a:cs typeface="Arial" charset="0"/>
                <a:sym typeface="Arial" charset="0"/>
              </a:rPr>
              <a:t>			</a:t>
            </a:r>
          </a:p>
          <a:p>
            <a:pPr marL="308747" indent="-308747" algn="just">
              <a:spcAft>
                <a:spcPts val="540"/>
              </a:spcAft>
              <a:buFont typeface="Arial" panose="020B0604020202020204" pitchFamily="34" charset="0"/>
              <a:buChar char="•"/>
              <a:tabLst>
                <a:tab pos="567466" algn="l"/>
              </a:tabLst>
            </a:pPr>
            <a:r>
              <a:rPr lang="de-DE" sz="2200" dirty="0">
                <a:latin typeface="Calibri" pitchFamily="34" charset="0"/>
                <a:cs typeface="Arial" charset="0"/>
                <a:sym typeface="Arial" charset="0"/>
              </a:rPr>
              <a:t> 	Kommiliton*innen zum Feedbacken suchen;   </a:t>
            </a:r>
          </a:p>
          <a:p>
            <a:pPr marL="308747" indent="-308747" algn="just">
              <a:spcAft>
                <a:spcPts val="540"/>
              </a:spcAft>
              <a:buFont typeface="Arial" panose="020B0604020202020204" pitchFamily="34" charset="0"/>
              <a:buChar char="•"/>
              <a:tabLst>
                <a:tab pos="567466" algn="l"/>
              </a:tabLst>
            </a:pPr>
            <a:r>
              <a:rPr lang="de-DE" sz="2200" dirty="0">
                <a:latin typeface="Calibri" pitchFamily="34" charset="0"/>
                <a:cs typeface="Arial" charset="0"/>
                <a:sym typeface="Arial" charset="0"/>
              </a:rPr>
              <a:t>	</a:t>
            </a:r>
            <a:r>
              <a:rPr lang="de-DE" sz="2200" b="1" dirty="0">
                <a:latin typeface="Calibri" pitchFamily="34" charset="0"/>
                <a:cs typeface="Arial" charset="0"/>
                <a:sym typeface="Arial" charset="0"/>
              </a:rPr>
              <a:t>frühzeitig mit dem Schreiben beginnen</a:t>
            </a:r>
            <a:r>
              <a:rPr lang="de-DE" sz="2200" dirty="0">
                <a:latin typeface="Calibri" pitchFamily="34" charset="0"/>
                <a:cs typeface="Arial" charset="0"/>
                <a:sym typeface="Arial" charset="0"/>
              </a:rPr>
              <a:t> – bereits in der ca. zwei- bis dreiwöchigen 	Phase der Materialbearbeitung (Notizen, Exzerpte);</a:t>
            </a:r>
          </a:p>
          <a:p>
            <a:pPr marL="308747" indent="-308747" algn="just">
              <a:spcAft>
                <a:spcPts val="540"/>
              </a:spcAft>
              <a:buFont typeface="Arial" panose="020B0604020202020204" pitchFamily="34" charset="0"/>
              <a:buChar char="•"/>
              <a:tabLst>
                <a:tab pos="475986" algn="l"/>
                <a:tab pos="567466" algn="l"/>
              </a:tabLst>
            </a:pPr>
            <a:r>
              <a:rPr lang="de-DE" sz="2200" dirty="0">
                <a:latin typeface="Calibri" pitchFamily="34" charset="0"/>
                <a:cs typeface="Arial" charset="0"/>
                <a:sym typeface="Arial" charset="0"/>
              </a:rPr>
              <a:t>    	nach ca. drei Wochen mit dem </a:t>
            </a:r>
            <a:r>
              <a:rPr lang="de-DE" sz="2200" b="1" dirty="0">
                <a:latin typeface="Calibri" pitchFamily="34" charset="0"/>
                <a:cs typeface="Arial" charset="0"/>
                <a:sym typeface="Arial" charset="0"/>
              </a:rPr>
              <a:t>Schreiben der Rohfassung </a:t>
            </a:r>
            <a:r>
              <a:rPr lang="de-DE" sz="2200" dirty="0">
                <a:latin typeface="Calibri" pitchFamily="34" charset="0"/>
                <a:cs typeface="Arial" charset="0"/>
                <a:sym typeface="Arial" charset="0"/>
              </a:rPr>
              <a:t>beginnen, dafür ca. zwei bis 		drei Wochen einplanen; </a:t>
            </a:r>
          </a:p>
          <a:p>
            <a:pPr marL="308747" indent="-308747" algn="just">
              <a:spcAft>
                <a:spcPts val="540"/>
              </a:spcAft>
              <a:buFont typeface="Arial" panose="020B0604020202020204" pitchFamily="34" charset="0"/>
              <a:buChar char="•"/>
              <a:tabLst>
                <a:tab pos="475986" algn="l"/>
                <a:tab pos="567466" algn="l"/>
              </a:tabLst>
            </a:pPr>
            <a:r>
              <a:rPr lang="de-DE" sz="2200" dirty="0">
                <a:latin typeface="Calibri" pitchFamily="34" charset="0"/>
                <a:cs typeface="Arial" charset="0"/>
                <a:sym typeface="Arial" charset="0"/>
              </a:rPr>
              <a:t> 		vor allem in den ersten sechs Wochen nicht vergessen: die Arbeitswoche hat fünf 			Tage, der Arbeitstag acht Stunden! </a:t>
            </a:r>
          </a:p>
          <a:p>
            <a:pPr marL="308747" indent="-308747" algn="just">
              <a:spcAft>
                <a:spcPts val="540"/>
              </a:spcAft>
              <a:buFont typeface="Arial" panose="020B0604020202020204" pitchFamily="34" charset="0"/>
              <a:buChar char="•"/>
              <a:tabLst>
                <a:tab pos="475986" algn="l"/>
                <a:tab pos="567466" algn="l"/>
              </a:tabLst>
            </a:pPr>
            <a:r>
              <a:rPr lang="de-DE" sz="2200" dirty="0">
                <a:latin typeface="Calibri" pitchFamily="34" charset="0"/>
                <a:cs typeface="Arial" charset="0"/>
                <a:sym typeface="Arial" charset="0"/>
              </a:rPr>
              <a:t>   	ca. 1,5 Wochen für die </a:t>
            </a:r>
            <a:r>
              <a:rPr lang="de-DE" sz="2200" b="1" dirty="0">
                <a:latin typeface="Calibri" pitchFamily="34" charset="0"/>
                <a:cs typeface="Arial" charset="0"/>
                <a:sym typeface="Arial" charset="0"/>
              </a:rPr>
              <a:t>Überarbeitung und die Korrektur</a:t>
            </a:r>
            <a:r>
              <a:rPr lang="de-DE" sz="2200" dirty="0">
                <a:latin typeface="Calibri" pitchFamily="34" charset="0"/>
                <a:cs typeface="Arial" charset="0"/>
                <a:sym typeface="Arial" charset="0"/>
              </a:rPr>
              <a:t> einplanen.</a:t>
            </a:r>
          </a:p>
          <a:p>
            <a:pPr algn="just">
              <a:spcAft>
                <a:spcPts val="540"/>
              </a:spcAft>
              <a:tabLst>
                <a:tab pos="475986" algn="l"/>
                <a:tab pos="567466" algn="l"/>
              </a:tabLst>
            </a:pPr>
            <a:endParaRPr lang="de-DE" sz="2200" b="1" dirty="0">
              <a:latin typeface="Calibri" pitchFamily="34" charset="0"/>
              <a:cs typeface="Arial" charset="0"/>
              <a:sym typeface="Arial" charset="0"/>
            </a:endParaRPr>
          </a:p>
          <a:p>
            <a:pPr algn="just">
              <a:spcAft>
                <a:spcPts val="540"/>
              </a:spcAft>
              <a:tabLst>
                <a:tab pos="475986" algn="l"/>
                <a:tab pos="567466" algn="l"/>
              </a:tabLst>
            </a:pPr>
            <a:endParaRPr lang="de-DE" sz="2200" b="1" dirty="0">
              <a:latin typeface="Calibri" pitchFamily="34" charset="0"/>
              <a:cs typeface="Arial" charset="0"/>
              <a:sym typeface="Arial" charset="0"/>
            </a:endParaRPr>
          </a:p>
          <a:p>
            <a:pPr algn="just">
              <a:spcAft>
                <a:spcPts val="540"/>
              </a:spcAft>
              <a:tabLst>
                <a:tab pos="475986" algn="l"/>
                <a:tab pos="567466" algn="l"/>
              </a:tabLst>
            </a:pPr>
            <a:endParaRPr lang="de-DE" sz="1621" dirty="0">
              <a:latin typeface="Calibri" pitchFamily="34" charset="0"/>
              <a:cs typeface="Arial" charset="0"/>
              <a:sym typeface="Arial" charset="0"/>
            </a:endParaRPr>
          </a:p>
        </p:txBody>
      </p:sp>
    </p:spTree>
    <p:extLst>
      <p:ext uri="{BB962C8B-B14F-4D97-AF65-F5344CB8AC3E}">
        <p14:creationId xmlns:p14="http://schemas.microsoft.com/office/powerpoint/2010/main" val="3631744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775520" y="980728"/>
            <a:ext cx="9001000" cy="5544616"/>
          </a:xfrm>
          <a:prstGeom prst="rect">
            <a:avLst/>
          </a:prstGeom>
          <a:solidFill>
            <a:srgbClr val="B6C828">
              <a:alpha val="0"/>
            </a:srgbClr>
          </a:solidFill>
          <a:ln w="9525">
            <a:noFill/>
            <a:miter lim="800000"/>
            <a:headEnd/>
            <a:tailEnd/>
          </a:ln>
        </p:spPr>
        <p:txBody>
          <a:bodyPr lIns="0" tIns="0" rIns="0" bIns="0"/>
          <a:lstStyle/>
          <a:p>
            <a:pPr algn="ctr"/>
            <a:endParaRPr lang="de-DE" sz="1261" dirty="0">
              <a:latin typeface="Calibri" pitchFamily="34" charset="0"/>
              <a:cs typeface="Arial" charset="0"/>
              <a:sym typeface="Arial" charset="0"/>
            </a:endParaRPr>
          </a:p>
          <a:p>
            <a:pPr>
              <a:lnSpc>
                <a:spcPts val="3096"/>
              </a:lnSpc>
              <a:spcAft>
                <a:spcPts val="1621"/>
              </a:spcAft>
            </a:pPr>
            <a:r>
              <a:rPr lang="de-DE" sz="3000" b="1" u="sng" dirty="0">
                <a:latin typeface="Calibri" pitchFamily="34" charset="0"/>
                <a:cs typeface="Arial" charset="0"/>
                <a:sym typeface="Arial" charset="0"/>
              </a:rPr>
              <a:t>Inhalt:</a:t>
            </a:r>
          </a:p>
          <a:p>
            <a:pPr marL="514350" indent="-514350">
              <a:lnSpc>
                <a:spcPts val="3096"/>
              </a:lnSpc>
              <a:spcAft>
                <a:spcPts val="1621"/>
              </a:spcAft>
              <a:buFont typeface="+mj-lt"/>
              <a:buAutoNum type="arabicPeriod"/>
            </a:pPr>
            <a:r>
              <a:rPr lang="de-DE" sz="3000" dirty="0">
                <a:latin typeface="Calibri" pitchFamily="34" charset="0"/>
                <a:cs typeface="Arial" charset="0"/>
                <a:sym typeface="Arial" charset="0"/>
              </a:rPr>
              <a:t>Die BA-Arbeit: Was wird gefordert?</a:t>
            </a:r>
          </a:p>
          <a:p>
            <a:pPr marL="514350" indent="-514350">
              <a:lnSpc>
                <a:spcPts val="3096"/>
              </a:lnSpc>
              <a:spcAft>
                <a:spcPts val="1621"/>
              </a:spcAft>
              <a:buFont typeface="+mj-lt"/>
              <a:buAutoNum type="arabicPeriod"/>
              <a:tabLst>
                <a:tab pos="360363" algn="l"/>
              </a:tabLst>
            </a:pPr>
            <a:r>
              <a:rPr lang="de-DE" sz="3000" dirty="0">
                <a:latin typeface="Calibri" pitchFamily="34" charset="0"/>
                <a:cs typeface="Arial" charset="0"/>
                <a:sym typeface="Arial" charset="0"/>
              </a:rPr>
              <a:t>Formales: Von den Fristen über die Anmeldung und Betreuung bis zur Zeitplanung</a:t>
            </a:r>
          </a:p>
          <a:p>
            <a:pPr marL="514350" indent="-514350">
              <a:lnSpc>
                <a:spcPts val="3096"/>
              </a:lnSpc>
              <a:spcAft>
                <a:spcPts val="1621"/>
              </a:spcAft>
              <a:buFont typeface="+mj-lt"/>
              <a:buAutoNum type="arabicPeriod"/>
              <a:tabLst>
                <a:tab pos="360363" algn="l"/>
              </a:tabLst>
            </a:pPr>
            <a:r>
              <a:rPr lang="de-DE" sz="3000" dirty="0">
                <a:latin typeface="Calibri" pitchFamily="34" charset="0"/>
                <a:cs typeface="Arial" charset="0"/>
                <a:sym typeface="Arial" charset="0"/>
              </a:rPr>
              <a:t>Beispielhaft? Themen, Fragen, Quellen, Gliederungen</a:t>
            </a:r>
          </a:p>
          <a:p>
            <a:pPr marL="514350" indent="-514350">
              <a:lnSpc>
                <a:spcPts val="3096"/>
              </a:lnSpc>
              <a:spcAft>
                <a:spcPts val="1621"/>
              </a:spcAft>
              <a:buFont typeface="+mj-lt"/>
              <a:buAutoNum type="arabicPeriod"/>
              <a:tabLst>
                <a:tab pos="360363" algn="l"/>
                <a:tab pos="536575" algn="l"/>
              </a:tabLst>
            </a:pPr>
            <a:r>
              <a:rPr lang="de-DE" sz="3000" dirty="0">
                <a:latin typeface="Calibri" pitchFamily="34" charset="0"/>
                <a:cs typeface="Arial" charset="0"/>
                <a:sym typeface="Arial" charset="0"/>
              </a:rPr>
              <a:t>Gutachten und das war‘s? Das Betreuungsverhältnis gestalten</a:t>
            </a:r>
          </a:p>
          <a:p>
            <a:pPr marL="514350" indent="-514350">
              <a:lnSpc>
                <a:spcPts val="3096"/>
              </a:lnSpc>
              <a:spcAft>
                <a:spcPts val="1621"/>
              </a:spcAft>
              <a:buFont typeface="+mj-lt"/>
              <a:buAutoNum type="arabicPeriod"/>
            </a:pPr>
            <a:r>
              <a:rPr lang="de-DE" sz="3000" dirty="0">
                <a:latin typeface="Calibri" pitchFamily="34" charset="0"/>
                <a:cs typeface="Arial" charset="0"/>
                <a:sym typeface="Arial" charset="0"/>
              </a:rPr>
              <a:t>Das Exposé</a:t>
            </a:r>
          </a:p>
          <a:p>
            <a:pPr marL="514350" indent="-514350">
              <a:lnSpc>
                <a:spcPts val="3096"/>
              </a:lnSpc>
              <a:spcAft>
                <a:spcPts val="1621"/>
              </a:spcAft>
              <a:buFont typeface="+mj-lt"/>
              <a:buAutoNum type="arabicPeriod"/>
            </a:pPr>
            <a:r>
              <a:rPr lang="de-DE" sz="3000" dirty="0">
                <a:latin typeface="Calibri" pitchFamily="34" charset="0"/>
                <a:cs typeface="Arial" charset="0"/>
                <a:sym typeface="Arial" charset="0"/>
              </a:rPr>
              <a:t>Erste Hinweise zum Umgang mit KI-Tools</a:t>
            </a:r>
          </a:p>
          <a:p>
            <a:pPr marL="514350" indent="-514350">
              <a:lnSpc>
                <a:spcPts val="3096"/>
              </a:lnSpc>
              <a:spcAft>
                <a:spcPts val="1621"/>
              </a:spcAft>
              <a:buFont typeface="+mj-lt"/>
              <a:buAutoNum type="arabicPeriod"/>
            </a:pPr>
            <a:r>
              <a:rPr lang="de-DE" sz="3000" dirty="0">
                <a:latin typeface="Calibri" pitchFamily="34" charset="0"/>
                <a:cs typeface="Arial" charset="0"/>
                <a:sym typeface="Arial" charset="0"/>
              </a:rPr>
              <a:t>Beratungsangebote</a:t>
            </a:r>
          </a:p>
          <a:p>
            <a:endParaRPr lang="de-DE" sz="2881" b="1" dirty="0">
              <a:latin typeface="Calibri" pitchFamily="34" charset="0"/>
              <a:cs typeface="Arial" charset="0"/>
              <a:sym typeface="Arial" charset="0"/>
            </a:endParaRPr>
          </a:p>
        </p:txBody>
      </p:sp>
    </p:spTree>
    <p:extLst>
      <p:ext uri="{BB962C8B-B14F-4D97-AF65-F5344CB8AC3E}">
        <p14:creationId xmlns:p14="http://schemas.microsoft.com/office/powerpoint/2010/main" val="2947661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805820" y="673222"/>
            <a:ext cx="8180145" cy="5567301"/>
          </a:xfrm>
          <a:prstGeom prst="rect">
            <a:avLst/>
          </a:prstGeom>
          <a:solidFill>
            <a:srgbClr val="B6C828">
              <a:alpha val="0"/>
            </a:srgbClr>
          </a:solidFill>
          <a:ln w="9525">
            <a:noFill/>
            <a:miter lim="800000"/>
            <a:headEnd/>
            <a:tailEnd/>
          </a:ln>
        </p:spPr>
        <p:txBody>
          <a:bodyPr lIns="0" tIns="0" rIns="0" bIns="0"/>
          <a:lstStyle/>
          <a:p>
            <a:pPr algn="ctr"/>
            <a:endParaRPr lang="de-DE" sz="1261" dirty="0">
              <a:latin typeface="Calibri" pitchFamily="34" charset="0"/>
              <a:cs typeface="Arial" charset="0"/>
              <a:sym typeface="Arial" charset="0"/>
            </a:endParaRPr>
          </a:p>
          <a:p>
            <a:pPr algn="ctr">
              <a:lnSpc>
                <a:spcPts val="3096"/>
              </a:lnSpc>
              <a:spcAft>
                <a:spcPts val="1621"/>
              </a:spcAft>
            </a:pPr>
            <a:endParaRPr lang="de-DE" sz="3241" dirty="0">
              <a:latin typeface="Calibri" pitchFamily="34" charset="0"/>
              <a:cs typeface="Arial" charset="0"/>
              <a:sym typeface="Arial" charset="0"/>
            </a:endParaRPr>
          </a:p>
          <a:p>
            <a:pPr algn="ctr">
              <a:lnSpc>
                <a:spcPts val="3096"/>
              </a:lnSpc>
              <a:spcAft>
                <a:spcPts val="1621"/>
              </a:spcAft>
            </a:pPr>
            <a:endParaRPr lang="de-DE" sz="3241" dirty="0">
              <a:latin typeface="Calibri" pitchFamily="34" charset="0"/>
              <a:cs typeface="Arial" charset="0"/>
              <a:sym typeface="Arial" charset="0"/>
            </a:endParaRPr>
          </a:p>
          <a:p>
            <a:pPr algn="ctr">
              <a:lnSpc>
                <a:spcPts val="3096"/>
              </a:lnSpc>
              <a:spcAft>
                <a:spcPts val="1621"/>
              </a:spcAft>
            </a:pPr>
            <a:endParaRPr lang="de-DE" sz="3241" dirty="0">
              <a:latin typeface="Calibri" pitchFamily="34" charset="0"/>
              <a:cs typeface="Arial" charset="0"/>
              <a:sym typeface="Arial" charset="0"/>
            </a:endParaRPr>
          </a:p>
          <a:p>
            <a:pPr algn="ctr"/>
            <a:r>
              <a:rPr lang="de-DE" sz="3200" dirty="0">
                <a:latin typeface="Calibri" pitchFamily="34" charset="0"/>
                <a:cs typeface="Arial" charset="0"/>
                <a:sym typeface="Arial" charset="0"/>
              </a:rPr>
              <a:t>1. Die BA-Arbeit: Was wird gefordert?</a:t>
            </a:r>
          </a:p>
          <a:p>
            <a:endParaRPr lang="de-DE" sz="2881" b="1" dirty="0">
              <a:latin typeface="Calibri" pitchFamily="34" charset="0"/>
              <a:cs typeface="Arial" charset="0"/>
              <a:sym typeface="Arial" charset="0"/>
            </a:endParaRPr>
          </a:p>
        </p:txBody>
      </p:sp>
    </p:spTree>
    <p:extLst>
      <p:ext uri="{BB962C8B-B14F-4D97-AF65-F5344CB8AC3E}">
        <p14:creationId xmlns:p14="http://schemas.microsoft.com/office/powerpoint/2010/main" val="2040571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983432" y="1268760"/>
            <a:ext cx="10353250" cy="3839109"/>
          </a:xfrm>
          <a:prstGeom prst="rect">
            <a:avLst/>
          </a:prstGeom>
          <a:solidFill>
            <a:srgbClr val="B6C828">
              <a:alpha val="0"/>
            </a:srgbClr>
          </a:solidFill>
          <a:ln w="9525">
            <a:noFill/>
            <a:miter lim="800000"/>
            <a:headEnd/>
            <a:tailEnd/>
          </a:ln>
        </p:spPr>
        <p:txBody>
          <a:bodyPr lIns="0" tIns="0" rIns="0" bIns="0"/>
          <a:lstStyle/>
          <a:p>
            <a:pPr algn="ctr"/>
            <a:endParaRPr lang="de-DE" sz="1261" dirty="0">
              <a:latin typeface="Calibri" pitchFamily="34" charset="0"/>
              <a:cs typeface="Arial" charset="0"/>
              <a:sym typeface="Arial" charset="0"/>
            </a:endParaRPr>
          </a:p>
          <a:p>
            <a:pPr algn="just"/>
            <a:r>
              <a:rPr lang="de-DE" sz="2200" dirty="0">
                <a:latin typeface="Calibri" pitchFamily="34" charset="0"/>
                <a:cs typeface="Arial" charset="0"/>
                <a:sym typeface="Arial" charset="0"/>
              </a:rPr>
              <a:t>„Die Bachelorarbeit stellt im Vergleich zu guten Hauptmodulhausarbeiten eine umfang-reichere Arbeit dar, in der das bisher Erlernte vertieft wird. Die Voraussetzungen, um erfolgreich eine Bachelorarbeit schreiben zu können, ergeben sich aus den Lernzielen der Hauptmodule (Fragestellung, Forschungsstand, Quellenanalyse, Theorieorientierung, narra-tive Kompetenz). Mit der Anmeldung der Bachelorarbeit sollte in Beratungsgesprächen sichergestellt sein, dass diese Voraussetzungen gegeben sind. Hierfür empfiehlt es sich, ein vorbereitendes Gespräch auf der Grundlage eines Exposés durchzuführen.“</a:t>
            </a:r>
          </a:p>
          <a:p>
            <a:pPr algn="just">
              <a:tabLst>
                <a:tab pos="475986" algn="l"/>
                <a:tab pos="567466" algn="l"/>
              </a:tabLst>
            </a:pPr>
            <a:endParaRPr lang="de-DE" sz="1621" dirty="0">
              <a:latin typeface="Calibri" pitchFamily="34" charset="0"/>
              <a:cs typeface="Arial" charset="0"/>
              <a:sym typeface="Arial" charset="0"/>
            </a:endParaRPr>
          </a:p>
          <a:p>
            <a:pPr algn="just">
              <a:tabLst>
                <a:tab pos="475986" algn="l"/>
                <a:tab pos="567466" algn="l"/>
              </a:tabLst>
            </a:pPr>
            <a:r>
              <a:rPr lang="de-DE" sz="1400" dirty="0">
                <a:latin typeface="Calibri" pitchFamily="34" charset="0"/>
                <a:cs typeface="Arial" charset="0"/>
                <a:sym typeface="Arial" charset="0"/>
              </a:rPr>
              <a:t>[aus dem Arbeitspapier „Modulübergreifender Aufbau literaler Kompetenzen in den geschichtswissenschaftlichen BA‐Studiengängen“, https://uni-bielefeld.de/fakultaeten/geschichtswissenschaft/studium/downloads/Literaler_Kompetenzaufbau_BA.pdf; die Lektüre dieses Papiers ist sehr zu empfehlen!]</a:t>
            </a:r>
          </a:p>
          <a:p>
            <a:pPr algn="just">
              <a:tabLst>
                <a:tab pos="475986" algn="l"/>
                <a:tab pos="567466" algn="l"/>
              </a:tabLst>
            </a:pPr>
            <a:endParaRPr lang="de-DE" sz="1621" dirty="0">
              <a:latin typeface="Calibri" pitchFamily="34" charset="0"/>
              <a:cs typeface="Arial" charset="0"/>
              <a:sym typeface="Arial" charset="0"/>
            </a:endParaRPr>
          </a:p>
          <a:p>
            <a:pPr algn="just">
              <a:spcAft>
                <a:spcPts val="540"/>
              </a:spcAft>
              <a:tabLst>
                <a:tab pos="475986" algn="l"/>
                <a:tab pos="567466" algn="l"/>
              </a:tabLst>
            </a:pPr>
            <a:endParaRPr lang="de-DE" sz="1621" dirty="0">
              <a:latin typeface="Calibri" pitchFamily="34" charset="0"/>
              <a:cs typeface="Arial" charset="0"/>
              <a:sym typeface="Arial" charset="0"/>
            </a:endParaRPr>
          </a:p>
        </p:txBody>
      </p:sp>
    </p:spTree>
    <p:extLst>
      <p:ext uri="{BB962C8B-B14F-4D97-AF65-F5344CB8AC3E}">
        <p14:creationId xmlns:p14="http://schemas.microsoft.com/office/powerpoint/2010/main" val="539822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943037" y="981961"/>
            <a:ext cx="8180145" cy="5567301"/>
          </a:xfrm>
          <a:prstGeom prst="rect">
            <a:avLst/>
          </a:prstGeom>
          <a:solidFill>
            <a:srgbClr val="B6C828">
              <a:alpha val="0"/>
            </a:srgbClr>
          </a:solidFill>
          <a:ln w="9525">
            <a:noFill/>
            <a:miter lim="800000"/>
            <a:headEnd/>
            <a:tailEnd/>
          </a:ln>
        </p:spPr>
        <p:txBody>
          <a:bodyPr lIns="0" tIns="0" rIns="0" bIns="0"/>
          <a:lstStyle/>
          <a:p>
            <a:r>
              <a:rPr lang="de-DE" b="1" dirty="0">
                <a:latin typeface="Calibri" pitchFamily="34" charset="0"/>
                <a:cs typeface="Arial" charset="0"/>
                <a:sym typeface="Arial" charset="0"/>
              </a:rPr>
              <a:t>Geschichtswissenschaft:</a:t>
            </a:r>
          </a:p>
          <a:p>
            <a:r>
              <a:rPr lang="de-DE" dirty="0">
                <a:latin typeface="Calibri" pitchFamily="34" charset="0"/>
                <a:cs typeface="Arial" charset="0"/>
                <a:sym typeface="Arial" charset="0"/>
              </a:rPr>
              <a:t>„Kompetenzen </a:t>
            </a:r>
          </a:p>
          <a:p>
            <a:r>
              <a:rPr lang="de-DE" dirty="0">
                <a:latin typeface="Calibri" pitchFamily="34" charset="0"/>
                <a:cs typeface="Arial" charset="0"/>
                <a:sym typeface="Arial" charset="0"/>
              </a:rPr>
              <a:t>[die mit der BA-Arbeit erworben und nachgewiesen werden sollen, C.K.]</a:t>
            </a:r>
          </a:p>
          <a:p>
            <a:endParaRPr lang="de-DE" dirty="0">
              <a:latin typeface="Calibri" pitchFamily="34" charset="0"/>
              <a:cs typeface="Arial" charset="0"/>
              <a:sym typeface="Arial" charset="0"/>
            </a:endParaRPr>
          </a:p>
          <a:p>
            <a:pPr marL="308747" indent="-308747">
              <a:spcAft>
                <a:spcPts val="540"/>
              </a:spcAft>
              <a:buFont typeface="Arial" panose="020B0604020202020204" pitchFamily="34" charset="0"/>
              <a:buChar char="•"/>
              <a:tabLst>
                <a:tab pos="567466" algn="l"/>
              </a:tabLst>
            </a:pPr>
            <a:r>
              <a:rPr lang="de-DE" dirty="0">
                <a:latin typeface="Calibri" pitchFamily="34" charset="0"/>
                <a:cs typeface="Arial" charset="0"/>
                <a:sym typeface="Arial" charset="0"/>
              </a:rPr>
              <a:t>    	Befähigung zum selbständigen wissenschaftlichen Arbeiten</a:t>
            </a:r>
          </a:p>
          <a:p>
            <a:pPr marL="308747" indent="-308747">
              <a:spcAft>
                <a:spcPts val="540"/>
              </a:spcAft>
              <a:buFont typeface="Arial" panose="020B0604020202020204" pitchFamily="34" charset="0"/>
              <a:buChar char="•"/>
              <a:tabLst>
                <a:tab pos="475986" algn="l"/>
                <a:tab pos="567466" algn="l"/>
              </a:tabLst>
            </a:pPr>
            <a:r>
              <a:rPr lang="de-DE" dirty="0">
                <a:latin typeface="Calibri" pitchFamily="34" charset="0"/>
                <a:cs typeface="Arial" charset="0"/>
                <a:sym typeface="Arial" charset="0"/>
              </a:rPr>
              <a:t>    	Bearbeitung einer geschichtswissenschaftlichen Fragestellung und 			angemessene Darstellung der Ergebnisse in schriftlicher Form“</a:t>
            </a:r>
          </a:p>
          <a:p>
            <a:pPr>
              <a:spcAft>
                <a:spcPts val="540"/>
              </a:spcAft>
              <a:tabLst>
                <a:tab pos="475986" algn="l"/>
                <a:tab pos="567466" algn="l"/>
              </a:tabLst>
            </a:pPr>
            <a:r>
              <a:rPr lang="de-DE" sz="1600" dirty="0">
                <a:latin typeface="Calibri" pitchFamily="34" charset="0"/>
                <a:cs typeface="Arial" charset="0"/>
                <a:sym typeface="Arial" charset="0"/>
              </a:rPr>
              <a:t>[aus dem Modulhandbuch, https://ekvv.uni-bielefeld.de/sinfo/publ/modul/26795432]</a:t>
            </a:r>
          </a:p>
          <a:p>
            <a:pPr>
              <a:spcAft>
                <a:spcPts val="540"/>
              </a:spcAft>
              <a:tabLst>
                <a:tab pos="475986" algn="l"/>
                <a:tab pos="567466" algn="l"/>
              </a:tabLst>
            </a:pPr>
            <a:endParaRPr lang="de-DE" dirty="0">
              <a:latin typeface="Calibri" pitchFamily="34" charset="0"/>
              <a:cs typeface="Arial" charset="0"/>
              <a:sym typeface="Arial" charset="0"/>
            </a:endParaRPr>
          </a:p>
          <a:p>
            <a:pPr>
              <a:spcAft>
                <a:spcPts val="540"/>
              </a:spcAft>
              <a:tabLst>
                <a:tab pos="475986" algn="l"/>
                <a:tab pos="567466" algn="l"/>
              </a:tabLst>
            </a:pPr>
            <a:r>
              <a:rPr lang="de-DE" b="1" dirty="0">
                <a:latin typeface="Calibri" pitchFamily="34" charset="0"/>
                <a:cs typeface="Arial" charset="0"/>
                <a:sym typeface="Arial" charset="0"/>
              </a:rPr>
              <a:t>Bild- und Kunstgeschichte:</a:t>
            </a:r>
          </a:p>
          <a:p>
            <a:pPr>
              <a:spcAft>
                <a:spcPts val="540"/>
              </a:spcAft>
              <a:tabLst>
                <a:tab pos="475986" algn="l"/>
                <a:tab pos="567466" algn="l"/>
              </a:tabLst>
            </a:pPr>
            <a:r>
              <a:rPr lang="de-DE" dirty="0">
                <a:latin typeface="Calibri" pitchFamily="34" charset="0"/>
                <a:cs typeface="Arial" charset="0"/>
                <a:sym typeface="Arial" charset="0"/>
              </a:rPr>
              <a:t>„Kompetenzen</a:t>
            </a:r>
          </a:p>
          <a:p>
            <a:pPr>
              <a:spcAft>
                <a:spcPts val="540"/>
              </a:spcAft>
              <a:tabLst>
                <a:tab pos="475986" algn="l"/>
                <a:tab pos="567466" algn="l"/>
              </a:tabLst>
            </a:pPr>
            <a:r>
              <a:rPr lang="de-DE" dirty="0">
                <a:latin typeface="Calibri" pitchFamily="34" charset="0"/>
                <a:cs typeface="Arial" charset="0"/>
                <a:sym typeface="Arial" charset="0"/>
              </a:rPr>
              <a:t>[die mit der BA-Arbeit erworben und nachgewiesen werden sollen, B.Ho.]</a:t>
            </a:r>
          </a:p>
          <a:p>
            <a:endParaRPr lang="de-DE" dirty="0">
              <a:latin typeface="Calibri" pitchFamily="34" charset="0"/>
              <a:cs typeface="Arial" charset="0"/>
              <a:sym typeface="Arial" charset="0"/>
            </a:endParaRPr>
          </a:p>
          <a:p>
            <a:pPr marL="308747" indent="-308747">
              <a:spcAft>
                <a:spcPts val="540"/>
              </a:spcAft>
              <a:buFont typeface="Arial" panose="020B0604020202020204" pitchFamily="34" charset="0"/>
              <a:buChar char="•"/>
              <a:tabLst>
                <a:tab pos="567466" algn="l"/>
              </a:tabLst>
            </a:pPr>
            <a:r>
              <a:rPr lang="de-DE" dirty="0">
                <a:latin typeface="Calibri" pitchFamily="34" charset="0"/>
                <a:cs typeface="Arial" charset="0"/>
                <a:sym typeface="Arial" charset="0"/>
              </a:rPr>
              <a:t>    	Befähigung zum selbständigen wissenschaftlichen Arbeiten</a:t>
            </a:r>
          </a:p>
          <a:p>
            <a:pPr marL="308747" indent="-308747">
              <a:spcAft>
                <a:spcPts val="540"/>
              </a:spcAft>
              <a:buFont typeface="Arial" panose="020B0604020202020204" pitchFamily="34" charset="0"/>
              <a:buChar char="•"/>
              <a:tabLst>
                <a:tab pos="475986" algn="l"/>
                <a:tab pos="567466" algn="l"/>
              </a:tabLst>
            </a:pPr>
            <a:r>
              <a:rPr lang="de-DE" dirty="0">
                <a:latin typeface="Calibri" pitchFamily="34" charset="0"/>
                <a:cs typeface="Arial" charset="0"/>
                <a:sym typeface="Arial" charset="0"/>
              </a:rPr>
              <a:t>    	Bearbeitung einer Fragestellung der Bild- und Kunstgeschichte und 			angemessene Darstellung der Ergebnisse in schriftlicher Form“</a:t>
            </a:r>
          </a:p>
          <a:p>
            <a:pPr>
              <a:spcAft>
                <a:spcPts val="540"/>
              </a:spcAft>
              <a:tabLst>
                <a:tab pos="475986" algn="l"/>
                <a:tab pos="567466" algn="l"/>
              </a:tabLst>
            </a:pPr>
            <a:r>
              <a:rPr lang="de-DE" sz="1600" dirty="0">
                <a:latin typeface="Calibri" pitchFamily="34" charset="0"/>
                <a:cs typeface="Arial" charset="0"/>
                <a:sym typeface="Arial" charset="0"/>
              </a:rPr>
              <a:t>[aus dem Modulhandbuch, https://ekvv.uni-bielefeld.de/sinfo/publ/modul/78037676]</a:t>
            </a:r>
          </a:p>
          <a:p>
            <a:pPr>
              <a:spcAft>
                <a:spcPts val="540"/>
              </a:spcAft>
              <a:tabLst>
                <a:tab pos="475986" algn="l"/>
                <a:tab pos="567466" algn="l"/>
              </a:tabLst>
            </a:pPr>
            <a:endParaRPr lang="de-DE" dirty="0">
              <a:latin typeface="Calibri" pitchFamily="34" charset="0"/>
              <a:cs typeface="Arial" charset="0"/>
              <a:sym typeface="Arial" charset="0"/>
            </a:endParaRPr>
          </a:p>
          <a:p>
            <a:pPr algn="just">
              <a:spcAft>
                <a:spcPts val="540"/>
              </a:spcAft>
              <a:tabLst>
                <a:tab pos="475986" algn="l"/>
                <a:tab pos="567466" algn="l"/>
              </a:tabLst>
            </a:pPr>
            <a:endParaRPr lang="de-DE" dirty="0">
              <a:latin typeface="Calibri" pitchFamily="34" charset="0"/>
              <a:cs typeface="Arial" charset="0"/>
              <a:sym typeface="Arial" charset="0"/>
            </a:endParaRPr>
          </a:p>
          <a:p>
            <a:pPr algn="just">
              <a:spcAft>
                <a:spcPts val="540"/>
              </a:spcAft>
              <a:tabLst>
                <a:tab pos="475986" algn="l"/>
                <a:tab pos="567466" algn="l"/>
              </a:tabLst>
            </a:pPr>
            <a:endParaRPr lang="de-DE" dirty="0">
              <a:latin typeface="Calibri" pitchFamily="34" charset="0"/>
              <a:cs typeface="Arial" charset="0"/>
              <a:sym typeface="Arial" charset="0"/>
            </a:endParaRPr>
          </a:p>
        </p:txBody>
      </p:sp>
    </p:spTree>
    <p:extLst>
      <p:ext uri="{BB962C8B-B14F-4D97-AF65-F5344CB8AC3E}">
        <p14:creationId xmlns:p14="http://schemas.microsoft.com/office/powerpoint/2010/main" val="40714597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943037" y="981961"/>
            <a:ext cx="8180145" cy="5567301"/>
          </a:xfrm>
          <a:prstGeom prst="rect">
            <a:avLst/>
          </a:prstGeom>
          <a:solidFill>
            <a:srgbClr val="B6C828">
              <a:alpha val="0"/>
            </a:srgbClr>
          </a:solidFill>
          <a:ln w="9525">
            <a:noFill/>
            <a:miter lim="800000"/>
            <a:headEnd/>
            <a:tailEnd/>
          </a:ln>
        </p:spPr>
        <p:txBody>
          <a:bodyPr lIns="0" tIns="0" rIns="0" bIns="0"/>
          <a:lstStyle/>
          <a:p>
            <a:pPr algn="ctr"/>
            <a:endParaRPr lang="de-DE" sz="1261" dirty="0">
              <a:latin typeface="Calibri" pitchFamily="34" charset="0"/>
              <a:cs typeface="Arial" charset="0"/>
              <a:sym typeface="Arial" charset="0"/>
            </a:endParaRPr>
          </a:p>
          <a:p>
            <a:pPr algn="just"/>
            <a:r>
              <a:rPr lang="de-DE" sz="2200" b="1" dirty="0">
                <a:latin typeface="Calibri" pitchFamily="34" charset="0"/>
                <a:cs typeface="Arial" charset="0"/>
                <a:sym typeface="Arial" charset="0"/>
              </a:rPr>
              <a:t>Geschichtswissenschaft:</a:t>
            </a:r>
          </a:p>
          <a:p>
            <a:pPr algn="just"/>
            <a:r>
              <a:rPr lang="de-DE" sz="2200" dirty="0">
                <a:latin typeface="Calibri" pitchFamily="34" charset="0"/>
                <a:cs typeface="Arial" charset="0"/>
                <a:sym typeface="Arial" charset="0"/>
              </a:rPr>
              <a:t>„Mit dem Abfassen einer BA-Arbeit stellen die Studierenden ihre Befähigung unter Beweis, eine in </a:t>
            </a:r>
            <a:r>
              <a:rPr lang="de-DE" sz="2200" b="1" dirty="0">
                <a:latin typeface="Calibri" pitchFamily="34" charset="0"/>
                <a:cs typeface="Arial" charset="0"/>
                <a:sym typeface="Arial" charset="0"/>
              </a:rPr>
              <a:t>Absprache</a:t>
            </a:r>
            <a:r>
              <a:rPr lang="de-DE" sz="2200" dirty="0">
                <a:latin typeface="Calibri" pitchFamily="34" charset="0"/>
                <a:cs typeface="Arial" charset="0"/>
                <a:sym typeface="Arial" charset="0"/>
              </a:rPr>
              <a:t> mit dem/r Betreuer/in gewählte </a:t>
            </a:r>
            <a:r>
              <a:rPr lang="de-DE" sz="2200" b="1" dirty="0">
                <a:latin typeface="Calibri" pitchFamily="34" charset="0"/>
                <a:cs typeface="Arial" charset="0"/>
                <a:sym typeface="Arial" charset="0"/>
              </a:rPr>
              <a:t>geschichtswissenschaftliche Problemstellung</a:t>
            </a:r>
            <a:r>
              <a:rPr lang="de-DE" sz="2200" dirty="0">
                <a:latin typeface="Calibri" pitchFamily="34" charset="0"/>
                <a:cs typeface="Arial" charset="0"/>
                <a:sym typeface="Arial" charset="0"/>
              </a:rPr>
              <a:t> </a:t>
            </a:r>
            <a:r>
              <a:rPr lang="de-DE" sz="2200" b="1" dirty="0">
                <a:latin typeface="Calibri" pitchFamily="34" charset="0"/>
                <a:cs typeface="Arial" charset="0"/>
                <a:sym typeface="Arial" charset="0"/>
              </a:rPr>
              <a:t>eigenständig</a:t>
            </a:r>
            <a:r>
              <a:rPr lang="de-DE" sz="2200" dirty="0">
                <a:latin typeface="Calibri" pitchFamily="34" charset="0"/>
                <a:cs typeface="Arial" charset="0"/>
                <a:sym typeface="Arial" charset="0"/>
              </a:rPr>
              <a:t> in </a:t>
            </a:r>
            <a:r>
              <a:rPr lang="de-DE" sz="2200" b="1" dirty="0">
                <a:latin typeface="Calibri" pitchFamily="34" charset="0"/>
                <a:cs typeface="Arial" charset="0"/>
                <a:sym typeface="Arial" charset="0"/>
              </a:rPr>
              <a:t>wissenschaftlicher Form </a:t>
            </a:r>
            <a:r>
              <a:rPr lang="de-DE" sz="2200" dirty="0">
                <a:latin typeface="Calibri" pitchFamily="34" charset="0"/>
                <a:cs typeface="Arial" charset="0"/>
                <a:sym typeface="Arial" charset="0"/>
              </a:rPr>
              <a:t>zu bearbeiten und das Ergebnis schriftlich darzustellen. […]</a:t>
            </a:r>
          </a:p>
          <a:p>
            <a:pPr algn="just"/>
            <a:r>
              <a:rPr lang="de-DE" sz="2200" dirty="0">
                <a:latin typeface="Calibri" pitchFamily="34" charset="0"/>
                <a:cs typeface="Arial" charset="0"/>
                <a:sym typeface="Arial" charset="0"/>
              </a:rPr>
              <a:t>Die Beurteilung der BA-Arbeit berücksichtigt neben der </a:t>
            </a:r>
            <a:r>
              <a:rPr lang="de-DE" sz="2200" b="1" dirty="0">
                <a:latin typeface="Calibri" pitchFamily="34" charset="0"/>
                <a:cs typeface="Arial" charset="0"/>
                <a:sym typeface="Arial" charset="0"/>
              </a:rPr>
              <a:t>angemessenen äußeren und sprachlichen Form</a:t>
            </a:r>
            <a:r>
              <a:rPr lang="de-DE" sz="2200" dirty="0">
                <a:latin typeface="Calibri" pitchFamily="34" charset="0"/>
                <a:cs typeface="Arial" charset="0"/>
                <a:sym typeface="Arial" charset="0"/>
              </a:rPr>
              <a:t> folgende Anforderungen:</a:t>
            </a:r>
          </a:p>
          <a:p>
            <a:pPr algn="just"/>
            <a:endParaRPr lang="de-DE" sz="2200" dirty="0">
              <a:latin typeface="Calibri" pitchFamily="34" charset="0"/>
              <a:cs typeface="Arial" charset="0"/>
              <a:sym typeface="Arial" charset="0"/>
            </a:endParaRPr>
          </a:p>
          <a:p>
            <a:pPr marL="308747" indent="-308747" algn="just">
              <a:buFont typeface="Arial" panose="020B0604020202020204" pitchFamily="34" charset="0"/>
              <a:buChar char="•"/>
            </a:pPr>
            <a:r>
              <a:rPr lang="de-DE" sz="2200" dirty="0">
                <a:latin typeface="Calibri" pitchFamily="34" charset="0"/>
                <a:cs typeface="Arial" charset="0"/>
                <a:sym typeface="Arial" charset="0"/>
              </a:rPr>
              <a:t>    </a:t>
            </a:r>
            <a:r>
              <a:rPr lang="de-DE" sz="2200" b="1" dirty="0">
                <a:latin typeface="Calibri" pitchFamily="34" charset="0"/>
                <a:cs typeface="Arial" charset="0"/>
                <a:sym typeface="Arial" charset="0"/>
              </a:rPr>
              <a:t>historisches Zusammenhangswissen</a:t>
            </a:r>
          </a:p>
          <a:p>
            <a:pPr marL="308747" indent="-308747" algn="just">
              <a:buFont typeface="Arial" panose="020B0604020202020204" pitchFamily="34" charset="0"/>
              <a:buChar char="•"/>
            </a:pPr>
            <a:r>
              <a:rPr lang="de-DE" sz="2200" dirty="0">
                <a:latin typeface="Calibri" pitchFamily="34" charset="0"/>
                <a:cs typeface="Arial" charset="0"/>
                <a:sym typeface="Arial" charset="0"/>
              </a:rPr>
              <a:t>    </a:t>
            </a:r>
            <a:r>
              <a:rPr lang="de-DE" sz="2200" b="1" dirty="0">
                <a:latin typeface="Calibri" pitchFamily="34" charset="0"/>
                <a:cs typeface="Arial" charset="0"/>
                <a:sym typeface="Arial" charset="0"/>
              </a:rPr>
              <a:t>Theorieorientierung</a:t>
            </a:r>
          </a:p>
          <a:p>
            <a:pPr marL="308747" indent="-308747" algn="just">
              <a:buFont typeface="Arial" panose="020B0604020202020204" pitchFamily="34" charset="0"/>
              <a:buChar char="•"/>
            </a:pPr>
            <a:r>
              <a:rPr lang="de-DE" sz="2200" dirty="0">
                <a:latin typeface="Calibri" pitchFamily="34" charset="0"/>
                <a:cs typeface="Arial" charset="0"/>
                <a:sym typeface="Arial" charset="0"/>
              </a:rPr>
              <a:t>    </a:t>
            </a:r>
            <a:r>
              <a:rPr lang="de-DE" sz="2200" b="1" dirty="0">
                <a:latin typeface="Calibri" pitchFamily="34" charset="0"/>
                <a:cs typeface="Arial" charset="0"/>
                <a:sym typeface="Arial" charset="0"/>
              </a:rPr>
              <a:t>geschichtswissenschaftliche Arbeitstechniken</a:t>
            </a:r>
            <a:r>
              <a:rPr lang="de-DE" sz="2200" dirty="0">
                <a:latin typeface="Calibri" pitchFamily="34" charset="0"/>
                <a:cs typeface="Arial" charset="0"/>
                <a:sym typeface="Arial" charset="0"/>
              </a:rPr>
              <a:t>“</a:t>
            </a:r>
          </a:p>
          <a:p>
            <a:pPr algn="just"/>
            <a:endParaRPr lang="de-DE" sz="2161" b="1" dirty="0">
              <a:latin typeface="Calibri" pitchFamily="34" charset="0"/>
              <a:cs typeface="Arial" charset="0"/>
              <a:sym typeface="Arial" charset="0"/>
            </a:endParaRPr>
          </a:p>
          <a:p>
            <a:pPr algn="just"/>
            <a:endParaRPr lang="de-DE" sz="2161" b="1" dirty="0">
              <a:latin typeface="Calibri" pitchFamily="34" charset="0"/>
              <a:cs typeface="Arial" charset="0"/>
              <a:sym typeface="Arial" charset="0"/>
            </a:endParaRPr>
          </a:p>
          <a:p>
            <a:pPr algn="just"/>
            <a:r>
              <a:rPr lang="de-DE" sz="1600" dirty="0">
                <a:latin typeface="Calibri" pitchFamily="34" charset="0"/>
                <a:cs typeface="Arial" charset="0"/>
                <a:sym typeface="Arial" charset="0"/>
              </a:rPr>
              <a:t>[aus dem Modulhandbuch, https://ekvv.uni-bielefeld.de/sinfo/publ/modul/26795432, Hervor-hebungen von mir, C.K.]</a:t>
            </a:r>
          </a:p>
          <a:p>
            <a:pPr algn="just"/>
            <a:endParaRPr lang="de-DE" sz="1621" b="1" dirty="0">
              <a:latin typeface="Calibri" pitchFamily="34" charset="0"/>
              <a:cs typeface="Arial" charset="0"/>
              <a:sym typeface="Arial" charset="0"/>
            </a:endParaRPr>
          </a:p>
        </p:txBody>
      </p:sp>
    </p:spTree>
    <p:extLst>
      <p:ext uri="{BB962C8B-B14F-4D97-AF65-F5344CB8AC3E}">
        <p14:creationId xmlns:p14="http://schemas.microsoft.com/office/powerpoint/2010/main" val="15958041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943037" y="981961"/>
            <a:ext cx="8180145" cy="5567301"/>
          </a:xfrm>
          <a:prstGeom prst="rect">
            <a:avLst/>
          </a:prstGeom>
          <a:solidFill>
            <a:srgbClr val="B6C828">
              <a:alpha val="0"/>
            </a:srgbClr>
          </a:solidFill>
          <a:ln w="9525">
            <a:noFill/>
            <a:miter lim="800000"/>
            <a:headEnd/>
            <a:tailEnd/>
          </a:ln>
        </p:spPr>
        <p:txBody>
          <a:bodyPr lIns="0" tIns="0" rIns="0" bIns="0"/>
          <a:lstStyle/>
          <a:p>
            <a:r>
              <a:rPr lang="de-DE" sz="2200" b="1" dirty="0">
                <a:latin typeface="Calibri" pitchFamily="34" charset="0"/>
                <a:cs typeface="Arial" charset="0"/>
                <a:sym typeface="Arial" charset="0"/>
              </a:rPr>
              <a:t>Bild- und Kunstgeschichte:</a:t>
            </a:r>
          </a:p>
          <a:p>
            <a:pPr algn="just"/>
            <a:r>
              <a:rPr lang="de-DE" sz="2200" dirty="0">
                <a:latin typeface="Calibri" pitchFamily="34" charset="0"/>
                <a:cs typeface="Arial" charset="0"/>
                <a:sym typeface="Arial" charset="0"/>
              </a:rPr>
              <a:t>„Mit dem Abfassen einer BA-Arbeit stellen die Studierenden ihre Befähigung unter Beweis, eine in </a:t>
            </a:r>
            <a:r>
              <a:rPr lang="de-DE" sz="2200" b="1" dirty="0">
                <a:latin typeface="Calibri" pitchFamily="34" charset="0"/>
                <a:cs typeface="Arial" charset="0"/>
                <a:sym typeface="Arial" charset="0"/>
              </a:rPr>
              <a:t>Absprache</a:t>
            </a:r>
            <a:r>
              <a:rPr lang="de-DE" sz="2200" dirty="0">
                <a:latin typeface="Calibri" pitchFamily="34" charset="0"/>
                <a:cs typeface="Arial" charset="0"/>
                <a:sym typeface="Arial" charset="0"/>
              </a:rPr>
              <a:t> mit dem/r Betreuer/in gewählte </a:t>
            </a:r>
            <a:r>
              <a:rPr lang="de-DE" sz="2200" b="1" dirty="0">
                <a:latin typeface="Calibri" pitchFamily="34" charset="0"/>
                <a:cs typeface="Arial" charset="0"/>
                <a:sym typeface="Arial" charset="0"/>
              </a:rPr>
              <a:t>bild- und kunsthistorische Fragestellung</a:t>
            </a:r>
            <a:r>
              <a:rPr lang="de-DE" sz="2200" dirty="0">
                <a:latin typeface="Calibri" pitchFamily="34" charset="0"/>
                <a:cs typeface="Arial" charset="0"/>
                <a:sym typeface="Arial" charset="0"/>
              </a:rPr>
              <a:t> </a:t>
            </a:r>
            <a:r>
              <a:rPr lang="de-DE" sz="2200" b="1" dirty="0">
                <a:latin typeface="Calibri" pitchFamily="34" charset="0"/>
                <a:cs typeface="Arial" charset="0"/>
                <a:sym typeface="Arial" charset="0"/>
              </a:rPr>
              <a:t>eigenständig</a:t>
            </a:r>
            <a:r>
              <a:rPr lang="de-DE" sz="2200" dirty="0">
                <a:latin typeface="Calibri" pitchFamily="34" charset="0"/>
                <a:cs typeface="Arial" charset="0"/>
                <a:sym typeface="Arial" charset="0"/>
              </a:rPr>
              <a:t> in </a:t>
            </a:r>
            <a:r>
              <a:rPr lang="de-DE" sz="2200" b="1" dirty="0">
                <a:latin typeface="Calibri" pitchFamily="34" charset="0"/>
                <a:cs typeface="Arial" charset="0"/>
                <a:sym typeface="Arial" charset="0"/>
              </a:rPr>
              <a:t>wissenschaftlicher Form </a:t>
            </a:r>
            <a:r>
              <a:rPr lang="de-DE" sz="2200" dirty="0">
                <a:latin typeface="Calibri" pitchFamily="34" charset="0"/>
                <a:cs typeface="Arial" charset="0"/>
                <a:sym typeface="Arial" charset="0"/>
              </a:rPr>
              <a:t>zu bearbeiten und das Ergebnis schriftlich darzustellen. […]</a:t>
            </a:r>
          </a:p>
          <a:p>
            <a:pPr algn="just"/>
            <a:r>
              <a:rPr lang="de-DE" sz="2200" dirty="0">
                <a:latin typeface="Calibri" pitchFamily="34" charset="0"/>
                <a:cs typeface="Arial" charset="0"/>
                <a:sym typeface="Arial" charset="0"/>
              </a:rPr>
              <a:t>Die Beurteilung der BA-Arbeit berücksichtigt neben der </a:t>
            </a:r>
            <a:r>
              <a:rPr lang="de-DE" sz="2200" b="1" dirty="0">
                <a:latin typeface="Calibri" pitchFamily="34" charset="0"/>
                <a:cs typeface="Arial" charset="0"/>
                <a:sym typeface="Arial" charset="0"/>
              </a:rPr>
              <a:t>angemessenen äußeren und sprachlichen Form</a:t>
            </a:r>
            <a:r>
              <a:rPr lang="de-DE" sz="2200" dirty="0">
                <a:latin typeface="Calibri" pitchFamily="34" charset="0"/>
                <a:cs typeface="Arial" charset="0"/>
                <a:sym typeface="Arial" charset="0"/>
              </a:rPr>
              <a:t> folgende Anforderungen:</a:t>
            </a:r>
          </a:p>
          <a:p>
            <a:pPr algn="just"/>
            <a:endParaRPr lang="de-DE" sz="2200" dirty="0">
              <a:latin typeface="Calibri" pitchFamily="34" charset="0"/>
              <a:cs typeface="Arial" charset="0"/>
              <a:sym typeface="Arial" charset="0"/>
            </a:endParaRPr>
          </a:p>
          <a:p>
            <a:pPr marL="308747" indent="-308747" algn="just">
              <a:buFont typeface="Arial" panose="020B0604020202020204" pitchFamily="34" charset="0"/>
              <a:buChar char="•"/>
            </a:pPr>
            <a:r>
              <a:rPr lang="de-DE" sz="2200" b="1" dirty="0">
                <a:latin typeface="Calibri" pitchFamily="34" charset="0"/>
                <a:cs typeface="Arial" charset="0"/>
                <a:sym typeface="Arial" charset="0"/>
              </a:rPr>
              <a:t>Entwicklung einer klaren Fragestellung, Gedankenführung und Struktur</a:t>
            </a:r>
          </a:p>
          <a:p>
            <a:pPr marL="308747" indent="-308747" algn="just">
              <a:buFont typeface="Arial" panose="020B0604020202020204" pitchFamily="34" charset="0"/>
              <a:buChar char="•"/>
            </a:pPr>
            <a:r>
              <a:rPr lang="de-DE" sz="2200" b="1" dirty="0">
                <a:latin typeface="Calibri" pitchFamily="34" charset="0"/>
                <a:cs typeface="Arial" charset="0"/>
                <a:sym typeface="Arial" charset="0"/>
              </a:rPr>
              <a:t>bild- und kunsthistorisches Zusammenhangswissen</a:t>
            </a:r>
          </a:p>
          <a:p>
            <a:pPr marL="308747" indent="-308747" algn="just">
              <a:buFont typeface="Arial" panose="020B0604020202020204" pitchFamily="34" charset="0"/>
              <a:buChar char="•"/>
            </a:pPr>
            <a:r>
              <a:rPr lang="de-DE" sz="2200" b="1" dirty="0">
                <a:latin typeface="Calibri" pitchFamily="34" charset="0"/>
                <a:cs typeface="Arial" charset="0"/>
                <a:sym typeface="Arial" charset="0"/>
              </a:rPr>
              <a:t>Theorieorientierung</a:t>
            </a:r>
          </a:p>
          <a:p>
            <a:pPr marL="308747" indent="-308747" algn="just">
              <a:buFont typeface="Arial" panose="020B0604020202020204" pitchFamily="34" charset="0"/>
              <a:buChar char="•"/>
            </a:pPr>
            <a:r>
              <a:rPr lang="de-DE" sz="2200" b="1" dirty="0">
                <a:latin typeface="Calibri" pitchFamily="34" charset="0"/>
                <a:cs typeface="Arial" charset="0"/>
                <a:sym typeface="Arial" charset="0"/>
              </a:rPr>
              <a:t>Anwendung bild- und kunsthistorischer Arbeitstechniken</a:t>
            </a:r>
            <a:r>
              <a:rPr lang="de-DE" sz="2200" dirty="0">
                <a:latin typeface="Calibri" pitchFamily="34" charset="0"/>
                <a:cs typeface="Arial" charset="0"/>
                <a:sym typeface="Arial" charset="0"/>
              </a:rPr>
              <a:t>“</a:t>
            </a:r>
            <a:endParaRPr lang="de-DE" sz="2200" b="1" dirty="0">
              <a:latin typeface="Calibri" pitchFamily="34" charset="0"/>
              <a:cs typeface="Arial" charset="0"/>
              <a:sym typeface="Arial" charset="0"/>
            </a:endParaRPr>
          </a:p>
          <a:p>
            <a:pPr algn="just"/>
            <a:r>
              <a:rPr lang="de-DE" sz="1600" dirty="0">
                <a:latin typeface="Calibri" pitchFamily="34" charset="0"/>
                <a:cs typeface="Arial" charset="0"/>
                <a:sym typeface="Arial" charset="0"/>
              </a:rPr>
              <a:t>[aus dem Modulhandbuch, https://ekvv.uni-bielefeld.de/sinfo/publ/modul/78037676, Hervor-hebungen von B.Ho.]</a:t>
            </a:r>
          </a:p>
          <a:p>
            <a:pPr algn="just"/>
            <a:endParaRPr lang="de-DE" sz="1621" b="1" dirty="0">
              <a:latin typeface="Calibri" pitchFamily="34" charset="0"/>
              <a:cs typeface="Arial" charset="0"/>
              <a:sym typeface="Arial" charset="0"/>
            </a:endParaRPr>
          </a:p>
        </p:txBody>
      </p:sp>
    </p:spTree>
    <p:extLst>
      <p:ext uri="{BB962C8B-B14F-4D97-AF65-F5344CB8AC3E}">
        <p14:creationId xmlns:p14="http://schemas.microsoft.com/office/powerpoint/2010/main" val="3222014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943037" y="981961"/>
            <a:ext cx="8180145" cy="5567301"/>
          </a:xfrm>
          <a:prstGeom prst="rect">
            <a:avLst/>
          </a:prstGeom>
          <a:solidFill>
            <a:srgbClr val="B6C828">
              <a:alpha val="0"/>
            </a:srgbClr>
          </a:solidFill>
          <a:ln w="9525">
            <a:noFill/>
            <a:miter lim="800000"/>
            <a:headEnd/>
            <a:tailEnd/>
          </a:ln>
        </p:spPr>
        <p:txBody>
          <a:bodyPr lIns="0" tIns="0" rIns="0" bIns="0"/>
          <a:lstStyle/>
          <a:p>
            <a:pPr algn="ctr"/>
            <a:endParaRPr lang="de-DE" sz="1261" dirty="0">
              <a:latin typeface="Calibri" pitchFamily="34" charset="0"/>
              <a:cs typeface="Arial" charset="0"/>
              <a:sym typeface="Arial" charset="0"/>
            </a:endParaRPr>
          </a:p>
          <a:p>
            <a:pPr algn="ctr"/>
            <a:endParaRPr lang="de-DE" sz="2161" dirty="0">
              <a:latin typeface="Calibri" pitchFamily="34" charset="0"/>
              <a:cs typeface="Arial" charset="0"/>
              <a:sym typeface="Arial" charset="0"/>
            </a:endParaRPr>
          </a:p>
          <a:p>
            <a:pPr algn="ctr"/>
            <a:endParaRPr lang="de-DE" sz="2161" dirty="0">
              <a:latin typeface="Calibri" pitchFamily="34" charset="0"/>
              <a:cs typeface="Arial" charset="0"/>
              <a:sym typeface="Arial" charset="0"/>
            </a:endParaRPr>
          </a:p>
          <a:p>
            <a:pPr algn="ctr"/>
            <a:endParaRPr lang="de-DE" sz="2161" dirty="0">
              <a:latin typeface="Calibri" pitchFamily="34" charset="0"/>
              <a:cs typeface="Arial" charset="0"/>
              <a:sym typeface="Arial" charset="0"/>
            </a:endParaRPr>
          </a:p>
          <a:p>
            <a:pPr algn="ctr"/>
            <a:endParaRPr lang="de-DE" sz="2161" dirty="0">
              <a:latin typeface="Calibri" pitchFamily="34" charset="0"/>
              <a:cs typeface="Arial" charset="0"/>
              <a:sym typeface="Arial" charset="0"/>
            </a:endParaRPr>
          </a:p>
          <a:p>
            <a:pPr algn="ctr"/>
            <a:endParaRPr lang="de-DE" sz="2161" dirty="0">
              <a:latin typeface="Calibri" pitchFamily="34" charset="0"/>
              <a:cs typeface="Arial" charset="0"/>
              <a:sym typeface="Arial" charset="0"/>
            </a:endParaRPr>
          </a:p>
          <a:p>
            <a:pPr algn="ctr"/>
            <a:r>
              <a:rPr lang="de-DE" sz="2200" dirty="0">
                <a:latin typeface="Calibri" pitchFamily="34" charset="0"/>
                <a:cs typeface="Arial" charset="0"/>
                <a:sym typeface="Arial" charset="0"/>
              </a:rPr>
              <a:t>Wie gestaltet sich der Aufbau der schriftlichen Kompetenzen über die sechs Semester des BA-Studiums hinweg?</a:t>
            </a:r>
          </a:p>
          <a:p>
            <a:pPr algn="just"/>
            <a:endParaRPr lang="de-DE" sz="1621" b="1" dirty="0">
              <a:latin typeface="Calibri" pitchFamily="34" charset="0"/>
              <a:cs typeface="Arial" charset="0"/>
              <a:sym typeface="Arial" charset="0"/>
            </a:endParaRPr>
          </a:p>
        </p:txBody>
      </p:sp>
    </p:spTree>
    <p:extLst>
      <p:ext uri="{BB962C8B-B14F-4D97-AF65-F5344CB8AC3E}">
        <p14:creationId xmlns:p14="http://schemas.microsoft.com/office/powerpoint/2010/main" val="34173702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7"/>
          <p:cNvSpPr>
            <a:spLocks/>
          </p:cNvSpPr>
          <p:nvPr/>
        </p:nvSpPr>
        <p:spPr bwMode="auto">
          <a:xfrm>
            <a:off x="4642212" y="1251561"/>
            <a:ext cx="2685600" cy="5112000"/>
          </a:xfrm>
          <a:prstGeom prst="rect">
            <a:avLst/>
          </a:prstGeom>
          <a:solidFill>
            <a:srgbClr val="B6C828">
              <a:alpha val="0"/>
            </a:srgbClr>
          </a:solidFill>
          <a:ln w="9525">
            <a:noFill/>
            <a:miter lim="800000"/>
            <a:headEnd/>
            <a:tailEnd/>
          </a:ln>
        </p:spPr>
        <p:txBody>
          <a:bodyPr lIns="0" tIns="0" rIns="0" bIns="0"/>
          <a:lstStyle/>
          <a:p>
            <a:pPr algn="just"/>
            <a:r>
              <a:rPr lang="de-DE" sz="1600" b="1" dirty="0">
                <a:latin typeface="Calibri" pitchFamily="34" charset="0"/>
                <a:cs typeface="Arial" charset="0"/>
                <a:sym typeface="Arial" charset="0"/>
              </a:rPr>
              <a:t>Hauptmodule</a:t>
            </a:r>
          </a:p>
          <a:p>
            <a:pPr algn="just"/>
            <a:endParaRPr lang="de-DE" sz="1600" b="1" dirty="0">
              <a:latin typeface="Calibri" pitchFamily="34" charset="0"/>
              <a:cs typeface="Arial" charset="0"/>
              <a:sym typeface="Arial" charset="0"/>
            </a:endParaRPr>
          </a:p>
          <a:p>
            <a:pPr algn="just">
              <a:spcBef>
                <a:spcPts val="540"/>
              </a:spcBef>
              <a:spcAft>
                <a:spcPts val="540"/>
              </a:spcAft>
            </a:pPr>
            <a:r>
              <a:rPr lang="de-DE" sz="1600" dirty="0">
                <a:solidFill>
                  <a:prstClr val="black"/>
                </a:solidFill>
                <a:latin typeface="Calibri" pitchFamily="34" charset="0"/>
                <a:cs typeface="Arial" charset="0"/>
                <a:sym typeface="Arial" charset="0"/>
              </a:rPr>
              <a:t>‚Kompetenzen‘ </a:t>
            </a:r>
          </a:p>
          <a:p>
            <a:pPr algn="just">
              <a:spcAft>
                <a:spcPts val="540"/>
              </a:spcAft>
              <a:tabLst>
                <a:tab pos="567466" algn="l"/>
              </a:tabLst>
            </a:pPr>
            <a:r>
              <a:rPr lang="de-DE" sz="1200" dirty="0">
                <a:solidFill>
                  <a:prstClr val="black"/>
                </a:solidFill>
                <a:latin typeface="Calibri" pitchFamily="34" charset="0"/>
                <a:cs typeface="Arial" charset="0"/>
                <a:sym typeface="Arial" charset="0"/>
              </a:rPr>
              <a:t>Ausbau der Fähigkeit, sich innerhalb des Faches orientieren zu können; </a:t>
            </a:r>
          </a:p>
          <a:p>
            <a:pPr algn="just">
              <a:spcAft>
                <a:spcPts val="540"/>
              </a:spcAft>
              <a:tabLst>
                <a:tab pos="567466" algn="l"/>
              </a:tabLst>
            </a:pPr>
            <a:r>
              <a:rPr lang="de-DE" sz="1200" dirty="0">
                <a:solidFill>
                  <a:prstClr val="black"/>
                </a:solidFill>
                <a:latin typeface="Calibri" pitchFamily="34" charset="0"/>
                <a:cs typeface="Arial" charset="0"/>
                <a:sym typeface="Arial" charset="0"/>
              </a:rPr>
              <a:t>Dazu müssen v.a. die in den Grund-modulen eingeübten Fertigkeiten vertieft werden: Wiederholung des Gelernten; Anwendung auf komplexere Themen.</a:t>
            </a:r>
          </a:p>
          <a:p>
            <a:pPr algn="just">
              <a:spcAft>
                <a:spcPts val="540"/>
              </a:spcAft>
              <a:tabLst>
                <a:tab pos="567466" algn="l"/>
              </a:tabLst>
            </a:pPr>
            <a:r>
              <a:rPr lang="de-DE" sz="1200" dirty="0">
                <a:solidFill>
                  <a:prstClr val="black"/>
                </a:solidFill>
                <a:latin typeface="Calibri" pitchFamily="34" charset="0"/>
                <a:cs typeface="Arial" charset="0"/>
                <a:sym typeface="Arial" charset="0"/>
              </a:rPr>
              <a:t>Hinzu treten: </a:t>
            </a:r>
          </a:p>
          <a:p>
            <a:pPr algn="just">
              <a:spcAft>
                <a:spcPts val="540"/>
              </a:spcAft>
              <a:tabLst>
                <a:tab pos="567466" algn="l"/>
              </a:tabLst>
            </a:pPr>
            <a:r>
              <a:rPr lang="de-DE" sz="1200" dirty="0">
                <a:solidFill>
                  <a:prstClr val="black"/>
                </a:solidFill>
                <a:latin typeface="Calibri" pitchFamily="34" charset="0"/>
                <a:cs typeface="Arial" charset="0"/>
                <a:sym typeface="Arial" charset="0"/>
              </a:rPr>
              <a:t>das Erschließen des Forschungsstandes; </a:t>
            </a:r>
          </a:p>
          <a:p>
            <a:pPr algn="just">
              <a:spcAft>
                <a:spcPts val="540"/>
              </a:spcAft>
              <a:tabLst>
                <a:tab pos="567466" algn="l"/>
              </a:tabLst>
            </a:pPr>
            <a:r>
              <a:rPr lang="de-DE" sz="1200" dirty="0">
                <a:solidFill>
                  <a:prstClr val="black"/>
                </a:solidFill>
                <a:latin typeface="Calibri" pitchFamily="34" charset="0"/>
                <a:cs typeface="Arial" charset="0"/>
                <a:sym typeface="Arial" charset="0"/>
              </a:rPr>
              <a:t>das Kennenlernen und Anwenden von Theorien und (nicht-hermeneutischen) Methoden;</a:t>
            </a:r>
          </a:p>
          <a:p>
            <a:pPr algn="just">
              <a:spcAft>
                <a:spcPts val="540"/>
              </a:spcAft>
              <a:tabLst>
                <a:tab pos="567466" algn="l"/>
              </a:tabLst>
            </a:pPr>
            <a:r>
              <a:rPr lang="de-DE" sz="1200" dirty="0">
                <a:solidFill>
                  <a:prstClr val="black"/>
                </a:solidFill>
                <a:latin typeface="Calibri" pitchFamily="34" charset="0"/>
                <a:cs typeface="Arial" charset="0"/>
                <a:sym typeface="Arial" charset="0"/>
              </a:rPr>
              <a:t>die Fähigkeit zur Reflexion des eigenen Denkens und Schreibens.</a:t>
            </a:r>
          </a:p>
          <a:p>
            <a:pPr algn="just">
              <a:spcAft>
                <a:spcPts val="540"/>
              </a:spcAft>
              <a:tabLst>
                <a:tab pos="475986" algn="l"/>
                <a:tab pos="567466" algn="l"/>
              </a:tabLst>
            </a:pPr>
            <a:r>
              <a:rPr lang="de-DE" sz="1200" dirty="0">
                <a:latin typeface="Calibri" pitchFamily="34" charset="0"/>
                <a:cs typeface="Arial" charset="0"/>
                <a:sym typeface="Arial" charset="0"/>
              </a:rPr>
              <a:t>Bei allen diesen Tätigkeiten: Unterstützung  durch die Lehrenden, aber nicht mehr unbedingt explizite Anleitung.</a:t>
            </a:r>
          </a:p>
          <a:p>
            <a:pPr algn="just">
              <a:spcAft>
                <a:spcPts val="540"/>
              </a:spcAft>
              <a:tabLst>
                <a:tab pos="475986" algn="l"/>
                <a:tab pos="567466" algn="l"/>
              </a:tabLst>
            </a:pPr>
            <a:endParaRPr lang="de-DE" sz="1200" b="1" dirty="0">
              <a:latin typeface="Calibri" pitchFamily="34" charset="0"/>
              <a:cs typeface="Arial" charset="0"/>
              <a:sym typeface="Arial" charset="0"/>
            </a:endParaRPr>
          </a:p>
          <a:p>
            <a:pPr algn="just">
              <a:spcAft>
                <a:spcPts val="540"/>
              </a:spcAft>
              <a:tabLst>
                <a:tab pos="475986" algn="l"/>
                <a:tab pos="567466" algn="l"/>
              </a:tabLst>
            </a:pPr>
            <a:endParaRPr lang="de-DE" sz="1200" b="1" dirty="0">
              <a:latin typeface="Calibri" pitchFamily="34" charset="0"/>
              <a:cs typeface="Arial" charset="0"/>
              <a:sym typeface="Arial" charset="0"/>
            </a:endParaRPr>
          </a:p>
          <a:p>
            <a:pPr algn="just">
              <a:spcAft>
                <a:spcPts val="540"/>
              </a:spcAft>
              <a:tabLst>
                <a:tab pos="475986" algn="l"/>
                <a:tab pos="567466" algn="l"/>
              </a:tabLst>
            </a:pPr>
            <a:endParaRPr lang="de-DE" sz="1621" dirty="0">
              <a:latin typeface="Calibri" pitchFamily="34" charset="0"/>
              <a:cs typeface="Arial" charset="0"/>
              <a:sym typeface="Arial" charset="0"/>
            </a:endParaRPr>
          </a:p>
        </p:txBody>
      </p:sp>
      <p:sp>
        <p:nvSpPr>
          <p:cNvPr id="5" name="Rectangle 17"/>
          <p:cNvSpPr>
            <a:spLocks/>
          </p:cNvSpPr>
          <p:nvPr/>
        </p:nvSpPr>
        <p:spPr bwMode="auto">
          <a:xfrm>
            <a:off x="1487487" y="1251561"/>
            <a:ext cx="2685600" cy="5112000"/>
          </a:xfrm>
          <a:prstGeom prst="rect">
            <a:avLst/>
          </a:prstGeom>
          <a:solidFill>
            <a:srgbClr val="B6C828">
              <a:alpha val="0"/>
            </a:srgbClr>
          </a:solidFill>
          <a:ln w="9525">
            <a:noFill/>
            <a:miter lim="800000"/>
            <a:headEnd/>
            <a:tailEnd/>
          </a:ln>
        </p:spPr>
        <p:txBody>
          <a:bodyPr lIns="0" tIns="0" rIns="0" bIns="0"/>
          <a:lstStyle/>
          <a:p>
            <a:pPr algn="just"/>
            <a:r>
              <a:rPr lang="de-DE" sz="1600" b="1" dirty="0">
                <a:latin typeface="Calibri" pitchFamily="34" charset="0"/>
                <a:cs typeface="Arial" charset="0"/>
                <a:sym typeface="Arial" charset="0"/>
              </a:rPr>
              <a:t>Grundmodule Antike +</a:t>
            </a:r>
          </a:p>
          <a:p>
            <a:pPr algn="just"/>
            <a:r>
              <a:rPr lang="de-DE" sz="1600" b="1" dirty="0">
                <a:latin typeface="Calibri" pitchFamily="34" charset="0"/>
                <a:cs typeface="Arial" charset="0"/>
                <a:sym typeface="Arial" charset="0"/>
              </a:rPr>
              <a:t>MA/FNZ – Moderne</a:t>
            </a:r>
          </a:p>
          <a:p>
            <a:pPr algn="just">
              <a:spcBef>
                <a:spcPts val="540"/>
              </a:spcBef>
              <a:spcAft>
                <a:spcPts val="540"/>
              </a:spcAft>
            </a:pPr>
            <a:r>
              <a:rPr lang="de-DE" sz="1600" dirty="0">
                <a:latin typeface="Calibri" pitchFamily="34" charset="0"/>
                <a:cs typeface="Arial" charset="0"/>
                <a:sym typeface="Arial" charset="0"/>
              </a:rPr>
              <a:t>‚Kompetenzen‘ </a:t>
            </a:r>
          </a:p>
          <a:p>
            <a:pPr algn="just">
              <a:spcAft>
                <a:spcPts val="540"/>
              </a:spcAft>
              <a:tabLst>
                <a:tab pos="567466" algn="l"/>
              </a:tabLst>
            </a:pPr>
            <a:r>
              <a:rPr lang="de-DE" sz="1200" dirty="0">
                <a:latin typeface="Calibri" pitchFamily="34" charset="0"/>
                <a:cs typeface="Arial" charset="0"/>
                <a:sym typeface="Arial" charset="0"/>
              </a:rPr>
              <a:t>Fähigkeit, sich unter Anleitung innerhalb des Faches grob orientieren zu können; Leitfrage „Was machen Historiker*innen?“ </a:t>
            </a:r>
          </a:p>
          <a:p>
            <a:pPr algn="just">
              <a:spcAft>
                <a:spcPts val="540"/>
              </a:spcAft>
              <a:tabLst>
                <a:tab pos="567466" algn="l"/>
              </a:tabLst>
            </a:pPr>
            <a:r>
              <a:rPr lang="de-DE" sz="1200" dirty="0">
                <a:latin typeface="Calibri" pitchFamily="34" charset="0"/>
                <a:cs typeface="Arial" charset="0"/>
                <a:sym typeface="Arial" charset="0"/>
              </a:rPr>
              <a:t>Dazu muss Folgendes eingeübt werden: </a:t>
            </a:r>
          </a:p>
          <a:p>
            <a:pPr algn="just">
              <a:spcAft>
                <a:spcPts val="540"/>
              </a:spcAft>
              <a:tabLst>
                <a:tab pos="567466" algn="l"/>
              </a:tabLst>
            </a:pPr>
            <a:r>
              <a:rPr lang="de-DE" sz="1200" dirty="0">
                <a:latin typeface="Calibri" pitchFamily="34" charset="0"/>
                <a:cs typeface="Arial" charset="0"/>
                <a:sym typeface="Arial" charset="0"/>
              </a:rPr>
              <a:t>das Rezipieren von ausgewählter fachwissenschaftlicher Literatur, v.a.  über die Operationen des Lesens, Zusammen-fassens, Vergleichens; </a:t>
            </a:r>
          </a:p>
          <a:p>
            <a:pPr algn="just">
              <a:spcAft>
                <a:spcPts val="540"/>
              </a:spcAft>
              <a:tabLst>
                <a:tab pos="567466" algn="l"/>
              </a:tabLst>
            </a:pPr>
            <a:r>
              <a:rPr lang="de-DE" sz="1200" dirty="0">
                <a:latin typeface="Calibri" pitchFamily="34" charset="0"/>
                <a:cs typeface="Arial" charset="0"/>
                <a:sym typeface="Arial" charset="0"/>
              </a:rPr>
              <a:t>das Einüben der wissenschaftlichen Auseinandersetzung mit Quellen;</a:t>
            </a:r>
          </a:p>
          <a:p>
            <a:pPr algn="just">
              <a:spcAft>
                <a:spcPts val="540"/>
              </a:spcAft>
              <a:tabLst>
                <a:tab pos="567466" algn="l"/>
              </a:tabLst>
            </a:pPr>
            <a:r>
              <a:rPr lang="de-DE" sz="1200" dirty="0">
                <a:latin typeface="Calibri" pitchFamily="34" charset="0"/>
                <a:cs typeface="Arial" charset="0"/>
                <a:sym typeface="Arial" charset="0"/>
              </a:rPr>
              <a:t>das Einüben der Fertigkeit, Quellen und Literatur aufeinander zu beziehen;</a:t>
            </a:r>
          </a:p>
          <a:p>
            <a:pPr algn="just">
              <a:spcAft>
                <a:spcPts val="540"/>
              </a:spcAft>
              <a:tabLst>
                <a:tab pos="567466" algn="l"/>
              </a:tabLst>
            </a:pPr>
            <a:r>
              <a:rPr lang="de-DE" sz="1200" dirty="0">
                <a:latin typeface="Calibri" pitchFamily="34" charset="0"/>
                <a:cs typeface="Arial" charset="0"/>
                <a:sym typeface="Arial" charset="0"/>
              </a:rPr>
              <a:t>die Entwicklung einer bearbeitbaren Fragestellung, </a:t>
            </a:r>
          </a:p>
          <a:p>
            <a:pPr algn="just">
              <a:spcAft>
                <a:spcPts val="540"/>
              </a:spcAft>
              <a:tabLst>
                <a:tab pos="567466" algn="l"/>
              </a:tabLst>
            </a:pPr>
            <a:r>
              <a:rPr lang="de-DE" sz="1200" dirty="0">
                <a:latin typeface="Calibri" pitchFamily="34" charset="0"/>
                <a:cs typeface="Arial" charset="0"/>
                <a:sym typeface="Arial" charset="0"/>
              </a:rPr>
              <a:t>die fragengeleitete Bearbeitung und Darstellung eines kleineren Themas.</a:t>
            </a:r>
          </a:p>
          <a:p>
            <a:pPr algn="just">
              <a:spcAft>
                <a:spcPts val="540"/>
              </a:spcAft>
              <a:tabLst>
                <a:tab pos="567466" algn="l"/>
              </a:tabLst>
            </a:pPr>
            <a:r>
              <a:rPr lang="de-DE" sz="1200" dirty="0">
                <a:latin typeface="Calibri" pitchFamily="34" charset="0"/>
                <a:cs typeface="Arial" charset="0"/>
                <a:sym typeface="Arial" charset="0"/>
              </a:rPr>
              <a:t>Bei allen diesen Tätigkeiten: starke Unterstützung / deutliche Anleitung durch die Lehrenden.</a:t>
            </a:r>
          </a:p>
          <a:p>
            <a:pPr algn="just">
              <a:spcAft>
                <a:spcPts val="540"/>
              </a:spcAft>
              <a:tabLst>
                <a:tab pos="475986" algn="l"/>
                <a:tab pos="567466" algn="l"/>
              </a:tabLst>
            </a:pPr>
            <a:endParaRPr lang="de-DE" sz="1621" b="1" dirty="0">
              <a:latin typeface="Calibri" pitchFamily="34" charset="0"/>
              <a:cs typeface="Arial" charset="0"/>
              <a:sym typeface="Arial" charset="0"/>
            </a:endParaRPr>
          </a:p>
          <a:p>
            <a:pPr algn="just">
              <a:spcAft>
                <a:spcPts val="540"/>
              </a:spcAft>
              <a:tabLst>
                <a:tab pos="475986" algn="l"/>
                <a:tab pos="567466" algn="l"/>
              </a:tabLst>
            </a:pPr>
            <a:endParaRPr lang="de-DE" sz="1621" dirty="0">
              <a:latin typeface="Calibri" pitchFamily="34" charset="0"/>
              <a:cs typeface="Arial" charset="0"/>
              <a:sym typeface="Arial" charset="0"/>
            </a:endParaRPr>
          </a:p>
        </p:txBody>
      </p:sp>
      <p:sp>
        <p:nvSpPr>
          <p:cNvPr id="6" name="Rectangle 17"/>
          <p:cNvSpPr>
            <a:spLocks/>
          </p:cNvSpPr>
          <p:nvPr/>
        </p:nvSpPr>
        <p:spPr bwMode="auto">
          <a:xfrm>
            <a:off x="7692668" y="1236057"/>
            <a:ext cx="2685782" cy="5112757"/>
          </a:xfrm>
          <a:prstGeom prst="rect">
            <a:avLst/>
          </a:prstGeom>
          <a:solidFill>
            <a:srgbClr val="B6C828">
              <a:alpha val="0"/>
            </a:srgbClr>
          </a:solidFill>
          <a:ln w="9525">
            <a:noFill/>
            <a:miter lim="800000"/>
            <a:headEnd/>
            <a:tailEnd/>
          </a:ln>
        </p:spPr>
        <p:txBody>
          <a:bodyPr lIns="0" tIns="0" rIns="0" bIns="0"/>
          <a:lstStyle/>
          <a:p>
            <a:pPr algn="just"/>
            <a:r>
              <a:rPr lang="de-DE" sz="1600" b="1" dirty="0">
                <a:latin typeface="Calibri" pitchFamily="34" charset="0"/>
                <a:cs typeface="Arial" charset="0"/>
                <a:sym typeface="Arial" charset="0"/>
              </a:rPr>
              <a:t>Bachelormodul</a:t>
            </a:r>
          </a:p>
          <a:p>
            <a:pPr algn="just"/>
            <a:endParaRPr lang="de-DE" sz="1600" b="1" dirty="0">
              <a:latin typeface="Calibri" pitchFamily="34" charset="0"/>
              <a:cs typeface="Arial" charset="0"/>
              <a:sym typeface="Arial" charset="0"/>
            </a:endParaRPr>
          </a:p>
          <a:p>
            <a:pPr algn="just">
              <a:spcBef>
                <a:spcPts val="540"/>
              </a:spcBef>
              <a:spcAft>
                <a:spcPts val="540"/>
              </a:spcAft>
            </a:pPr>
            <a:r>
              <a:rPr lang="de-DE" sz="1600" dirty="0">
                <a:solidFill>
                  <a:prstClr val="black"/>
                </a:solidFill>
                <a:latin typeface="Calibri" pitchFamily="34" charset="0"/>
                <a:cs typeface="Arial" charset="0"/>
                <a:sym typeface="Arial" charset="0"/>
              </a:rPr>
              <a:t>‚Kompetenzen‘ </a:t>
            </a:r>
          </a:p>
          <a:p>
            <a:pPr algn="just">
              <a:spcAft>
                <a:spcPts val="540"/>
              </a:spcAft>
              <a:tabLst>
                <a:tab pos="567466" algn="l"/>
              </a:tabLst>
            </a:pPr>
            <a:r>
              <a:rPr lang="de-DE" sz="1200" dirty="0">
                <a:solidFill>
                  <a:prstClr val="black"/>
                </a:solidFill>
                <a:latin typeface="Calibri" pitchFamily="34" charset="0"/>
                <a:cs typeface="Arial" charset="0"/>
                <a:sym typeface="Arial" charset="0"/>
              </a:rPr>
              <a:t>Anwendung der Fähigkeit, sich innerhalb des Faches orientieren zu können, im Rahmen eines möglichst eigenständig gewählten Projektes; </a:t>
            </a:r>
          </a:p>
          <a:p>
            <a:pPr algn="just">
              <a:spcAft>
                <a:spcPts val="540"/>
              </a:spcAft>
              <a:tabLst>
                <a:tab pos="567466" algn="l"/>
              </a:tabLst>
            </a:pPr>
            <a:r>
              <a:rPr lang="de-DE" sz="1200" dirty="0">
                <a:solidFill>
                  <a:prstClr val="black"/>
                </a:solidFill>
                <a:latin typeface="Calibri" pitchFamily="34" charset="0"/>
                <a:cs typeface="Arial" charset="0"/>
                <a:sym typeface="Arial" charset="0"/>
              </a:rPr>
              <a:t>Idealerweise sollte Folgendes gezeigt werden: </a:t>
            </a:r>
          </a:p>
          <a:p>
            <a:pPr algn="just">
              <a:spcAft>
                <a:spcPts val="540"/>
              </a:spcAft>
              <a:tabLst>
                <a:tab pos="567466" algn="l"/>
              </a:tabLst>
            </a:pPr>
            <a:r>
              <a:rPr lang="de-DE" sz="1200" dirty="0">
                <a:solidFill>
                  <a:prstClr val="black"/>
                </a:solidFill>
                <a:latin typeface="Calibri" pitchFamily="34" charset="0"/>
                <a:cs typeface="Arial" charset="0"/>
                <a:sym typeface="Arial" charset="0"/>
              </a:rPr>
              <a:t>die Fähigkeit, in einem gegebenen Zeitrahmen eigenständig ein Thema wählen und eingrenzen sowie über eine Fragestellung erschließen und anhand von Quellen bearbeiten zu können; </a:t>
            </a:r>
          </a:p>
          <a:p>
            <a:pPr algn="just">
              <a:spcAft>
                <a:spcPts val="540"/>
              </a:spcAft>
              <a:tabLst>
                <a:tab pos="567466" algn="l"/>
              </a:tabLst>
            </a:pPr>
            <a:r>
              <a:rPr lang="de-DE" sz="1200" dirty="0">
                <a:solidFill>
                  <a:prstClr val="black"/>
                </a:solidFill>
                <a:latin typeface="Calibri" pitchFamily="34" charset="0"/>
                <a:cs typeface="Arial" charset="0"/>
                <a:sym typeface="Arial" charset="0"/>
              </a:rPr>
              <a:t>die Fähigkeit, den Forschungsstand zum Thema darstellen zu können;</a:t>
            </a:r>
          </a:p>
          <a:p>
            <a:pPr algn="just">
              <a:spcAft>
                <a:spcPts val="540"/>
              </a:spcAft>
              <a:tabLst>
                <a:tab pos="567466" algn="l"/>
              </a:tabLst>
            </a:pPr>
            <a:r>
              <a:rPr lang="de-DE" sz="1200" dirty="0">
                <a:solidFill>
                  <a:prstClr val="black"/>
                </a:solidFill>
                <a:latin typeface="Calibri" pitchFamily="34" charset="0"/>
                <a:cs typeface="Arial" charset="0"/>
                <a:sym typeface="Arial" charset="0"/>
              </a:rPr>
              <a:t>die Fähigkeit, die angemessenen Methoden und Theorien zu wählen und anzuwenden;</a:t>
            </a:r>
          </a:p>
          <a:p>
            <a:pPr algn="just">
              <a:spcAft>
                <a:spcPts val="540"/>
              </a:spcAft>
              <a:tabLst>
                <a:tab pos="567466" algn="l"/>
              </a:tabLst>
            </a:pPr>
            <a:r>
              <a:rPr lang="de-DE" sz="1200" dirty="0">
                <a:solidFill>
                  <a:prstClr val="black"/>
                </a:solidFill>
                <a:latin typeface="Calibri" pitchFamily="34" charset="0"/>
                <a:cs typeface="Arial" charset="0"/>
                <a:sym typeface="Arial" charset="0"/>
              </a:rPr>
              <a:t>die Entwicklung einer bearbeitbaren Fragestellung.</a:t>
            </a:r>
          </a:p>
          <a:p>
            <a:pPr algn="just">
              <a:spcAft>
                <a:spcPts val="540"/>
              </a:spcAft>
              <a:tabLst>
                <a:tab pos="567466" algn="l"/>
              </a:tabLst>
            </a:pPr>
            <a:r>
              <a:rPr lang="de-DE" sz="1200" dirty="0">
                <a:solidFill>
                  <a:prstClr val="black"/>
                </a:solidFill>
                <a:latin typeface="Calibri" pitchFamily="34" charset="0"/>
                <a:cs typeface="Arial" charset="0"/>
                <a:sym typeface="Arial" charset="0"/>
              </a:rPr>
              <a:t>Unterstützung durch die Lehrenden / Betreuenden nach Absprache.</a:t>
            </a:r>
          </a:p>
          <a:p>
            <a:pPr marL="308747" indent="-308747" algn="just">
              <a:spcAft>
                <a:spcPts val="540"/>
              </a:spcAft>
              <a:buFont typeface="Arial" panose="020B0604020202020204" pitchFamily="34" charset="0"/>
              <a:buChar char="•"/>
              <a:tabLst>
                <a:tab pos="475986" algn="l"/>
                <a:tab pos="567466" algn="l"/>
              </a:tabLst>
            </a:pPr>
            <a:endParaRPr lang="de-DE" sz="1621" b="1" dirty="0">
              <a:latin typeface="Calibri" pitchFamily="34" charset="0"/>
              <a:cs typeface="Arial" charset="0"/>
              <a:sym typeface="Arial" charset="0"/>
            </a:endParaRPr>
          </a:p>
          <a:p>
            <a:pPr algn="just">
              <a:spcAft>
                <a:spcPts val="540"/>
              </a:spcAft>
              <a:tabLst>
                <a:tab pos="475986" algn="l"/>
                <a:tab pos="567466" algn="l"/>
              </a:tabLst>
            </a:pPr>
            <a:endParaRPr lang="de-DE" sz="1621" b="1" dirty="0">
              <a:latin typeface="Calibri" pitchFamily="34" charset="0"/>
              <a:cs typeface="Arial" charset="0"/>
              <a:sym typeface="Arial" charset="0"/>
            </a:endParaRPr>
          </a:p>
          <a:p>
            <a:pPr algn="just">
              <a:spcAft>
                <a:spcPts val="540"/>
              </a:spcAft>
              <a:tabLst>
                <a:tab pos="475986" algn="l"/>
                <a:tab pos="567466" algn="l"/>
              </a:tabLst>
            </a:pPr>
            <a:endParaRPr lang="de-DE" sz="1621" dirty="0">
              <a:latin typeface="Calibri" pitchFamily="34" charset="0"/>
              <a:cs typeface="Arial" charset="0"/>
              <a:sym typeface="Arial" charset="0"/>
            </a:endParaRPr>
          </a:p>
        </p:txBody>
      </p:sp>
      <p:sp>
        <p:nvSpPr>
          <p:cNvPr id="2" name="Textfeld 1"/>
          <p:cNvSpPr txBox="1"/>
          <p:nvPr/>
        </p:nvSpPr>
        <p:spPr>
          <a:xfrm>
            <a:off x="1813550" y="775161"/>
            <a:ext cx="8220142" cy="369332"/>
          </a:xfrm>
          <a:prstGeom prst="rect">
            <a:avLst/>
          </a:prstGeom>
          <a:noFill/>
        </p:spPr>
        <p:txBody>
          <a:bodyPr wrap="square" rtlCol="0">
            <a:spAutoFit/>
          </a:bodyPr>
          <a:lstStyle/>
          <a:p>
            <a:r>
              <a:rPr lang="de-DE" dirty="0">
                <a:latin typeface="Calibri" panose="020F0502020204030204" pitchFamily="34" charset="0"/>
                <a:ea typeface="Calibri" panose="020F0502020204030204" pitchFamily="34" charset="0"/>
                <a:cs typeface="Calibri" panose="020F0502020204030204" pitchFamily="34" charset="0"/>
              </a:rPr>
              <a:t>Anleitung/Unterstützung                                                                    ‚Eigenständigkeit‘           </a:t>
            </a:r>
          </a:p>
        </p:txBody>
      </p:sp>
      <p:sp>
        <p:nvSpPr>
          <p:cNvPr id="3" name="Pfeil nach rechts 2"/>
          <p:cNvSpPr/>
          <p:nvPr/>
        </p:nvSpPr>
        <p:spPr>
          <a:xfrm>
            <a:off x="5368364" y="775161"/>
            <a:ext cx="880934" cy="43635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621" dirty="0"/>
          </a:p>
        </p:txBody>
      </p:sp>
    </p:spTree>
    <p:extLst>
      <p:ext uri="{BB962C8B-B14F-4D97-AF65-F5344CB8AC3E}">
        <p14:creationId xmlns:p14="http://schemas.microsoft.com/office/powerpoint/2010/main" val="24351298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127448" y="1412776"/>
            <a:ext cx="8995734" cy="4032448"/>
          </a:xfrm>
          <a:prstGeom prst="rect">
            <a:avLst/>
          </a:prstGeom>
          <a:solidFill>
            <a:srgbClr val="B6C828">
              <a:alpha val="0"/>
            </a:srgbClr>
          </a:solidFill>
          <a:ln w="9525">
            <a:noFill/>
            <a:miter lim="800000"/>
            <a:headEnd/>
            <a:tailEnd/>
          </a:ln>
        </p:spPr>
        <p:txBody>
          <a:bodyPr lIns="0" tIns="0" rIns="0" bIns="0"/>
          <a:lstStyle/>
          <a:p>
            <a:pPr algn="ctr"/>
            <a:endParaRPr lang="de-DE" sz="1261" dirty="0">
              <a:latin typeface="Calibri" pitchFamily="34" charset="0"/>
              <a:cs typeface="Arial" charset="0"/>
              <a:sym typeface="Arial" charset="0"/>
            </a:endParaRPr>
          </a:p>
          <a:p>
            <a:pPr algn="just"/>
            <a:r>
              <a:rPr lang="de-DE" sz="2200" dirty="0">
                <a:latin typeface="Calibri" pitchFamily="34" charset="0"/>
                <a:cs typeface="Arial" charset="0"/>
                <a:sym typeface="Arial" charset="0"/>
              </a:rPr>
              <a:t>Aber: </a:t>
            </a:r>
          </a:p>
          <a:p>
            <a:pPr algn="just"/>
            <a:r>
              <a:rPr lang="de-DE" sz="2200" dirty="0">
                <a:latin typeface="Calibri" pitchFamily="34" charset="0"/>
                <a:cs typeface="Arial" charset="0"/>
                <a:sym typeface="Arial" charset="0"/>
              </a:rPr>
              <a:t>Die Anforderungen an eine BA-Arbeit variieren – je nach Betreuenden – teils erheblich (vor allem in den Punkten „Theorieorientierung“ und „Quellen-bezug“). </a:t>
            </a:r>
          </a:p>
          <a:p>
            <a:pPr algn="just">
              <a:spcBef>
                <a:spcPts val="540"/>
              </a:spcBef>
            </a:pPr>
            <a:r>
              <a:rPr lang="de-DE" sz="2200" dirty="0">
                <a:latin typeface="Calibri" pitchFamily="34" charset="0"/>
                <a:cs typeface="Arial" charset="0"/>
                <a:sym typeface="Arial" charset="0"/>
              </a:rPr>
              <a:t>Daher: Nicht nur die Wahl der zwei Gutachtenden / Betreuenden ist wichtig, sondern auch – bereits vor der Anmeldung der Arbeit – die Kommunikation mit ihnen! </a:t>
            </a:r>
          </a:p>
          <a:p>
            <a:pPr algn="just">
              <a:spcBef>
                <a:spcPts val="540"/>
              </a:spcBef>
            </a:pPr>
            <a:r>
              <a:rPr lang="de-DE" sz="2200" dirty="0">
                <a:latin typeface="Calibri" pitchFamily="34" charset="0"/>
                <a:cs typeface="Arial" charset="0"/>
                <a:sym typeface="Arial" charset="0"/>
              </a:rPr>
              <a:t>Klären Sie zudem, inwieweit der/die Zweitgutachtende in die Betreuung einbezogen werden möchte. </a:t>
            </a:r>
          </a:p>
          <a:p>
            <a:pPr algn="just"/>
            <a:endParaRPr lang="de-DE" sz="2200" dirty="0">
              <a:latin typeface="Calibri" pitchFamily="34" charset="0"/>
              <a:cs typeface="Arial" charset="0"/>
              <a:sym typeface="Arial" charset="0"/>
            </a:endParaRPr>
          </a:p>
          <a:p>
            <a:pPr algn="just"/>
            <a:endParaRPr lang="de-DE" sz="2161" dirty="0">
              <a:latin typeface="Calibri" pitchFamily="34" charset="0"/>
              <a:cs typeface="Arial" charset="0"/>
              <a:sym typeface="Arial" charset="0"/>
            </a:endParaRPr>
          </a:p>
          <a:p>
            <a:pPr algn="just"/>
            <a:endParaRPr lang="de-DE" sz="2161" b="1" dirty="0">
              <a:latin typeface="Calibri" pitchFamily="34" charset="0"/>
              <a:cs typeface="Arial" charset="0"/>
              <a:sym typeface="Arial" charset="0"/>
            </a:endParaRPr>
          </a:p>
          <a:p>
            <a:pPr algn="just"/>
            <a:endParaRPr lang="de-DE" sz="2161" b="1" dirty="0">
              <a:latin typeface="Calibri" pitchFamily="34" charset="0"/>
              <a:cs typeface="Arial" charset="0"/>
              <a:sym typeface="Arial" charset="0"/>
            </a:endParaRPr>
          </a:p>
          <a:p>
            <a:pPr algn="just"/>
            <a:endParaRPr lang="de-DE" sz="1621" b="1" dirty="0">
              <a:latin typeface="Calibri" pitchFamily="34" charset="0"/>
              <a:cs typeface="Arial" charset="0"/>
              <a:sym typeface="Arial" charset="0"/>
            </a:endParaRPr>
          </a:p>
        </p:txBody>
      </p:sp>
    </p:spTree>
    <p:extLst>
      <p:ext uri="{BB962C8B-B14F-4D97-AF65-F5344CB8AC3E}">
        <p14:creationId xmlns:p14="http://schemas.microsoft.com/office/powerpoint/2010/main" val="22883783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943037" y="981961"/>
            <a:ext cx="8473443" cy="5567301"/>
          </a:xfrm>
          <a:prstGeom prst="rect">
            <a:avLst/>
          </a:prstGeom>
          <a:solidFill>
            <a:srgbClr val="B6C828">
              <a:alpha val="0"/>
            </a:srgbClr>
          </a:solidFill>
          <a:ln w="9525">
            <a:noFill/>
            <a:miter lim="800000"/>
            <a:headEnd/>
            <a:tailEnd/>
          </a:ln>
        </p:spPr>
        <p:txBody>
          <a:bodyPr lIns="0" tIns="0" rIns="0" bIns="0"/>
          <a:lstStyle/>
          <a:p>
            <a:pPr algn="ctr"/>
            <a:endParaRPr lang="de-DE" sz="1261" dirty="0">
              <a:latin typeface="Calibri" pitchFamily="34" charset="0"/>
              <a:cs typeface="Arial" charset="0"/>
              <a:sym typeface="Arial" charset="0"/>
            </a:endParaRPr>
          </a:p>
          <a:p>
            <a:pPr algn="just"/>
            <a:endParaRPr lang="de-DE" sz="2161" dirty="0">
              <a:latin typeface="Calibri" pitchFamily="34" charset="0"/>
              <a:cs typeface="Arial" charset="0"/>
              <a:sym typeface="Arial" charset="0"/>
            </a:endParaRPr>
          </a:p>
          <a:p>
            <a:pPr algn="just"/>
            <a:endParaRPr lang="de-DE" sz="2161" dirty="0">
              <a:latin typeface="Calibri" pitchFamily="34" charset="0"/>
              <a:cs typeface="Arial" charset="0"/>
              <a:sym typeface="Arial" charset="0"/>
            </a:endParaRPr>
          </a:p>
          <a:p>
            <a:pPr algn="just"/>
            <a:r>
              <a:rPr lang="de-DE" sz="2200" dirty="0">
                <a:latin typeface="Calibri" pitchFamily="34" charset="0"/>
                <a:cs typeface="Arial" charset="0"/>
                <a:sym typeface="Arial" charset="0"/>
              </a:rPr>
              <a:t>Grundsätzliche Herausforderung bei jeder schriftlichen Arbeit: </a:t>
            </a:r>
          </a:p>
          <a:p>
            <a:pPr algn="just">
              <a:spcBef>
                <a:spcPts val="540"/>
              </a:spcBef>
            </a:pPr>
            <a:r>
              <a:rPr lang="de-DE" sz="2200" dirty="0">
                <a:latin typeface="Calibri" pitchFamily="34" charset="0"/>
                <a:cs typeface="Arial" charset="0"/>
                <a:sym typeface="Arial" charset="0"/>
              </a:rPr>
              <a:t>Im Unterschied zu anderen Formen der Leistungsüberprüfung wie Klausur oder mündlicher Prüfung werden in schriftlichen Arbeiten nicht bloß bereits schon vorhandene ‚Kompetenzen‘ abgeprüft. </a:t>
            </a:r>
          </a:p>
          <a:p>
            <a:pPr algn="just">
              <a:spcBef>
                <a:spcPts val="540"/>
              </a:spcBef>
            </a:pPr>
            <a:r>
              <a:rPr lang="de-DE" sz="2200" dirty="0">
                <a:latin typeface="Calibri" pitchFamily="34" charset="0"/>
                <a:cs typeface="Arial" charset="0"/>
                <a:sym typeface="Arial" charset="0"/>
              </a:rPr>
              <a:t>Vielmehr werden die zu prüfenden ‚Kompetenzen‘ zu einem erheblichen Anteil erst bei der Anfertigung der Arbeit erworben und erbracht!</a:t>
            </a:r>
          </a:p>
          <a:p>
            <a:pPr algn="just"/>
            <a:endParaRPr lang="de-DE" sz="2200" dirty="0">
              <a:latin typeface="Calibri" pitchFamily="34" charset="0"/>
              <a:cs typeface="Arial" charset="0"/>
              <a:sym typeface="Arial" charset="0"/>
            </a:endParaRPr>
          </a:p>
          <a:p>
            <a:pPr algn="just"/>
            <a:endParaRPr lang="de-DE" sz="2161" dirty="0">
              <a:latin typeface="Calibri" pitchFamily="34" charset="0"/>
              <a:cs typeface="Arial" charset="0"/>
              <a:sym typeface="Arial" charset="0"/>
            </a:endParaRPr>
          </a:p>
          <a:p>
            <a:pPr algn="just"/>
            <a:endParaRPr lang="de-DE" sz="2161" b="1" dirty="0">
              <a:latin typeface="Calibri" pitchFamily="34" charset="0"/>
              <a:cs typeface="Arial" charset="0"/>
              <a:sym typeface="Arial" charset="0"/>
            </a:endParaRPr>
          </a:p>
          <a:p>
            <a:pPr algn="just"/>
            <a:endParaRPr lang="de-DE" sz="2161" b="1" dirty="0">
              <a:latin typeface="Calibri" pitchFamily="34" charset="0"/>
              <a:cs typeface="Arial" charset="0"/>
              <a:sym typeface="Arial" charset="0"/>
            </a:endParaRPr>
          </a:p>
          <a:p>
            <a:pPr algn="just"/>
            <a:endParaRPr lang="de-DE" sz="1621" b="1" dirty="0">
              <a:latin typeface="Calibri" pitchFamily="34" charset="0"/>
              <a:cs typeface="Arial" charset="0"/>
              <a:sym typeface="Arial" charset="0"/>
            </a:endParaRPr>
          </a:p>
        </p:txBody>
      </p:sp>
    </p:spTree>
    <p:extLst>
      <p:ext uri="{BB962C8B-B14F-4D97-AF65-F5344CB8AC3E}">
        <p14:creationId xmlns:p14="http://schemas.microsoft.com/office/powerpoint/2010/main" val="6818453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271464" y="1340768"/>
            <a:ext cx="8851718" cy="3671175"/>
          </a:xfrm>
          <a:prstGeom prst="rect">
            <a:avLst/>
          </a:prstGeom>
          <a:solidFill>
            <a:srgbClr val="B6C828">
              <a:alpha val="0"/>
            </a:srgbClr>
          </a:solidFill>
          <a:ln w="9525">
            <a:noFill/>
            <a:miter lim="800000"/>
            <a:headEnd/>
            <a:tailEnd/>
          </a:ln>
        </p:spPr>
        <p:txBody>
          <a:bodyPr lIns="0" tIns="0" rIns="0" bIns="0"/>
          <a:lstStyle/>
          <a:p>
            <a:pPr algn="ctr"/>
            <a:endParaRPr lang="de-DE" sz="1261" dirty="0">
              <a:latin typeface="Calibri" pitchFamily="34" charset="0"/>
              <a:cs typeface="Arial" charset="0"/>
              <a:sym typeface="Arial" charset="0"/>
            </a:endParaRPr>
          </a:p>
          <a:p>
            <a:pPr algn="just"/>
            <a:endParaRPr lang="de-DE" sz="2161" dirty="0">
              <a:latin typeface="Calibri" pitchFamily="34" charset="0"/>
              <a:cs typeface="Arial" charset="0"/>
              <a:sym typeface="Arial" charset="0"/>
            </a:endParaRPr>
          </a:p>
          <a:p>
            <a:pPr algn="just"/>
            <a:endParaRPr lang="de-DE" sz="2200" dirty="0">
              <a:latin typeface="Calibri" pitchFamily="34" charset="0"/>
              <a:cs typeface="Arial" charset="0"/>
              <a:sym typeface="Arial" charset="0"/>
            </a:endParaRPr>
          </a:p>
          <a:p>
            <a:pPr algn="just"/>
            <a:r>
              <a:rPr lang="de-DE" sz="2200" dirty="0">
                <a:latin typeface="Calibri" pitchFamily="34" charset="0"/>
                <a:cs typeface="Arial" charset="0"/>
                <a:sym typeface="Arial" charset="0"/>
              </a:rPr>
              <a:t>Last, not least: Orthographische und grammatikalische Korrektheit sind kein schmückendes Beiwerk, sondern unabdingbare Voraussetzung jeder schriftlichen Arbeit; für die Bachelorarbeit gilt das in ganz besonderem Maße!</a:t>
            </a:r>
          </a:p>
          <a:p>
            <a:pPr algn="just"/>
            <a:endParaRPr lang="de-DE" sz="2200" dirty="0">
              <a:latin typeface="Calibri" pitchFamily="34" charset="0"/>
              <a:cs typeface="Arial" charset="0"/>
              <a:sym typeface="Arial" charset="0"/>
            </a:endParaRPr>
          </a:p>
          <a:p>
            <a:pPr algn="just"/>
            <a:r>
              <a:rPr lang="de-DE" sz="2200" dirty="0">
                <a:latin typeface="Calibri" pitchFamily="34" charset="0"/>
                <a:cs typeface="Arial" charset="0"/>
                <a:sym typeface="Arial" charset="0"/>
              </a:rPr>
              <a:t>Arbeiten, die in dieser Hinsicht mangelhaft ausfallen, können insgesamt mit „nicht ausreichend“ bewertet werden.</a:t>
            </a:r>
          </a:p>
          <a:p>
            <a:pPr algn="just"/>
            <a:endParaRPr lang="de-DE" sz="2161" dirty="0">
              <a:latin typeface="Calibri" pitchFamily="34" charset="0"/>
              <a:cs typeface="Arial" charset="0"/>
              <a:sym typeface="Arial" charset="0"/>
            </a:endParaRPr>
          </a:p>
          <a:p>
            <a:pPr algn="just"/>
            <a:endParaRPr lang="de-DE" sz="2161" b="1" dirty="0">
              <a:latin typeface="Calibri" pitchFamily="34" charset="0"/>
              <a:cs typeface="Arial" charset="0"/>
              <a:sym typeface="Arial" charset="0"/>
            </a:endParaRPr>
          </a:p>
          <a:p>
            <a:pPr algn="just"/>
            <a:endParaRPr lang="de-DE" sz="2161" b="1" dirty="0">
              <a:latin typeface="Calibri" pitchFamily="34" charset="0"/>
              <a:cs typeface="Arial" charset="0"/>
              <a:sym typeface="Arial" charset="0"/>
            </a:endParaRPr>
          </a:p>
          <a:p>
            <a:pPr algn="just"/>
            <a:endParaRPr lang="de-DE" sz="1621" b="1" dirty="0">
              <a:latin typeface="Calibri" pitchFamily="34" charset="0"/>
              <a:cs typeface="Arial" charset="0"/>
              <a:sym typeface="Arial" charset="0"/>
            </a:endParaRPr>
          </a:p>
        </p:txBody>
      </p:sp>
    </p:spTree>
    <p:extLst>
      <p:ext uri="{BB962C8B-B14F-4D97-AF65-F5344CB8AC3E}">
        <p14:creationId xmlns:p14="http://schemas.microsoft.com/office/powerpoint/2010/main" val="34090831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805820" y="673222"/>
            <a:ext cx="8180145" cy="5567301"/>
          </a:xfrm>
          <a:prstGeom prst="rect">
            <a:avLst/>
          </a:prstGeom>
          <a:solidFill>
            <a:srgbClr val="B6C828">
              <a:alpha val="0"/>
            </a:srgbClr>
          </a:solidFill>
          <a:ln w="9525">
            <a:noFill/>
            <a:miter lim="800000"/>
            <a:headEnd/>
            <a:tailEnd/>
          </a:ln>
        </p:spPr>
        <p:txBody>
          <a:bodyPr lIns="0" tIns="0" rIns="0" bIns="0"/>
          <a:lstStyle/>
          <a:p>
            <a:pPr algn="ctr"/>
            <a:endParaRPr lang="de-DE" sz="1261" dirty="0">
              <a:latin typeface="Calibri" pitchFamily="34" charset="0"/>
              <a:cs typeface="Arial" charset="0"/>
              <a:sym typeface="Arial" charset="0"/>
            </a:endParaRPr>
          </a:p>
          <a:p>
            <a:pPr algn="ctr">
              <a:lnSpc>
                <a:spcPts val="3096"/>
              </a:lnSpc>
              <a:spcAft>
                <a:spcPts val="1621"/>
              </a:spcAft>
            </a:pPr>
            <a:endParaRPr lang="de-DE" sz="3241" dirty="0">
              <a:latin typeface="Calibri" pitchFamily="34" charset="0"/>
              <a:cs typeface="Arial" charset="0"/>
              <a:sym typeface="Arial" charset="0"/>
            </a:endParaRPr>
          </a:p>
          <a:p>
            <a:pPr algn="ctr">
              <a:lnSpc>
                <a:spcPts val="3096"/>
              </a:lnSpc>
              <a:spcAft>
                <a:spcPts val="1621"/>
              </a:spcAft>
            </a:pPr>
            <a:endParaRPr lang="de-DE" sz="3241" dirty="0">
              <a:latin typeface="Calibri" pitchFamily="34" charset="0"/>
              <a:cs typeface="Arial" charset="0"/>
              <a:sym typeface="Arial" charset="0"/>
            </a:endParaRPr>
          </a:p>
          <a:p>
            <a:pPr algn="ctr">
              <a:lnSpc>
                <a:spcPts val="3096"/>
              </a:lnSpc>
              <a:spcAft>
                <a:spcPts val="1621"/>
              </a:spcAft>
            </a:pPr>
            <a:endParaRPr lang="de-DE" sz="3241" dirty="0">
              <a:latin typeface="Calibri" pitchFamily="34" charset="0"/>
              <a:cs typeface="Arial" charset="0"/>
              <a:sym typeface="Arial" charset="0"/>
            </a:endParaRPr>
          </a:p>
          <a:p>
            <a:pPr algn="ctr"/>
            <a:r>
              <a:rPr lang="de-DE" sz="3200" dirty="0">
                <a:latin typeface="Calibri" pitchFamily="34" charset="0"/>
                <a:cs typeface="Arial" charset="0"/>
                <a:sym typeface="Arial" charset="0"/>
              </a:rPr>
              <a:t>2. Formales:                                                             Von den Fristen über die Anmeldung und 	Betreuung bis zur Zeitplanung</a:t>
            </a:r>
          </a:p>
          <a:p>
            <a:pPr algn="ctr"/>
            <a:endParaRPr lang="de-DE" sz="2881" b="1" dirty="0">
              <a:latin typeface="Calibri" pitchFamily="34" charset="0"/>
              <a:cs typeface="Arial" charset="0"/>
              <a:sym typeface="Arial" charset="0"/>
            </a:endParaRPr>
          </a:p>
        </p:txBody>
      </p:sp>
    </p:spTree>
    <p:extLst>
      <p:ext uri="{BB962C8B-B14F-4D97-AF65-F5344CB8AC3E}">
        <p14:creationId xmlns:p14="http://schemas.microsoft.com/office/powerpoint/2010/main" val="33843257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7"/>
          <p:cNvSpPr>
            <a:spLocks/>
          </p:cNvSpPr>
          <p:nvPr/>
        </p:nvSpPr>
        <p:spPr bwMode="auto">
          <a:xfrm>
            <a:off x="2241597" y="673223"/>
            <a:ext cx="7779927" cy="507419"/>
          </a:xfrm>
          <a:prstGeom prst="rect">
            <a:avLst/>
          </a:prstGeom>
          <a:solidFill>
            <a:srgbClr val="B6C828">
              <a:alpha val="0"/>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p>
            <a:pPr algn="ctr">
              <a:lnSpc>
                <a:spcPts val="3096"/>
              </a:lnSpc>
            </a:pPr>
            <a:r>
              <a:rPr lang="de-DE" sz="2600" b="1" dirty="0">
                <a:latin typeface="Calibri" panose="020F0502020204030204" pitchFamily="34" charset="0"/>
                <a:cs typeface="Arial" charset="0"/>
                <a:sym typeface="Arial" charset="0"/>
              </a:rPr>
              <a:t>Die BA-Arbeit – einige ‚Basics‘</a:t>
            </a:r>
          </a:p>
          <a:p>
            <a:pPr>
              <a:lnSpc>
                <a:spcPts val="3096"/>
              </a:lnSpc>
            </a:pPr>
            <a:endParaRPr lang="de-DE" sz="2521" b="1" dirty="0">
              <a:cs typeface="Arial" charset="0"/>
              <a:sym typeface="Arial" charset="0"/>
            </a:endParaRPr>
          </a:p>
        </p:txBody>
      </p:sp>
      <p:sp>
        <p:nvSpPr>
          <p:cNvPr id="7171" name="Rectangle 3"/>
          <p:cNvSpPr txBox="1">
            <a:spLocks/>
          </p:cNvSpPr>
          <p:nvPr/>
        </p:nvSpPr>
        <p:spPr bwMode="auto">
          <a:xfrm>
            <a:off x="767408" y="1179927"/>
            <a:ext cx="10585176" cy="5489433"/>
          </a:xfrm>
          <a:prstGeom prst="rect">
            <a:avLst/>
          </a:prstGeom>
          <a:solidFill>
            <a:srgbClr val="99CCFF">
              <a:alpha val="0"/>
            </a:srgbClr>
          </a:solidFill>
          <a:ln>
            <a:noFill/>
          </a:ln>
          <a:extLst>
            <a:ext uri="{91240B29-F687-4f45-9708-019B960494DF}">
              <a14:hiddenLine xmlns="" xmlns:a14="http://schemas.microsoft.com/office/drawing/2010/main" w="25400">
                <a:solidFill>
                  <a:srgbClr val="000000"/>
                </a:solidFill>
                <a:miter lim="800000"/>
                <a:headEnd/>
                <a:tailEnd/>
              </a14:hiddenLine>
            </a:ext>
          </a:extLst>
        </p:spPr>
        <p:txBody>
          <a:bodyPr lIns="82327" tIns="41163" rIns="82327" bIns="41163"/>
          <a:lstStyle>
            <a:lvl1pPr eaLnBrk="0" hangingPunct="0">
              <a:defRPr sz="2000">
                <a:solidFill>
                  <a:schemeClr val="tx1"/>
                </a:solidFill>
                <a:latin typeface="Arial" charset="0"/>
                <a:ea typeface="Geneva" pitchFamily="-112" charset="-128"/>
              </a:defRPr>
            </a:lvl1pPr>
            <a:lvl2pPr marL="742950" indent="-285750" eaLnBrk="0" hangingPunct="0">
              <a:defRPr sz="2000">
                <a:solidFill>
                  <a:schemeClr val="tx1"/>
                </a:solidFill>
                <a:latin typeface="Arial" charset="0"/>
                <a:ea typeface="Geneva" pitchFamily="-112" charset="-128"/>
              </a:defRPr>
            </a:lvl2pPr>
            <a:lvl3pPr marL="1143000" indent="-228600" eaLnBrk="0" hangingPunct="0">
              <a:defRPr sz="2000">
                <a:solidFill>
                  <a:schemeClr val="tx1"/>
                </a:solidFill>
                <a:latin typeface="Arial" charset="0"/>
                <a:ea typeface="Geneva" pitchFamily="-112" charset="-128"/>
              </a:defRPr>
            </a:lvl3pPr>
            <a:lvl4pPr marL="1600200" indent="-228600" eaLnBrk="0" hangingPunct="0">
              <a:defRPr sz="2000">
                <a:solidFill>
                  <a:schemeClr val="tx1"/>
                </a:solidFill>
                <a:latin typeface="Arial" charset="0"/>
                <a:ea typeface="Geneva" pitchFamily="-112" charset="-128"/>
              </a:defRPr>
            </a:lvl4pPr>
            <a:lvl5pPr marL="2057400" indent="-228600" eaLnBrk="0" hangingPunct="0">
              <a:defRPr sz="2000">
                <a:solidFill>
                  <a:schemeClr val="tx1"/>
                </a:solidFill>
                <a:latin typeface="Arial" charset="0"/>
                <a:ea typeface="Geneva" pitchFamily="-112" charset="-128"/>
              </a:defRPr>
            </a:lvl5pPr>
            <a:lvl6pPr marL="2514600" indent="-228600" eaLnBrk="0" fontAlgn="base" hangingPunct="0">
              <a:spcBef>
                <a:spcPct val="0"/>
              </a:spcBef>
              <a:spcAft>
                <a:spcPct val="0"/>
              </a:spcAft>
              <a:defRPr sz="2000">
                <a:solidFill>
                  <a:schemeClr val="tx1"/>
                </a:solidFill>
                <a:latin typeface="Arial" charset="0"/>
                <a:ea typeface="Geneva" pitchFamily="-112" charset="-128"/>
              </a:defRPr>
            </a:lvl6pPr>
            <a:lvl7pPr marL="2971800" indent="-228600" eaLnBrk="0" fontAlgn="base" hangingPunct="0">
              <a:spcBef>
                <a:spcPct val="0"/>
              </a:spcBef>
              <a:spcAft>
                <a:spcPct val="0"/>
              </a:spcAft>
              <a:defRPr sz="2000">
                <a:solidFill>
                  <a:schemeClr val="tx1"/>
                </a:solidFill>
                <a:latin typeface="Arial" charset="0"/>
                <a:ea typeface="Geneva" pitchFamily="-112" charset="-128"/>
              </a:defRPr>
            </a:lvl7pPr>
            <a:lvl8pPr marL="3429000" indent="-228600" eaLnBrk="0" fontAlgn="base" hangingPunct="0">
              <a:spcBef>
                <a:spcPct val="0"/>
              </a:spcBef>
              <a:spcAft>
                <a:spcPct val="0"/>
              </a:spcAft>
              <a:defRPr sz="2000">
                <a:solidFill>
                  <a:schemeClr val="tx1"/>
                </a:solidFill>
                <a:latin typeface="Arial" charset="0"/>
                <a:ea typeface="Geneva" pitchFamily="-112" charset="-128"/>
              </a:defRPr>
            </a:lvl8pPr>
            <a:lvl9pPr marL="3886200" indent="-228600" eaLnBrk="0" fontAlgn="base" hangingPunct="0">
              <a:spcBef>
                <a:spcPct val="0"/>
              </a:spcBef>
              <a:spcAft>
                <a:spcPct val="0"/>
              </a:spcAft>
              <a:defRPr sz="2000">
                <a:solidFill>
                  <a:schemeClr val="tx1"/>
                </a:solidFill>
                <a:latin typeface="Arial" charset="0"/>
                <a:ea typeface="Geneva" pitchFamily="-112" charset="-128"/>
              </a:defRPr>
            </a:lvl9pPr>
          </a:lstStyle>
          <a:p>
            <a:pPr defTabSz="823284" eaLnBrk="1" hangingPunct="1">
              <a:lnSpc>
                <a:spcPts val="2430"/>
              </a:lnSpc>
              <a:buSzPct val="100000"/>
              <a:tabLst>
                <a:tab pos="2059326" algn="l"/>
              </a:tabLst>
            </a:pPr>
            <a:endParaRPr lang="de-DE" sz="2161" b="1" dirty="0">
              <a:solidFill>
                <a:srgbClr val="000000"/>
              </a:solidFill>
              <a:latin typeface="+mn-lt"/>
              <a:cs typeface="Arial" charset="0"/>
              <a:sym typeface="Gill Sans" charset="-52"/>
            </a:endParaRPr>
          </a:p>
          <a:p>
            <a:pPr defTabSz="823284" eaLnBrk="1" hangingPunct="1">
              <a:lnSpc>
                <a:spcPts val="2430"/>
              </a:lnSpc>
              <a:buSzPct val="100000"/>
              <a:tabLst>
                <a:tab pos="2059326" algn="l"/>
              </a:tabLst>
            </a:pPr>
            <a:r>
              <a:rPr lang="de-DE" sz="1600" b="1" dirty="0">
                <a:solidFill>
                  <a:srgbClr val="000000"/>
                </a:solidFill>
                <a:latin typeface="Calibri" panose="020F0502020204030204" pitchFamily="34" charset="0"/>
                <a:cs typeface="Arial" charset="0"/>
                <a:sym typeface="Gill Sans" charset="-52"/>
              </a:rPr>
              <a:t>Umfang:</a:t>
            </a:r>
            <a:r>
              <a:rPr lang="de-DE" sz="1600" dirty="0">
                <a:solidFill>
                  <a:srgbClr val="000000"/>
                </a:solidFill>
                <a:latin typeface="Calibri" panose="020F0502020204030204" pitchFamily="34" charset="0"/>
                <a:cs typeface="Arial" charset="0"/>
                <a:sym typeface="Gill Sans" charset="-52"/>
              </a:rPr>
              <a:t>  	30 bis 40 Seiten Text DIN A4 (das sind 60.000 bis 80.000  Zeichen)	</a:t>
            </a:r>
          </a:p>
          <a:p>
            <a:pPr defTabSz="823284" eaLnBrk="1" hangingPunct="1">
              <a:lnSpc>
                <a:spcPts val="2430"/>
              </a:lnSpc>
              <a:spcBef>
                <a:spcPts val="600"/>
              </a:spcBef>
              <a:buSzPct val="100000"/>
              <a:tabLst>
                <a:tab pos="2059326" algn="l"/>
              </a:tabLst>
            </a:pPr>
            <a:r>
              <a:rPr lang="de-DE" sz="1600" b="1" dirty="0">
                <a:solidFill>
                  <a:srgbClr val="000000"/>
                </a:solidFill>
                <a:latin typeface="Calibri" panose="020F0502020204030204" pitchFamily="34" charset="0"/>
                <a:cs typeface="Arial" charset="0"/>
                <a:sym typeface="Gill Sans" charset="-52"/>
              </a:rPr>
              <a:t>Formales: 	Text: </a:t>
            </a:r>
            <a:r>
              <a:rPr lang="de-DE" sz="1600" dirty="0">
                <a:solidFill>
                  <a:srgbClr val="000000"/>
                </a:solidFill>
                <a:latin typeface="Calibri" panose="020F0502020204030204" pitchFamily="34" charset="0"/>
                <a:cs typeface="Arial" charset="0"/>
                <a:sym typeface="Gill Sans" charset="-52"/>
              </a:rPr>
              <a:t>Times New Roman Schriftgröße 12 Punkt, Zeilenabstand 1,5 Zeilen, </a:t>
            </a:r>
          </a:p>
          <a:p>
            <a:pPr defTabSz="823284" eaLnBrk="1" hangingPunct="1">
              <a:lnSpc>
                <a:spcPts val="2430"/>
              </a:lnSpc>
              <a:buSzPct val="100000"/>
              <a:tabLst>
                <a:tab pos="2059326" algn="l"/>
              </a:tabLst>
            </a:pPr>
            <a:r>
              <a:rPr lang="de-DE" sz="1600" b="1" dirty="0">
                <a:solidFill>
                  <a:srgbClr val="000000"/>
                </a:solidFill>
                <a:latin typeface="Calibri" panose="020F0502020204030204" pitchFamily="34" charset="0"/>
                <a:cs typeface="Arial" charset="0"/>
                <a:sym typeface="Gill Sans" charset="-52"/>
              </a:rPr>
              <a:t>	Anmerkungen: </a:t>
            </a:r>
            <a:r>
              <a:rPr lang="de-DE" sz="1600" dirty="0">
                <a:solidFill>
                  <a:srgbClr val="000000"/>
                </a:solidFill>
                <a:latin typeface="Calibri" panose="020F0502020204030204" pitchFamily="34" charset="0"/>
                <a:cs typeface="Arial" charset="0"/>
                <a:sym typeface="Gill Sans" charset="-52"/>
              </a:rPr>
              <a:t>Times New Roman 10 Punkt, Zeilenabstand 1zeilig</a:t>
            </a:r>
            <a:endParaRPr lang="de-DE" sz="1600" b="1" dirty="0">
              <a:solidFill>
                <a:srgbClr val="000000"/>
              </a:solidFill>
              <a:latin typeface="Calibri" panose="020F0502020204030204" pitchFamily="34" charset="0"/>
              <a:cs typeface="Arial" charset="0"/>
              <a:sym typeface="Gill Sans" charset="-52"/>
            </a:endParaRPr>
          </a:p>
          <a:p>
            <a:pPr defTabSz="823284" eaLnBrk="1" hangingPunct="1">
              <a:lnSpc>
                <a:spcPts val="2430"/>
              </a:lnSpc>
              <a:buSzPct val="100000"/>
              <a:tabLst>
                <a:tab pos="2059326" algn="l"/>
              </a:tabLst>
            </a:pPr>
            <a:r>
              <a:rPr lang="de-DE" sz="1600" b="1" dirty="0">
                <a:solidFill>
                  <a:srgbClr val="000000"/>
                </a:solidFill>
                <a:latin typeface="Calibri" panose="020F0502020204030204" pitchFamily="34" charset="0"/>
                <a:cs typeface="Arial" charset="0"/>
                <a:sym typeface="Gill Sans" charset="-52"/>
              </a:rPr>
              <a:t>	Seitenrand:</a:t>
            </a:r>
            <a:r>
              <a:rPr lang="de-DE" sz="1600" dirty="0">
                <a:solidFill>
                  <a:srgbClr val="000000"/>
                </a:solidFill>
                <a:latin typeface="Calibri" panose="020F0502020204030204" pitchFamily="34" charset="0"/>
                <a:cs typeface="Arial" charset="0"/>
                <a:sym typeface="Gill Sans" charset="-52"/>
              </a:rPr>
              <a:t> 2 cm links, breiterer Korrekturrand rechts, aber max. 4,5 cm</a:t>
            </a:r>
          </a:p>
          <a:p>
            <a:pPr defTabSz="823284" eaLnBrk="1" hangingPunct="1">
              <a:lnSpc>
                <a:spcPts val="2430"/>
              </a:lnSpc>
              <a:buSzPct val="100000"/>
              <a:tabLst>
                <a:tab pos="2059326" algn="l"/>
              </a:tabLst>
            </a:pPr>
            <a:r>
              <a:rPr lang="de-DE" sz="1600" dirty="0">
                <a:solidFill>
                  <a:srgbClr val="000000"/>
                </a:solidFill>
                <a:latin typeface="Calibri" panose="020F0502020204030204" pitchFamily="34" charset="0"/>
                <a:cs typeface="Arial" charset="0"/>
                <a:sym typeface="Gill Sans" charset="-52"/>
              </a:rPr>
              <a:t>	Text und Anmerkungen im Blocksatz; bitte Silbentrennung einschalten!</a:t>
            </a:r>
          </a:p>
          <a:p>
            <a:pPr defTabSz="823284" eaLnBrk="1" hangingPunct="1">
              <a:lnSpc>
                <a:spcPts val="2430"/>
              </a:lnSpc>
              <a:buSzPct val="100000"/>
              <a:tabLst>
                <a:tab pos="2059326" algn="l"/>
              </a:tabLst>
            </a:pPr>
            <a:r>
              <a:rPr lang="de-DE" sz="1600" dirty="0">
                <a:solidFill>
                  <a:srgbClr val="000000"/>
                </a:solidFill>
                <a:latin typeface="Calibri" panose="020F0502020204030204" pitchFamily="34" charset="0"/>
                <a:cs typeface="Arial" charset="0"/>
                <a:sym typeface="Gill Sans" charset="-52"/>
              </a:rPr>
              <a:t>	Die Seitennummerierung beginnt mit dem Inhaltsverzeichnis.</a:t>
            </a:r>
          </a:p>
          <a:p>
            <a:pPr defTabSz="823284" eaLnBrk="1" hangingPunct="1">
              <a:lnSpc>
                <a:spcPts val="2430"/>
              </a:lnSpc>
              <a:spcBef>
                <a:spcPts val="600"/>
              </a:spcBef>
              <a:buSzPct val="100000"/>
              <a:tabLst>
                <a:tab pos="2059326" algn="l"/>
              </a:tabLst>
            </a:pPr>
            <a:r>
              <a:rPr lang="de-DE" sz="1600" b="1" dirty="0">
                <a:solidFill>
                  <a:srgbClr val="000000"/>
                </a:solidFill>
                <a:latin typeface="Calibri" panose="020F0502020204030204" pitchFamily="34" charset="0"/>
                <a:cs typeface="Arial" charset="0"/>
                <a:sym typeface="Gill Sans" charset="-52"/>
              </a:rPr>
              <a:t>Aufbau:</a:t>
            </a:r>
            <a:r>
              <a:rPr lang="de-DE" sz="1600" dirty="0">
                <a:solidFill>
                  <a:srgbClr val="000000"/>
                </a:solidFill>
                <a:latin typeface="Calibri" panose="020F0502020204030204" pitchFamily="34" charset="0"/>
                <a:cs typeface="Arial" charset="0"/>
                <a:sym typeface="Gill Sans" charset="-52"/>
              </a:rPr>
              <a:t>  	</a:t>
            </a:r>
            <a:r>
              <a:rPr lang="de-DE" sz="1600" b="1" dirty="0">
                <a:solidFill>
                  <a:srgbClr val="000000"/>
                </a:solidFill>
                <a:latin typeface="Calibri" panose="020F0502020204030204" pitchFamily="34" charset="0"/>
                <a:cs typeface="Arial" charset="0"/>
                <a:sym typeface="Gill Sans" charset="-52"/>
              </a:rPr>
              <a:t>Deckblatt	</a:t>
            </a:r>
          </a:p>
          <a:p>
            <a:pPr defTabSz="823284" eaLnBrk="1" hangingPunct="1">
              <a:lnSpc>
                <a:spcPts val="2430"/>
              </a:lnSpc>
              <a:buSzPct val="100000"/>
              <a:tabLst>
                <a:tab pos="2059326" algn="l"/>
              </a:tabLst>
            </a:pPr>
            <a:r>
              <a:rPr lang="de-DE" sz="1600" dirty="0">
                <a:solidFill>
                  <a:srgbClr val="000000"/>
                </a:solidFill>
                <a:latin typeface="Calibri" panose="020F0502020204030204" pitchFamily="34" charset="0"/>
                <a:cs typeface="Arial" charset="0"/>
                <a:sym typeface="Gill Sans" charset="-52"/>
              </a:rPr>
              <a:t>	</a:t>
            </a:r>
            <a:r>
              <a:rPr lang="de-DE" sz="1600" b="1" dirty="0">
                <a:solidFill>
                  <a:srgbClr val="000000"/>
                </a:solidFill>
                <a:latin typeface="Calibri" panose="020F0502020204030204" pitchFamily="34" charset="0"/>
                <a:cs typeface="Arial" charset="0"/>
                <a:sym typeface="Gill Sans" charset="-52"/>
              </a:rPr>
              <a:t>Inhaltsverzeichnis</a:t>
            </a:r>
          </a:p>
          <a:p>
            <a:pPr defTabSz="823284" eaLnBrk="1" hangingPunct="1">
              <a:buSzPct val="100000"/>
              <a:tabLst>
                <a:tab pos="2059326" algn="l"/>
              </a:tabLst>
            </a:pPr>
            <a:r>
              <a:rPr lang="de-DE" sz="1600" dirty="0">
                <a:solidFill>
                  <a:srgbClr val="000000"/>
                </a:solidFill>
                <a:latin typeface="Calibri" panose="020F0502020204030204" pitchFamily="34" charset="0"/>
                <a:cs typeface="Arial" charset="0"/>
                <a:sym typeface="Gill Sans" charset="-52"/>
              </a:rPr>
              <a:t>	</a:t>
            </a:r>
            <a:r>
              <a:rPr lang="de-DE" sz="1600" b="1" dirty="0">
                <a:solidFill>
                  <a:srgbClr val="000000"/>
                </a:solidFill>
                <a:latin typeface="Calibri" panose="020F0502020204030204" pitchFamily="34" charset="0"/>
                <a:cs typeface="Arial" charset="0"/>
                <a:sym typeface="Gill Sans" charset="-52"/>
              </a:rPr>
              <a:t>Einleitung</a:t>
            </a:r>
            <a:r>
              <a:rPr lang="de-DE" sz="1600" dirty="0">
                <a:solidFill>
                  <a:srgbClr val="000000"/>
                </a:solidFill>
                <a:latin typeface="Calibri" panose="020F0502020204030204" pitchFamily="34" charset="0"/>
                <a:cs typeface="Arial" charset="0"/>
                <a:sym typeface="Gill Sans" charset="-52"/>
              </a:rPr>
              <a:t> [Thema, Fragestellung, Literatur- und Quellenbasis der Arbeit, </a:t>
            </a:r>
          </a:p>
          <a:p>
            <a:pPr defTabSz="823284" eaLnBrk="1" hangingPunct="1">
              <a:buSzPct val="100000"/>
              <a:tabLst>
                <a:tab pos="2059326" algn="l"/>
              </a:tabLst>
            </a:pPr>
            <a:r>
              <a:rPr lang="de-DE" sz="1600" dirty="0">
                <a:solidFill>
                  <a:srgbClr val="000000"/>
                </a:solidFill>
                <a:latin typeface="Calibri" panose="020F0502020204030204" pitchFamily="34" charset="0"/>
                <a:cs typeface="Arial" charset="0"/>
                <a:sym typeface="Gill Sans" charset="-52"/>
              </a:rPr>
              <a:t>	Forschungsstand – all das gehört in die Einleitung]</a:t>
            </a:r>
          </a:p>
          <a:p>
            <a:pPr defTabSz="823284" eaLnBrk="1" hangingPunct="1">
              <a:buSzPct val="100000"/>
              <a:tabLst>
                <a:tab pos="2059326" algn="l"/>
              </a:tabLst>
            </a:pPr>
            <a:r>
              <a:rPr lang="de-DE" sz="1600" dirty="0">
                <a:solidFill>
                  <a:srgbClr val="000000"/>
                </a:solidFill>
                <a:latin typeface="Calibri" panose="020F0502020204030204" pitchFamily="34" charset="0"/>
                <a:cs typeface="Arial" charset="0"/>
                <a:sym typeface="Gill Sans" charset="-52"/>
              </a:rPr>
              <a:t>	</a:t>
            </a:r>
            <a:r>
              <a:rPr lang="de-DE" sz="1600" b="1" dirty="0">
                <a:solidFill>
                  <a:srgbClr val="000000"/>
                </a:solidFill>
                <a:latin typeface="Calibri" panose="020F0502020204030204" pitchFamily="34" charset="0"/>
                <a:cs typeface="Arial" charset="0"/>
                <a:sym typeface="Gill Sans" charset="-52"/>
              </a:rPr>
              <a:t>Hauptteil</a:t>
            </a:r>
            <a:r>
              <a:rPr lang="de-DE" sz="1600" dirty="0">
                <a:solidFill>
                  <a:srgbClr val="000000"/>
                </a:solidFill>
                <a:latin typeface="Calibri" panose="020F0502020204030204" pitchFamily="34" charset="0"/>
                <a:cs typeface="Arial" charset="0"/>
                <a:sym typeface="Gill Sans" charset="-52"/>
              </a:rPr>
              <a:t> [Wichtig: Der Hauptteil heißt nicht Hauptteil! Er gliedert sich in mehrere Kapitel, die je 	möglichst aussagekräftige Überschriften tragen!]</a:t>
            </a:r>
          </a:p>
          <a:p>
            <a:pPr defTabSz="823284" eaLnBrk="1" hangingPunct="1">
              <a:lnSpc>
                <a:spcPts val="2430"/>
              </a:lnSpc>
              <a:buSzPct val="100000"/>
              <a:tabLst>
                <a:tab pos="2059326" algn="l"/>
              </a:tabLst>
            </a:pPr>
            <a:r>
              <a:rPr lang="de-DE" sz="1600" dirty="0">
                <a:solidFill>
                  <a:srgbClr val="000000"/>
                </a:solidFill>
                <a:latin typeface="Calibri" panose="020F0502020204030204" pitchFamily="34" charset="0"/>
                <a:cs typeface="Arial" charset="0"/>
                <a:sym typeface="Gill Sans" charset="-52"/>
              </a:rPr>
              <a:t>	</a:t>
            </a:r>
            <a:r>
              <a:rPr lang="de-DE" sz="1600" b="1" dirty="0">
                <a:solidFill>
                  <a:srgbClr val="000000"/>
                </a:solidFill>
                <a:latin typeface="Calibri" panose="020F0502020204030204" pitchFamily="34" charset="0"/>
                <a:cs typeface="Arial" charset="0"/>
                <a:sym typeface="Gill Sans" charset="-52"/>
              </a:rPr>
              <a:t>Schluss</a:t>
            </a:r>
          </a:p>
          <a:p>
            <a:pPr defTabSz="823284" eaLnBrk="1" hangingPunct="1">
              <a:lnSpc>
                <a:spcPts val="2430"/>
              </a:lnSpc>
              <a:buSzPct val="100000"/>
              <a:tabLst>
                <a:tab pos="2059326" algn="l"/>
              </a:tabLst>
            </a:pPr>
            <a:r>
              <a:rPr lang="de-DE" sz="1600" dirty="0">
                <a:solidFill>
                  <a:srgbClr val="000000"/>
                </a:solidFill>
                <a:latin typeface="Calibri" panose="020F0502020204030204" pitchFamily="34" charset="0"/>
                <a:cs typeface="Arial" charset="0"/>
                <a:sym typeface="Gill Sans" charset="-52"/>
              </a:rPr>
              <a:t>	</a:t>
            </a:r>
            <a:r>
              <a:rPr lang="de-DE" sz="1600" b="1" dirty="0">
                <a:solidFill>
                  <a:srgbClr val="000000"/>
                </a:solidFill>
                <a:latin typeface="Calibri" panose="020F0502020204030204" pitchFamily="34" charset="0"/>
                <a:cs typeface="Arial" charset="0"/>
                <a:sym typeface="Gill Sans" charset="-52"/>
              </a:rPr>
              <a:t>Literaturverzeichnis</a:t>
            </a:r>
          </a:p>
          <a:p>
            <a:pPr defTabSz="823284" eaLnBrk="1" hangingPunct="1">
              <a:spcBef>
                <a:spcPts val="300"/>
              </a:spcBef>
              <a:buSzPct val="100000"/>
              <a:tabLst>
                <a:tab pos="2059326" algn="l"/>
              </a:tabLst>
            </a:pPr>
            <a:r>
              <a:rPr lang="de-DE" sz="1600" dirty="0">
                <a:solidFill>
                  <a:srgbClr val="000000"/>
                </a:solidFill>
                <a:latin typeface="Calibri" panose="020F0502020204030204" pitchFamily="34" charset="0"/>
                <a:cs typeface="Arial" charset="0"/>
                <a:sym typeface="Gill Sans" charset="-52"/>
              </a:rPr>
              <a:t>	</a:t>
            </a:r>
            <a:r>
              <a:rPr lang="de-DE" sz="1600" b="1" dirty="0">
                <a:solidFill>
                  <a:srgbClr val="000000"/>
                </a:solidFill>
                <a:latin typeface="Calibri" panose="020F0502020204030204" pitchFamily="34" charset="0"/>
                <a:cs typeface="Arial" charset="0"/>
                <a:sym typeface="Gill Sans" charset="-52"/>
              </a:rPr>
              <a:t>Eigenständigkeitserklärung </a:t>
            </a:r>
            <a:r>
              <a:rPr lang="de-DE" sz="1600" dirty="0">
                <a:solidFill>
                  <a:srgbClr val="000000"/>
                </a:solidFill>
                <a:latin typeface="Calibri" panose="020F0502020204030204" pitchFamily="34" charset="0"/>
                <a:cs typeface="Arial" charset="0"/>
                <a:sym typeface="Gill Sans" charset="-52"/>
              </a:rPr>
              <a:t>(Muster unter </a:t>
            </a:r>
          </a:p>
          <a:p>
            <a:pPr defTabSz="823284" eaLnBrk="1" hangingPunct="1">
              <a:buSzPct val="100000"/>
              <a:tabLst>
                <a:tab pos="2059326" algn="l"/>
              </a:tabLst>
            </a:pPr>
            <a:r>
              <a:rPr lang="de-DE" sz="1600" dirty="0">
                <a:solidFill>
                  <a:srgbClr val="000000"/>
                </a:solidFill>
                <a:latin typeface="Calibri" panose="020F0502020204030204" pitchFamily="34" charset="0"/>
                <a:cs typeface="Arial" charset="0"/>
                <a:sym typeface="Gill Sans" charset="-52"/>
              </a:rPr>
              <a:t>	</a:t>
            </a:r>
            <a:r>
              <a:rPr lang="de-DE" sz="1000" dirty="0">
                <a:solidFill>
                  <a:srgbClr val="000000"/>
                </a:solidFill>
                <a:latin typeface="Calibri" panose="020F0502020204030204" pitchFamily="34" charset="0"/>
                <a:cs typeface="Arial" charset="0"/>
                <a:sym typeface="Gill Sans" charset="-52"/>
              </a:rPr>
              <a:t>https://www.uni-bielefeld.de/fakultaeten/geschichtswissenschaft/studium/dokumente-formulare/Eigenstaendigkeitserklaerung_Geschichte.pdf</a:t>
            </a:r>
            <a:r>
              <a:rPr lang="de-DE" sz="1600" dirty="0">
                <a:solidFill>
                  <a:srgbClr val="000000"/>
                </a:solidFill>
                <a:latin typeface="Calibri" panose="020F0502020204030204" pitchFamily="34" charset="0"/>
                <a:cs typeface="Arial" charset="0"/>
                <a:sym typeface="Gill Sans" charset="-52"/>
              </a:rPr>
              <a:t>)</a:t>
            </a:r>
          </a:p>
          <a:p>
            <a:pPr defTabSz="823284" eaLnBrk="1" hangingPunct="1">
              <a:lnSpc>
                <a:spcPts val="2430"/>
              </a:lnSpc>
              <a:buSzPct val="100000"/>
            </a:pPr>
            <a:endParaRPr lang="de-DE" sz="1600" dirty="0">
              <a:solidFill>
                <a:srgbClr val="000000"/>
              </a:solidFill>
              <a:latin typeface="+mn-lt"/>
              <a:cs typeface="Arial" charset="0"/>
              <a:sym typeface="Gill Sans" charset="-52"/>
            </a:endParaRPr>
          </a:p>
          <a:p>
            <a:pPr defTabSz="823284" eaLnBrk="1" hangingPunct="1">
              <a:lnSpc>
                <a:spcPts val="2430"/>
              </a:lnSpc>
              <a:buSzPct val="100000"/>
            </a:pPr>
            <a:endParaRPr lang="de-DE" sz="1600" dirty="0">
              <a:solidFill>
                <a:srgbClr val="000000"/>
              </a:solidFill>
              <a:latin typeface="+mn-lt"/>
              <a:cs typeface="Arial" charset="0"/>
              <a:sym typeface="Gill Sans" charset="-52"/>
            </a:endParaRPr>
          </a:p>
          <a:p>
            <a:pPr defTabSz="823284" eaLnBrk="1" hangingPunct="1">
              <a:lnSpc>
                <a:spcPts val="2430"/>
              </a:lnSpc>
              <a:buSzPct val="100000"/>
            </a:pPr>
            <a:endParaRPr lang="de-DE" sz="2161" b="1" dirty="0">
              <a:latin typeface="+mn-lt"/>
              <a:cs typeface="Arial" charset="0"/>
              <a:sym typeface="Gill Sans" charset="-5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7896" y="1"/>
            <a:ext cx="4849565" cy="6858000"/>
          </a:xfrm>
          <a:prstGeom prst="rect">
            <a:avLst/>
          </a:prstGeom>
        </p:spPr>
      </p:pic>
      <p:sp>
        <p:nvSpPr>
          <p:cNvPr id="3" name="Textfeld 2"/>
          <p:cNvSpPr txBox="1"/>
          <p:nvPr/>
        </p:nvSpPr>
        <p:spPr>
          <a:xfrm>
            <a:off x="1750300" y="2545741"/>
            <a:ext cx="1335743" cy="591187"/>
          </a:xfrm>
          <a:prstGeom prst="rect">
            <a:avLst/>
          </a:prstGeom>
          <a:noFill/>
        </p:spPr>
        <p:txBody>
          <a:bodyPr wrap="square" rtlCol="0">
            <a:spAutoFit/>
          </a:bodyPr>
          <a:lstStyle/>
          <a:p>
            <a:r>
              <a:rPr lang="de-DE" sz="1600" b="1" dirty="0">
                <a:latin typeface="Calibri" panose="020F0502020204030204" pitchFamily="34" charset="0"/>
              </a:rPr>
              <a:t>Deckblatt, </a:t>
            </a:r>
          </a:p>
          <a:p>
            <a:r>
              <a:rPr lang="de-DE" sz="1600" b="1" dirty="0">
                <a:latin typeface="Calibri" panose="020F0502020204030204" pitchFamily="34" charset="0"/>
              </a:rPr>
              <a:t>Beispiel 1</a:t>
            </a:r>
          </a:p>
        </p:txBody>
      </p:sp>
    </p:spTree>
    <p:extLst>
      <p:ext uri="{BB962C8B-B14F-4D97-AF65-F5344CB8AC3E}">
        <p14:creationId xmlns:p14="http://schemas.microsoft.com/office/powerpoint/2010/main" val="36094335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1897986" y="2350748"/>
            <a:ext cx="1358093" cy="591187"/>
          </a:xfrm>
          <a:prstGeom prst="rect">
            <a:avLst/>
          </a:prstGeom>
          <a:noFill/>
        </p:spPr>
        <p:txBody>
          <a:bodyPr wrap="square" rtlCol="0">
            <a:spAutoFit/>
          </a:bodyPr>
          <a:lstStyle/>
          <a:p>
            <a:r>
              <a:rPr lang="de-DE" sz="1600" b="1" dirty="0">
                <a:latin typeface="Calibri" panose="020F0502020204030204" pitchFamily="34" charset="0"/>
              </a:rPr>
              <a:t>Deckblatt, Beispiel 2</a:t>
            </a:r>
          </a:p>
        </p:txBody>
      </p:sp>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1218" y="1"/>
            <a:ext cx="4849565" cy="6858000"/>
          </a:xfrm>
          <a:prstGeom prst="rect">
            <a:avLst/>
          </a:prstGeom>
        </p:spPr>
      </p:pic>
    </p:spTree>
    <p:extLst>
      <p:ext uri="{BB962C8B-B14F-4D97-AF65-F5344CB8AC3E}">
        <p14:creationId xmlns:p14="http://schemas.microsoft.com/office/powerpoint/2010/main" val="25094542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695400" y="1052736"/>
            <a:ext cx="10801200" cy="5132041"/>
          </a:xfrm>
          <a:prstGeom prst="rect">
            <a:avLst/>
          </a:prstGeom>
          <a:solidFill>
            <a:srgbClr val="B6C828">
              <a:alpha val="0"/>
            </a:srgbClr>
          </a:solidFill>
          <a:ln w="9525">
            <a:noFill/>
            <a:miter lim="800000"/>
            <a:headEnd/>
            <a:tailEnd/>
          </a:ln>
        </p:spPr>
        <p:txBody>
          <a:bodyPr lIns="0" tIns="0" rIns="0" bIns="0"/>
          <a:lstStyle/>
          <a:p>
            <a:pPr algn="ctr"/>
            <a:endParaRPr lang="de-DE" sz="1261" dirty="0">
              <a:latin typeface="Calibri" pitchFamily="34" charset="0"/>
              <a:cs typeface="Arial" charset="0"/>
              <a:sym typeface="Arial" charset="0"/>
            </a:endParaRPr>
          </a:p>
          <a:p>
            <a:pPr algn="just"/>
            <a:r>
              <a:rPr lang="de-DE" sz="2200" b="1" dirty="0">
                <a:latin typeface="Calibri" pitchFamily="34" charset="0"/>
                <a:cs typeface="Arial" charset="0"/>
                <a:sym typeface="Arial" charset="0"/>
              </a:rPr>
              <a:t>Fristen, I: </a:t>
            </a:r>
          </a:p>
          <a:p>
            <a:pPr algn="just">
              <a:spcBef>
                <a:spcPts val="540"/>
              </a:spcBef>
            </a:pPr>
            <a:r>
              <a:rPr lang="de-DE" sz="2200" dirty="0">
                <a:latin typeface="Calibri" pitchFamily="34" charset="0"/>
                <a:cs typeface="Arial" charset="0"/>
                <a:sym typeface="Arial" charset="0"/>
              </a:rPr>
              <a:t>Wichtig ist die Unterscheidung zwischen </a:t>
            </a:r>
            <a:r>
              <a:rPr lang="de-DE" sz="2200" i="1" dirty="0">
                <a:latin typeface="Calibri" pitchFamily="34" charset="0"/>
                <a:cs typeface="Arial" charset="0"/>
                <a:sym typeface="Arial" charset="0"/>
              </a:rPr>
              <a:t>Bearbeitungszeitraum</a:t>
            </a:r>
            <a:r>
              <a:rPr lang="de-DE" sz="2200" dirty="0">
                <a:latin typeface="Calibri" pitchFamily="34" charset="0"/>
                <a:cs typeface="Arial" charset="0"/>
                <a:sym typeface="Arial" charset="0"/>
              </a:rPr>
              <a:t> und </a:t>
            </a:r>
            <a:r>
              <a:rPr lang="de-DE" sz="2200" i="1" dirty="0">
                <a:latin typeface="Calibri" pitchFamily="34" charset="0"/>
                <a:cs typeface="Arial" charset="0"/>
                <a:sym typeface="Arial" charset="0"/>
              </a:rPr>
              <a:t>Workload (Arbeits-aufwand)</a:t>
            </a:r>
            <a:r>
              <a:rPr lang="de-DE" sz="2200" dirty="0">
                <a:latin typeface="Calibri" pitchFamily="34" charset="0"/>
                <a:cs typeface="Arial" charset="0"/>
                <a:sym typeface="Arial" charset="0"/>
              </a:rPr>
              <a:t>.</a:t>
            </a:r>
          </a:p>
          <a:p>
            <a:pPr algn="just">
              <a:spcBef>
                <a:spcPts val="1080"/>
              </a:spcBef>
            </a:pPr>
            <a:r>
              <a:rPr lang="de-DE" sz="2200" dirty="0">
                <a:latin typeface="Calibri" pitchFamily="34" charset="0"/>
                <a:cs typeface="Arial" charset="0"/>
                <a:sym typeface="Arial" charset="0"/>
              </a:rPr>
              <a:t>Der Bearbeitungs</a:t>
            </a:r>
            <a:r>
              <a:rPr lang="de-DE" sz="2200" b="1" i="1" dirty="0">
                <a:latin typeface="Calibri" pitchFamily="34" charset="0"/>
                <a:cs typeface="Arial" charset="0"/>
                <a:sym typeface="Arial" charset="0"/>
              </a:rPr>
              <a:t>zeitraum</a:t>
            </a:r>
            <a:r>
              <a:rPr lang="de-DE" sz="2200" dirty="0">
                <a:latin typeface="Calibri" pitchFamily="34" charset="0"/>
                <a:cs typeface="Arial" charset="0"/>
                <a:sym typeface="Arial" charset="0"/>
              </a:rPr>
              <a:t> beträgt sechs Monate, gerechnet vom Datum der Anmeldung der Arbeit. </a:t>
            </a:r>
          </a:p>
          <a:p>
            <a:pPr algn="just">
              <a:spcBef>
                <a:spcPts val="1080"/>
              </a:spcBef>
            </a:pPr>
            <a:r>
              <a:rPr lang="de-DE" sz="2200" dirty="0">
                <a:latin typeface="Calibri" pitchFamily="34" charset="0"/>
                <a:cs typeface="Arial" charset="0"/>
                <a:sym typeface="Arial" charset="0"/>
              </a:rPr>
              <a:t>Es sollen indes nicht sechs Monate Arbeitszeit in die Bachelorarbeit investiert werden: Der </a:t>
            </a:r>
            <a:r>
              <a:rPr lang="de-DE" sz="2200" b="1" dirty="0">
                <a:latin typeface="Calibri" pitchFamily="34" charset="0"/>
                <a:cs typeface="Arial" charset="0"/>
                <a:sym typeface="Arial" charset="0"/>
              </a:rPr>
              <a:t>Workload</a:t>
            </a:r>
            <a:r>
              <a:rPr lang="de-DE" sz="2200" dirty="0">
                <a:latin typeface="Calibri" pitchFamily="34" charset="0"/>
                <a:cs typeface="Arial" charset="0"/>
                <a:sym typeface="Arial" charset="0"/>
              </a:rPr>
              <a:t> fällt mit </a:t>
            </a:r>
            <a:r>
              <a:rPr lang="de-DE" sz="2200" b="1" dirty="0">
                <a:latin typeface="Calibri" pitchFamily="34" charset="0"/>
                <a:cs typeface="Arial" charset="0"/>
                <a:sym typeface="Arial" charset="0"/>
              </a:rPr>
              <a:t>300 Stunden (= 10 LP) </a:t>
            </a:r>
            <a:r>
              <a:rPr lang="de-DE" sz="2200" dirty="0">
                <a:latin typeface="Calibri" pitchFamily="34" charset="0"/>
                <a:cs typeface="Arial" charset="0"/>
                <a:sym typeface="Arial" charset="0"/>
              </a:rPr>
              <a:t>weitaus geringer aus. Es ist also mit einem </a:t>
            </a:r>
            <a:r>
              <a:rPr lang="de-DE" sz="2200" b="1" dirty="0">
                <a:latin typeface="Calibri" pitchFamily="34" charset="0"/>
                <a:cs typeface="Arial" charset="0"/>
                <a:sym typeface="Arial" charset="0"/>
              </a:rPr>
              <a:t>Arbeitsaufwand von 7,5 Wochen</a:t>
            </a:r>
            <a:r>
              <a:rPr lang="de-DE" sz="2200" dirty="0">
                <a:latin typeface="Calibri" pitchFamily="34" charset="0"/>
                <a:cs typeface="Arial" charset="0"/>
                <a:sym typeface="Arial" charset="0"/>
              </a:rPr>
              <a:t> bei einer Arbeitszeit von 40 Wochenstunden zu rechnen. </a:t>
            </a:r>
          </a:p>
          <a:p>
            <a:pPr algn="just">
              <a:spcBef>
                <a:spcPts val="1080"/>
              </a:spcBef>
            </a:pPr>
            <a:r>
              <a:rPr lang="de-DE" sz="2200" dirty="0">
                <a:latin typeface="Calibri" pitchFamily="34" charset="0"/>
                <a:cs typeface="Arial" charset="0"/>
                <a:sym typeface="Arial" charset="0"/>
              </a:rPr>
              <a:t>Thema und Fragestellung müssen in 300 Stunden zu bewältigen sein. Wie Sie den Workload über den Zeitraum von sechs Monaten verteilen, bleibt Ihnen überlassen. Planen Sie nach Möglichkeit frühzeitig, in welchem ‚Zeitfenster‘ der sechs Monate Sie die Arbeit schreiben wollen bzw. schreiben können! [Aus dem Gesagten ergibt sich auch, dass Sie die Arbeit frühestens 7,5 Wochen nach der Anmeldung abgeben können.]</a:t>
            </a:r>
          </a:p>
          <a:p>
            <a:pPr algn="just"/>
            <a:endParaRPr lang="de-DE" sz="2200" b="1" dirty="0">
              <a:latin typeface="Calibri" pitchFamily="34" charset="0"/>
              <a:cs typeface="Arial" charset="0"/>
              <a:sym typeface="Arial" charset="0"/>
            </a:endParaRPr>
          </a:p>
          <a:p>
            <a:pPr algn="just"/>
            <a:endParaRPr lang="de-DE" sz="2161" b="1" dirty="0">
              <a:latin typeface="Calibri" pitchFamily="34" charset="0"/>
              <a:cs typeface="Arial" charset="0"/>
              <a:sym typeface="Arial" charset="0"/>
            </a:endParaRPr>
          </a:p>
          <a:p>
            <a:pPr algn="just"/>
            <a:endParaRPr lang="de-DE" sz="1621" b="1" dirty="0">
              <a:latin typeface="Calibri" pitchFamily="34" charset="0"/>
              <a:cs typeface="Arial" charset="0"/>
              <a:sym typeface="Arial" charset="0"/>
            </a:endParaRPr>
          </a:p>
        </p:txBody>
      </p:sp>
    </p:spTree>
    <p:extLst>
      <p:ext uri="{BB962C8B-B14F-4D97-AF65-F5344CB8AC3E}">
        <p14:creationId xmlns:p14="http://schemas.microsoft.com/office/powerpoint/2010/main" val="30565245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055440" y="1268760"/>
            <a:ext cx="9793088" cy="5045003"/>
          </a:xfrm>
          <a:prstGeom prst="rect">
            <a:avLst/>
          </a:prstGeom>
          <a:solidFill>
            <a:srgbClr val="B6C828">
              <a:alpha val="0"/>
            </a:srgbClr>
          </a:solidFill>
          <a:ln w="9525">
            <a:noFill/>
            <a:miter lim="800000"/>
            <a:headEnd/>
            <a:tailEnd/>
          </a:ln>
        </p:spPr>
        <p:txBody>
          <a:bodyPr lIns="0" tIns="0" rIns="0" bIns="0"/>
          <a:lstStyle/>
          <a:p>
            <a:pPr algn="just"/>
            <a:r>
              <a:rPr lang="de-DE" sz="2200" b="1" dirty="0">
                <a:latin typeface="Calibri" pitchFamily="34" charset="0"/>
                <a:cs typeface="Arial" charset="0"/>
                <a:sym typeface="Arial" charset="0"/>
              </a:rPr>
              <a:t>Fristen, II: </a:t>
            </a:r>
            <a:endParaRPr lang="de-DE" sz="2200" dirty="0">
              <a:latin typeface="Calibri" pitchFamily="34" charset="0"/>
              <a:cs typeface="Arial" charset="0"/>
              <a:sym typeface="Arial" charset="0"/>
            </a:endParaRPr>
          </a:p>
          <a:p>
            <a:pPr algn="just"/>
            <a:endParaRPr lang="de-DE" sz="2200" dirty="0">
              <a:latin typeface="Calibri" pitchFamily="34" charset="0"/>
              <a:cs typeface="Arial" charset="0"/>
              <a:sym typeface="Arial" charset="0"/>
            </a:endParaRPr>
          </a:p>
          <a:p>
            <a:pPr algn="just"/>
            <a:r>
              <a:rPr lang="de-DE" sz="2200" dirty="0">
                <a:latin typeface="Calibri" pitchFamily="34" charset="0"/>
                <a:cs typeface="Arial" charset="0"/>
                <a:sym typeface="Arial" charset="0"/>
              </a:rPr>
              <a:t>Grundsätzlich ist empfehlenswert, Thema und Fragestellung zu entwickeln, ein Exposé zu verfassen, dieses mit den Betreuenden abzustimmen und erst dann die Arbeit anmelden zu lassen.</a:t>
            </a:r>
          </a:p>
          <a:p>
            <a:pPr algn="just"/>
            <a:endParaRPr lang="de-DE" sz="2200" dirty="0">
              <a:latin typeface="Calibri" pitchFamily="34" charset="0"/>
              <a:cs typeface="Arial" charset="0"/>
              <a:sym typeface="Arial" charset="0"/>
            </a:endParaRPr>
          </a:p>
          <a:p>
            <a:pPr algn="just"/>
            <a:r>
              <a:rPr lang="de-DE" sz="2200" dirty="0">
                <a:latin typeface="Calibri" pitchFamily="34" charset="0"/>
                <a:cs typeface="Arial" charset="0"/>
                <a:sym typeface="Arial" charset="0"/>
              </a:rPr>
              <a:t>Ein solches Vorgehen bietet eine höhere Gewähr, dass Sie nach der Anmeldung mit dem vorgesehenen Workload auskommen.</a:t>
            </a:r>
          </a:p>
          <a:p>
            <a:pPr algn="just"/>
            <a:endParaRPr lang="de-DE" sz="2200" dirty="0">
              <a:latin typeface="Calibri" pitchFamily="34" charset="0"/>
              <a:cs typeface="Arial" charset="0"/>
              <a:sym typeface="Arial" charset="0"/>
            </a:endParaRPr>
          </a:p>
          <a:p>
            <a:pPr algn="just"/>
            <a:r>
              <a:rPr lang="de-DE" sz="2200" dirty="0">
                <a:latin typeface="Calibri" pitchFamily="34" charset="0"/>
                <a:cs typeface="Arial" charset="0"/>
                <a:sym typeface="Arial" charset="0"/>
              </a:rPr>
              <a:t>Denn als Erfahrungswert gilt: 300 Stunden (= 7,5 Wochen) reichen dann für das Lesen, die Quellenauswertung, das Schreiben und Überarbeiten in aller Regel sehr gut aus, wenn Thema und Fragestellung bereits geklärt sind und idealerweise auch schon ein Exposé geschrieben worden ist. </a:t>
            </a:r>
          </a:p>
          <a:p>
            <a:pPr algn="just"/>
            <a:endParaRPr lang="de-DE" sz="1600" dirty="0">
              <a:latin typeface="Calibri" pitchFamily="34" charset="0"/>
              <a:cs typeface="Arial" charset="0"/>
              <a:sym typeface="Arial" charset="0"/>
            </a:endParaRPr>
          </a:p>
          <a:p>
            <a:pPr algn="just"/>
            <a:endParaRPr lang="de-DE" sz="1600" b="1" dirty="0">
              <a:latin typeface="Calibri" pitchFamily="34" charset="0"/>
              <a:cs typeface="Arial" charset="0"/>
              <a:sym typeface="Arial" charset="0"/>
            </a:endParaRPr>
          </a:p>
          <a:p>
            <a:pPr algn="just"/>
            <a:endParaRPr lang="de-DE" sz="2161" b="1" dirty="0">
              <a:latin typeface="Calibri" pitchFamily="34" charset="0"/>
              <a:cs typeface="Arial" charset="0"/>
              <a:sym typeface="Arial" charset="0"/>
            </a:endParaRPr>
          </a:p>
          <a:p>
            <a:pPr algn="just"/>
            <a:endParaRPr lang="de-DE" sz="1621" b="1" dirty="0">
              <a:latin typeface="Calibri" pitchFamily="34" charset="0"/>
              <a:cs typeface="Arial" charset="0"/>
              <a:sym typeface="Arial" charset="0"/>
            </a:endParaRPr>
          </a:p>
        </p:txBody>
      </p:sp>
    </p:spTree>
    <p:extLst>
      <p:ext uri="{BB962C8B-B14F-4D97-AF65-F5344CB8AC3E}">
        <p14:creationId xmlns:p14="http://schemas.microsoft.com/office/powerpoint/2010/main" val="31507379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415480" y="1520788"/>
            <a:ext cx="8928992" cy="3816424"/>
          </a:xfrm>
          <a:prstGeom prst="rect">
            <a:avLst/>
          </a:prstGeom>
          <a:solidFill>
            <a:srgbClr val="B6C828">
              <a:alpha val="0"/>
            </a:srgbClr>
          </a:solidFill>
          <a:ln w="9525">
            <a:noFill/>
            <a:miter lim="800000"/>
            <a:headEnd/>
            <a:tailEnd/>
          </a:ln>
        </p:spPr>
        <p:txBody>
          <a:bodyPr lIns="0" tIns="0" rIns="0" bIns="0"/>
          <a:lstStyle/>
          <a:p>
            <a:pPr algn="just"/>
            <a:r>
              <a:rPr lang="de-DE" sz="2200" b="1" dirty="0">
                <a:latin typeface="Calibri" pitchFamily="34" charset="0"/>
                <a:cs typeface="Arial" charset="0"/>
                <a:sym typeface="Arial" charset="0"/>
              </a:rPr>
              <a:t>Fristen, III: </a:t>
            </a:r>
          </a:p>
          <a:p>
            <a:pPr algn="just"/>
            <a:endParaRPr lang="de-DE" sz="2200" dirty="0">
              <a:latin typeface="Calibri" pitchFamily="34" charset="0"/>
              <a:cs typeface="Arial" charset="0"/>
              <a:sym typeface="Arial" charset="0"/>
            </a:endParaRPr>
          </a:p>
          <a:p>
            <a:pPr algn="just"/>
            <a:r>
              <a:rPr lang="de-DE" sz="2200" dirty="0">
                <a:latin typeface="Calibri" pitchFamily="34" charset="0"/>
                <a:cs typeface="Arial" charset="0"/>
                <a:sym typeface="Arial" charset="0"/>
              </a:rPr>
              <a:t>Bitte nach Möglichkeit </a:t>
            </a:r>
            <a:r>
              <a:rPr lang="de-DE" sz="2200" b="1" dirty="0">
                <a:latin typeface="Calibri" pitchFamily="34" charset="0"/>
                <a:cs typeface="Arial" charset="0"/>
                <a:sym typeface="Arial" charset="0"/>
              </a:rPr>
              <a:t>nicht</a:t>
            </a:r>
            <a:r>
              <a:rPr lang="de-DE" sz="2200" dirty="0">
                <a:latin typeface="Calibri" pitchFamily="34" charset="0"/>
                <a:cs typeface="Arial" charset="0"/>
                <a:sym typeface="Arial" charset="0"/>
              </a:rPr>
              <a:t> die Arbeit mit einem groben Thema anmelden und dann erst das Thema konkretisieren und eine Fragestellung entwickeln! </a:t>
            </a:r>
          </a:p>
          <a:p>
            <a:pPr algn="just">
              <a:spcBef>
                <a:spcPts val="1080"/>
              </a:spcBef>
            </a:pPr>
            <a:r>
              <a:rPr lang="de-DE" sz="2200" dirty="0">
                <a:latin typeface="Calibri" pitchFamily="34" charset="0"/>
                <a:cs typeface="Arial" charset="0"/>
                <a:sym typeface="Arial" charset="0"/>
              </a:rPr>
              <a:t>Lassen sich thematische Änderungen aber gar nicht vermeiden, so gilt: </a:t>
            </a:r>
          </a:p>
          <a:p>
            <a:pPr algn="just"/>
            <a:r>
              <a:rPr lang="de-DE" sz="1600" dirty="0">
                <a:latin typeface="Calibri" pitchFamily="34" charset="0"/>
                <a:cs typeface="Arial" charset="0"/>
                <a:sym typeface="Arial" charset="0"/>
              </a:rPr>
              <a:t>„Stellt sich während der Bearbeitungszeit heraus, dass eine Konkretisierung oder Modifizierung des Themas sinnvoll sein könnte, etwa aus Gründen der Quellen- und Literaturlage, kann der oder die Studierende eine solche Abweichung von der Themenformulierung durch die Wahl eines im Wortlaut unterschiedlichen Titels für ihre Arbeit kenntlich machen. Auf dem Deckblatt der Arbeit ist in diesen Fällen außer dem neuen Titel der Arbeit immer auch die ursprüngliche Themenstellung anzuführen.“</a:t>
            </a:r>
          </a:p>
          <a:p>
            <a:pPr algn="just"/>
            <a:r>
              <a:rPr lang="de-DE" sz="1000" dirty="0">
                <a:latin typeface="Calibri" pitchFamily="34" charset="0"/>
                <a:cs typeface="Arial" charset="0"/>
                <a:sym typeface="Arial" charset="0"/>
              </a:rPr>
              <a:t>Modulhandbuch: Modul 22-3.9 Bachelorarbeit, https://ekvv.uni-bielefeld.de/sinfo/publ/modul/26795432</a:t>
            </a:r>
          </a:p>
          <a:p>
            <a:pPr algn="just"/>
            <a:endParaRPr lang="de-DE" sz="2161" b="1" dirty="0">
              <a:latin typeface="Calibri" pitchFamily="34" charset="0"/>
              <a:cs typeface="Arial" charset="0"/>
              <a:sym typeface="Arial" charset="0"/>
            </a:endParaRPr>
          </a:p>
          <a:p>
            <a:pPr algn="just"/>
            <a:endParaRPr lang="de-DE" sz="2161" b="1" dirty="0">
              <a:latin typeface="Calibri" pitchFamily="34" charset="0"/>
              <a:cs typeface="Arial" charset="0"/>
              <a:sym typeface="Arial" charset="0"/>
            </a:endParaRPr>
          </a:p>
          <a:p>
            <a:pPr algn="just"/>
            <a:endParaRPr lang="de-DE" sz="1621" b="1" dirty="0">
              <a:latin typeface="Calibri" pitchFamily="34" charset="0"/>
              <a:cs typeface="Arial" charset="0"/>
              <a:sym typeface="Arial" charset="0"/>
            </a:endParaRPr>
          </a:p>
        </p:txBody>
      </p:sp>
    </p:spTree>
    <p:extLst>
      <p:ext uri="{BB962C8B-B14F-4D97-AF65-F5344CB8AC3E}">
        <p14:creationId xmlns:p14="http://schemas.microsoft.com/office/powerpoint/2010/main" val="9029007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343472" y="981961"/>
            <a:ext cx="9721079" cy="5111335"/>
          </a:xfrm>
          <a:prstGeom prst="rect">
            <a:avLst/>
          </a:prstGeom>
          <a:solidFill>
            <a:srgbClr val="B6C828">
              <a:alpha val="0"/>
            </a:srgbClr>
          </a:solidFill>
          <a:ln w="9525">
            <a:noFill/>
            <a:miter lim="800000"/>
            <a:headEnd/>
            <a:tailEnd/>
          </a:ln>
        </p:spPr>
        <p:txBody>
          <a:bodyPr lIns="0" tIns="0" rIns="0" bIns="0"/>
          <a:lstStyle/>
          <a:p>
            <a:pPr algn="ctr"/>
            <a:endParaRPr lang="de-DE" sz="1261" dirty="0">
              <a:latin typeface="Calibri" pitchFamily="34" charset="0"/>
              <a:cs typeface="Arial" charset="0"/>
              <a:sym typeface="Arial" charset="0"/>
            </a:endParaRPr>
          </a:p>
          <a:p>
            <a:pPr algn="ctr"/>
            <a:endParaRPr lang="de-DE" sz="1261" dirty="0">
              <a:latin typeface="Calibri" pitchFamily="34" charset="0"/>
              <a:cs typeface="Arial" charset="0"/>
              <a:sym typeface="Arial" charset="0"/>
            </a:endParaRPr>
          </a:p>
          <a:p>
            <a:pPr algn="just"/>
            <a:r>
              <a:rPr lang="de-DE" sz="2200" b="1" dirty="0">
                <a:latin typeface="Calibri" pitchFamily="34" charset="0"/>
                <a:cs typeface="Arial" charset="0"/>
                <a:sym typeface="Arial" charset="0"/>
              </a:rPr>
              <a:t>Fristen, IV: </a:t>
            </a:r>
          </a:p>
          <a:p>
            <a:pPr algn="just">
              <a:spcBef>
                <a:spcPts val="540"/>
              </a:spcBef>
            </a:pPr>
            <a:r>
              <a:rPr lang="de-DE" sz="2200" dirty="0">
                <a:latin typeface="Calibri" pitchFamily="34" charset="0"/>
                <a:cs typeface="Arial" charset="0"/>
                <a:sym typeface="Arial" charset="0"/>
              </a:rPr>
              <a:t>Nach Abgabe der Arbeit haben die Gutachter*innen eine </a:t>
            </a:r>
            <a:r>
              <a:rPr lang="de-DE" sz="2200" b="1" dirty="0">
                <a:latin typeface="Calibri" pitchFamily="34" charset="0"/>
                <a:cs typeface="Arial" charset="0"/>
                <a:sym typeface="Arial" charset="0"/>
              </a:rPr>
              <a:t>Korrekturfrist</a:t>
            </a:r>
            <a:r>
              <a:rPr lang="de-DE" sz="2200" dirty="0">
                <a:latin typeface="Calibri" pitchFamily="34" charset="0"/>
                <a:cs typeface="Arial" charset="0"/>
                <a:sym typeface="Arial" charset="0"/>
              </a:rPr>
              <a:t> </a:t>
            </a:r>
            <a:r>
              <a:rPr lang="de-DE" sz="2200" b="1" dirty="0">
                <a:latin typeface="Calibri" pitchFamily="34" charset="0"/>
                <a:cs typeface="Arial" charset="0"/>
                <a:sym typeface="Arial" charset="0"/>
              </a:rPr>
              <a:t>von sechs Wochen</a:t>
            </a:r>
            <a:r>
              <a:rPr lang="de-DE" sz="2200" dirty="0">
                <a:latin typeface="Calibri" pitchFamily="34" charset="0"/>
                <a:cs typeface="Arial" charset="0"/>
                <a:sym typeface="Arial" charset="0"/>
              </a:rPr>
              <a:t> – spätestens mit Ablauf dieser Frist müssen die Gutachten vorliegen (Aber auch hier gilt: Eine Abstimmung mit den Gutachtenden kann sinnvoll sein).</a:t>
            </a:r>
            <a:endParaRPr lang="de-DE" sz="2200" i="1" dirty="0">
              <a:latin typeface="Calibri" pitchFamily="34" charset="0"/>
              <a:cs typeface="Arial" charset="0"/>
              <a:sym typeface="Arial" charset="0"/>
            </a:endParaRPr>
          </a:p>
          <a:p>
            <a:pPr algn="just"/>
            <a:endParaRPr lang="de-DE" sz="2200" dirty="0">
              <a:latin typeface="Calibri" pitchFamily="34" charset="0"/>
              <a:cs typeface="Arial" charset="0"/>
              <a:sym typeface="Arial" charset="0"/>
            </a:endParaRPr>
          </a:p>
          <a:p>
            <a:pPr algn="just"/>
            <a:r>
              <a:rPr lang="de-DE" sz="2200" dirty="0">
                <a:latin typeface="Calibri" pitchFamily="34" charset="0"/>
                <a:cs typeface="Arial" charset="0"/>
                <a:sym typeface="Arial" charset="0"/>
              </a:rPr>
              <a:t>In diesem Zusammenhang:</a:t>
            </a:r>
          </a:p>
          <a:p>
            <a:pPr algn="just"/>
            <a:r>
              <a:rPr lang="de-DE" sz="2200" dirty="0">
                <a:latin typeface="Calibri" pitchFamily="34" charset="0"/>
                <a:cs typeface="Arial" charset="0"/>
                <a:sym typeface="Arial" charset="0"/>
              </a:rPr>
              <a:t>Die letztmalige </a:t>
            </a:r>
            <a:r>
              <a:rPr lang="de-DE" sz="2200" b="1" dirty="0">
                <a:latin typeface="Calibri" pitchFamily="34" charset="0"/>
                <a:cs typeface="Arial" charset="0"/>
                <a:sym typeface="Arial" charset="0"/>
              </a:rPr>
              <a:t>Umschreibung</a:t>
            </a:r>
            <a:r>
              <a:rPr lang="de-DE" sz="2200" dirty="0">
                <a:latin typeface="Calibri" pitchFamily="34" charset="0"/>
                <a:cs typeface="Arial" charset="0"/>
                <a:sym typeface="Arial" charset="0"/>
              </a:rPr>
              <a:t> in den Master ist </a:t>
            </a:r>
          </a:p>
          <a:p>
            <a:pPr algn="just"/>
            <a:r>
              <a:rPr lang="de-DE" sz="2200" dirty="0">
                <a:latin typeface="Calibri" pitchFamily="34" charset="0"/>
                <a:cs typeface="Arial" charset="0"/>
                <a:sym typeface="Arial" charset="0"/>
              </a:rPr>
              <a:t>zum 15. Mai für das Sommersemester bzw.  </a:t>
            </a:r>
          </a:p>
          <a:p>
            <a:pPr algn="just"/>
            <a:r>
              <a:rPr lang="de-DE" sz="2200" dirty="0">
                <a:latin typeface="Calibri" pitchFamily="34" charset="0"/>
                <a:cs typeface="Arial" charset="0"/>
                <a:sym typeface="Arial" charset="0"/>
              </a:rPr>
              <a:t>zum 15. November für das Wintersemester möglich.</a:t>
            </a:r>
          </a:p>
          <a:p>
            <a:pPr algn="just"/>
            <a:r>
              <a:rPr lang="de-DE" sz="2200" dirty="0">
                <a:latin typeface="Calibri" pitchFamily="34" charset="0"/>
                <a:cs typeface="Arial" charset="0"/>
                <a:sym typeface="Arial" charset="0"/>
              </a:rPr>
              <a:t>[Bitte vorher die </a:t>
            </a:r>
            <a:r>
              <a:rPr lang="de-DE" sz="2200" b="1" dirty="0">
                <a:latin typeface="Calibri" pitchFamily="34" charset="0"/>
                <a:cs typeface="Arial" charset="0"/>
                <a:sym typeface="Arial" charset="0"/>
              </a:rPr>
              <a:t>Bewerbung</a:t>
            </a:r>
            <a:r>
              <a:rPr lang="de-DE" sz="2200" dirty="0">
                <a:latin typeface="Calibri" pitchFamily="34" charset="0"/>
                <a:cs typeface="Arial" charset="0"/>
                <a:sym typeface="Arial" charset="0"/>
              </a:rPr>
              <a:t> nicht vergessen!!]</a:t>
            </a:r>
          </a:p>
          <a:p>
            <a:pPr algn="just"/>
            <a:endParaRPr lang="de-DE" sz="2200" dirty="0">
              <a:latin typeface="Calibri" pitchFamily="34" charset="0"/>
              <a:cs typeface="Arial" charset="0"/>
              <a:sym typeface="Arial" charset="0"/>
            </a:endParaRPr>
          </a:p>
          <a:p>
            <a:pPr algn="just"/>
            <a:r>
              <a:rPr lang="de-DE" sz="2200" b="1" dirty="0">
                <a:latin typeface="Calibri" pitchFamily="34" charset="0"/>
                <a:cs typeface="Arial" charset="0"/>
                <a:sym typeface="Arial" charset="0"/>
              </a:rPr>
              <a:t>Hinweis: Es gibt keinen Master „Bild- und Kunstgeschichte“ an der Universität Bielefeld!</a:t>
            </a:r>
          </a:p>
          <a:p>
            <a:pPr algn="just"/>
            <a:r>
              <a:rPr lang="de-DE" sz="2200" dirty="0">
                <a:latin typeface="Calibri" pitchFamily="34" charset="0"/>
                <a:cs typeface="Arial" charset="0"/>
                <a:sym typeface="Arial" charset="0"/>
              </a:rPr>
              <a:t> </a:t>
            </a:r>
          </a:p>
          <a:p>
            <a:pPr algn="just"/>
            <a:endParaRPr lang="de-DE" sz="2161" dirty="0">
              <a:latin typeface="Calibri" pitchFamily="34" charset="0"/>
              <a:cs typeface="Arial" charset="0"/>
              <a:sym typeface="Arial" charset="0"/>
            </a:endParaRPr>
          </a:p>
          <a:p>
            <a:pPr algn="just"/>
            <a:endParaRPr lang="de-DE" sz="2161" b="1" dirty="0">
              <a:latin typeface="Calibri" pitchFamily="34" charset="0"/>
              <a:cs typeface="Arial" charset="0"/>
              <a:sym typeface="Arial" charset="0"/>
            </a:endParaRPr>
          </a:p>
        </p:txBody>
      </p:sp>
    </p:spTree>
    <p:extLst>
      <p:ext uri="{BB962C8B-B14F-4D97-AF65-F5344CB8AC3E}">
        <p14:creationId xmlns:p14="http://schemas.microsoft.com/office/powerpoint/2010/main" val="24797049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407368" y="1268760"/>
            <a:ext cx="11449272" cy="5687399"/>
          </a:xfrm>
          <a:prstGeom prst="rect">
            <a:avLst/>
          </a:prstGeom>
          <a:solidFill>
            <a:srgbClr val="B6C828">
              <a:alpha val="0"/>
            </a:srgbClr>
          </a:solidFill>
          <a:ln w="9525">
            <a:noFill/>
            <a:miter lim="800000"/>
            <a:headEnd/>
            <a:tailEnd/>
          </a:ln>
        </p:spPr>
        <p:txBody>
          <a:bodyPr lIns="0" tIns="0" rIns="0" bIns="0"/>
          <a:lstStyle/>
          <a:p>
            <a:pPr algn="just">
              <a:spcAft>
                <a:spcPts val="600"/>
              </a:spcAft>
            </a:pPr>
            <a:r>
              <a:rPr lang="de-DE" sz="2200" b="1" dirty="0">
                <a:latin typeface="Calibri" pitchFamily="34" charset="0"/>
                <a:cs typeface="Arial" charset="0"/>
                <a:sym typeface="Arial" charset="0"/>
              </a:rPr>
              <a:t>Fristen, V: </a:t>
            </a:r>
            <a:r>
              <a:rPr lang="de-DE" sz="2200" dirty="0">
                <a:latin typeface="Calibri" pitchFamily="34" charset="0"/>
                <a:cs typeface="Arial" charset="0"/>
                <a:sym typeface="Arial" charset="0"/>
              </a:rPr>
              <a:t>Sonderfall </a:t>
            </a:r>
            <a:r>
              <a:rPr lang="de-DE" sz="2200" b="1" dirty="0">
                <a:latin typeface="Calibri" pitchFamily="34" charset="0"/>
                <a:cs typeface="Arial" charset="0"/>
                <a:sym typeface="Arial" charset="0"/>
              </a:rPr>
              <a:t>Praxissemester</a:t>
            </a:r>
            <a:r>
              <a:rPr lang="de-DE" sz="2200" dirty="0">
                <a:latin typeface="Calibri" pitchFamily="34" charset="0"/>
                <a:cs typeface="Arial" charset="0"/>
                <a:sym typeface="Arial" charset="0"/>
              </a:rPr>
              <a:t> im Master of Education: </a:t>
            </a:r>
            <a:endParaRPr lang="de-DE" sz="2200" i="1" dirty="0">
              <a:latin typeface="Calibri" pitchFamily="34" charset="0"/>
              <a:cs typeface="Arial" charset="0"/>
              <a:sym typeface="Arial" charset="0"/>
            </a:endParaRPr>
          </a:p>
          <a:p>
            <a:pPr algn="just"/>
            <a:r>
              <a:rPr lang="de-DE" sz="1600" dirty="0">
                <a:latin typeface="Calibri" pitchFamily="34" charset="0"/>
                <a:cs typeface="Arial" charset="0"/>
                <a:sym typeface="Arial" charset="0"/>
              </a:rPr>
              <a:t>„Die Bewerbung für einen Studienplatz im Master of Education muss bis zum 15.07. für das Wintersemester  bzw. bis zum 15.01. für das Sommersemester erfolgen. Wenn Sie das berufsfeldbezogene Studienjahr im 1. und 2. Semester absolvieren wollen, müssen Sie den Bachelor abgeschlossen haben und sich frühzeitig in den Master of Education umschreiben. Ganz sicher gehen Sie mit einer</a:t>
            </a:r>
          </a:p>
          <a:p>
            <a:pPr algn="just"/>
            <a:endParaRPr lang="de-DE" sz="1600" dirty="0">
              <a:latin typeface="Calibri" pitchFamily="34" charset="0"/>
              <a:cs typeface="Arial" charset="0"/>
              <a:sym typeface="Arial" charset="0"/>
            </a:endParaRPr>
          </a:p>
          <a:p>
            <a:pPr marL="285750" indent="-285750" algn="just">
              <a:buFont typeface="Arial" panose="020B0604020202020204" pitchFamily="34" charset="0"/>
              <a:buChar char="•"/>
            </a:pPr>
            <a:r>
              <a:rPr lang="de-DE" sz="1600" dirty="0">
                <a:latin typeface="Calibri" pitchFamily="34" charset="0"/>
                <a:cs typeface="Arial" charset="0"/>
                <a:sym typeface="Arial" charset="0"/>
              </a:rPr>
              <a:t>Umschreibung in den Master of Education bis 30.09. (Beginn Praxissemester im Februar) bzw. 31.03. (Beginn Praxissemester im September). Der letztmögliche Termin für die Umschreibung variiert jedoch in den einzelnen Praxissemesterdurchgängen in Abhängigkeit von der Platzbeantragung der schulischen Praktikumsplätze im Webportal zur Platzvergabe (PVP) und kann auch in den Oktober bzw. April hinein verlängert werden. Die jeweils konkreten Termine eines Praxissemesterdurchgangs können Sie dem jeweiligen Fahrplan entnehmen.</a:t>
            </a:r>
          </a:p>
          <a:p>
            <a:pPr algn="just"/>
            <a:endParaRPr lang="de-DE" sz="1600" dirty="0">
              <a:latin typeface="Calibri" pitchFamily="34" charset="0"/>
              <a:cs typeface="Arial" charset="0"/>
              <a:sym typeface="Arial" charset="0"/>
            </a:endParaRPr>
          </a:p>
          <a:p>
            <a:pPr algn="just"/>
            <a:r>
              <a:rPr lang="de-DE" sz="1600" dirty="0">
                <a:latin typeface="Calibri" pitchFamily="34" charset="0"/>
                <a:cs typeface="Arial" charset="0"/>
                <a:sym typeface="Arial" charset="0"/>
              </a:rPr>
              <a:t>Die Erbringung aller Leistungen sowie der Zeugnisantrag müssen i.d.R. bis Mitte August (Beginn Praxissemester im Februar) bzw. bis Mitte Februar (Beginn Praxissemester im September) erfolgen. Um ganz sicher zu gehen, dass alle Voraussetzungen bis zum 30.09. bzw. 31.3. vorliegen, sind ein früherer Abschluss und eine frühere Zeugnisbeantragung dringend zu empfehlen. Wenn Ihnen das nicht möglich ist, halten Sie bitte Rücksprache mit dem zuständigen Prüfungsamt. BAFöG-EmpfängerInnen sollten allerdings beachten, dass ein Abschluss des Bachelorstudiums (letzte Prüfungsleistung) vor dem 1.8. bzw. 1.2. zum Verlust des BAFöG für die Monate August und September bzw. Februar und März  führt.“</a:t>
            </a:r>
          </a:p>
          <a:p>
            <a:pPr algn="just"/>
            <a:endParaRPr lang="de-DE" sz="2161" b="1" dirty="0">
              <a:latin typeface="Calibri" pitchFamily="34" charset="0"/>
              <a:cs typeface="Arial" charset="0"/>
              <a:sym typeface="Arial" charset="0"/>
            </a:endParaRPr>
          </a:p>
          <a:p>
            <a:pPr algn="just"/>
            <a:r>
              <a:rPr lang="de-DE" sz="1400" dirty="0">
                <a:latin typeface="Calibri" pitchFamily="34" charset="0"/>
                <a:cs typeface="Arial" charset="0"/>
                <a:sym typeface="Arial" charset="0"/>
              </a:rPr>
              <a:t>[https://www.uni-bielefeld.de/einrichtungen/bised/studiumlehramt/praxisstudien/praxissemester/uberblick/  Punkt „Termine und Fristen“]</a:t>
            </a:r>
          </a:p>
          <a:p>
            <a:pPr algn="just"/>
            <a:endParaRPr lang="de-DE" sz="1621" b="1" dirty="0">
              <a:latin typeface="Calibri" pitchFamily="34" charset="0"/>
              <a:cs typeface="Arial" charset="0"/>
              <a:sym typeface="Arial" charset="0"/>
            </a:endParaRPr>
          </a:p>
        </p:txBody>
      </p:sp>
    </p:spTree>
    <p:extLst>
      <p:ext uri="{BB962C8B-B14F-4D97-AF65-F5344CB8AC3E}">
        <p14:creationId xmlns:p14="http://schemas.microsoft.com/office/powerpoint/2010/main" val="32863517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6">
            <a:extLst>
              <a:ext uri="{FF2B5EF4-FFF2-40B4-BE49-F238E27FC236}">
                <a16:creationId xmlns:a16="http://schemas.microsoft.com/office/drawing/2014/main" id="{95BEDD1D-BC7D-EAED-C7B9-6B66E09D1030}"/>
              </a:ext>
            </a:extLst>
          </p:cNvPr>
          <p:cNvSpPr txBox="1"/>
          <p:nvPr/>
        </p:nvSpPr>
        <p:spPr>
          <a:xfrm>
            <a:off x="191344" y="5949280"/>
            <a:ext cx="2664296" cy="646331"/>
          </a:xfrm>
          <a:prstGeom prst="rect">
            <a:avLst/>
          </a:prstGeom>
          <a:noFill/>
        </p:spPr>
        <p:txBody>
          <a:bodyPr wrap="square" rtlCol="0">
            <a:spAutoFit/>
          </a:bodyPr>
          <a:lstStyle/>
          <a:p>
            <a:r>
              <a:rPr lang="de-DE" sz="900" dirty="0"/>
              <a:t>https://www.uni-bielefeld.de/einrichtungen/bised/studiumlehramt/praxisstudien/praxissemester/fahrplan-praxissemester/PS_02.25_Zeitleiste.pdf</a:t>
            </a:r>
          </a:p>
        </p:txBody>
      </p:sp>
      <p:pic>
        <p:nvPicPr>
          <p:cNvPr id="3" name="Grafik 2">
            <a:extLst>
              <a:ext uri="{FF2B5EF4-FFF2-40B4-BE49-F238E27FC236}">
                <a16:creationId xmlns:a16="http://schemas.microsoft.com/office/drawing/2014/main" id="{0FF4FFB3-A8BE-4016-8494-40B1C37CAC2A}"/>
              </a:ext>
            </a:extLst>
          </p:cNvPr>
          <p:cNvPicPr>
            <a:picLocks noChangeAspect="1"/>
          </p:cNvPicPr>
          <p:nvPr/>
        </p:nvPicPr>
        <p:blipFill>
          <a:blip r:embed="rId2"/>
          <a:stretch>
            <a:fillRect/>
          </a:stretch>
        </p:blipFill>
        <p:spPr>
          <a:xfrm>
            <a:off x="3143672" y="1603"/>
            <a:ext cx="9144423" cy="6858000"/>
          </a:xfrm>
          <a:prstGeom prst="rect">
            <a:avLst/>
          </a:prstGeom>
        </p:spPr>
      </p:pic>
    </p:spTree>
    <p:extLst>
      <p:ext uri="{BB962C8B-B14F-4D97-AF65-F5344CB8AC3E}">
        <p14:creationId xmlns:p14="http://schemas.microsoft.com/office/powerpoint/2010/main" val="2511556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CAA55D95-9A26-4576-8334-521EB1F10D2C}"/>
              </a:ext>
            </a:extLst>
          </p:cNvPr>
          <p:cNvSpPr>
            <a:spLocks noGrp="1"/>
          </p:cNvSpPr>
          <p:nvPr>
            <p:ph type="sldNum" sz="quarter" idx="12"/>
          </p:nvPr>
        </p:nvSpPr>
        <p:spPr/>
        <p:txBody>
          <a:bodyPr/>
          <a:lstStyle/>
          <a:p>
            <a:fld id="{968FC3C1-8B2E-4CF4-97FE-57A4E19AC873}" type="slidenum">
              <a:rPr lang="de-DE" smtClean="0"/>
              <a:t>25</a:t>
            </a:fld>
            <a:endParaRPr lang="de-DE" dirty="0"/>
          </a:p>
        </p:txBody>
      </p:sp>
      <p:sp>
        <p:nvSpPr>
          <p:cNvPr id="6" name="Textfeld 5">
            <a:extLst>
              <a:ext uri="{FF2B5EF4-FFF2-40B4-BE49-F238E27FC236}">
                <a16:creationId xmlns:a16="http://schemas.microsoft.com/office/drawing/2014/main" id="{4D2B4485-C985-4600-A0A7-D9D3E6A41E7B}"/>
              </a:ext>
            </a:extLst>
          </p:cNvPr>
          <p:cNvSpPr txBox="1"/>
          <p:nvPr/>
        </p:nvSpPr>
        <p:spPr>
          <a:xfrm>
            <a:off x="167257" y="5824804"/>
            <a:ext cx="2880320" cy="646331"/>
          </a:xfrm>
          <a:prstGeom prst="rect">
            <a:avLst/>
          </a:prstGeom>
          <a:noFill/>
        </p:spPr>
        <p:txBody>
          <a:bodyPr wrap="square" rtlCol="0">
            <a:spAutoFit/>
          </a:bodyPr>
          <a:lstStyle/>
          <a:p>
            <a:pPr algn="l"/>
            <a:r>
              <a:rPr lang="de-DE" sz="900" dirty="0"/>
              <a:t>https://www.uni-bielefeld.de/einrichtungen/bised/studiumlehramt/praxisstudien/praxissemester/fahrplan-praxissemester/PS_09.25_Zeitleiste.pdf</a:t>
            </a:r>
          </a:p>
        </p:txBody>
      </p:sp>
      <p:pic>
        <p:nvPicPr>
          <p:cNvPr id="4" name="Grafik 3">
            <a:extLst>
              <a:ext uri="{FF2B5EF4-FFF2-40B4-BE49-F238E27FC236}">
                <a16:creationId xmlns:a16="http://schemas.microsoft.com/office/drawing/2014/main" id="{BAAD8AF4-E4E2-4C79-924D-4B7FD333E9F1}"/>
              </a:ext>
            </a:extLst>
          </p:cNvPr>
          <p:cNvPicPr>
            <a:picLocks noChangeAspect="1"/>
          </p:cNvPicPr>
          <p:nvPr/>
        </p:nvPicPr>
        <p:blipFill>
          <a:blip r:embed="rId2"/>
          <a:stretch>
            <a:fillRect/>
          </a:stretch>
        </p:blipFill>
        <p:spPr>
          <a:xfrm>
            <a:off x="3047577" y="0"/>
            <a:ext cx="9144423" cy="6858000"/>
          </a:xfrm>
          <a:prstGeom prst="rect">
            <a:avLst/>
          </a:prstGeom>
        </p:spPr>
      </p:pic>
    </p:spTree>
    <p:extLst>
      <p:ext uri="{BB962C8B-B14F-4D97-AF65-F5344CB8AC3E}">
        <p14:creationId xmlns:p14="http://schemas.microsoft.com/office/powerpoint/2010/main" val="41937687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983432" y="981961"/>
            <a:ext cx="9865096" cy="5111335"/>
          </a:xfrm>
          <a:prstGeom prst="rect">
            <a:avLst/>
          </a:prstGeom>
          <a:solidFill>
            <a:srgbClr val="B6C828">
              <a:alpha val="0"/>
            </a:srgbClr>
          </a:solidFill>
          <a:ln w="9525">
            <a:noFill/>
            <a:miter lim="800000"/>
            <a:headEnd/>
            <a:tailEnd/>
          </a:ln>
        </p:spPr>
        <p:txBody>
          <a:bodyPr lIns="0" tIns="0" rIns="0" bIns="0"/>
          <a:lstStyle/>
          <a:p>
            <a:pPr algn="ctr"/>
            <a:endParaRPr lang="de-DE" sz="1261" dirty="0">
              <a:latin typeface="Calibri" pitchFamily="34" charset="0"/>
              <a:cs typeface="Arial" charset="0"/>
              <a:sym typeface="Arial" charset="0"/>
            </a:endParaRPr>
          </a:p>
          <a:p>
            <a:pPr algn="just"/>
            <a:endParaRPr lang="de-DE" sz="2161" dirty="0">
              <a:latin typeface="Calibri" pitchFamily="34" charset="0"/>
              <a:cs typeface="Arial" charset="0"/>
              <a:sym typeface="Arial" charset="0"/>
            </a:endParaRPr>
          </a:p>
          <a:p>
            <a:pPr algn="just"/>
            <a:r>
              <a:rPr lang="de-DE" sz="2200" b="1" dirty="0">
                <a:latin typeface="Calibri" pitchFamily="34" charset="0"/>
                <a:cs typeface="Arial" charset="0"/>
                <a:sym typeface="Arial" charset="0"/>
              </a:rPr>
              <a:t>Anmeldung: </a:t>
            </a:r>
          </a:p>
          <a:p>
            <a:pPr algn="just">
              <a:spcBef>
                <a:spcPts val="540"/>
              </a:spcBef>
            </a:pPr>
            <a:r>
              <a:rPr lang="de-DE" sz="2200" dirty="0">
                <a:latin typeface="Calibri" pitchFamily="34" charset="0"/>
                <a:cs typeface="Arial" charset="0"/>
                <a:sym typeface="Arial" charset="0"/>
              </a:rPr>
              <a:t>In der Geschichtswissenschaft sowie in der Bild- und Kunstgeschichte erfolgt die Anmeldung recht formlos: Der/die Erstbetreuende meldet die BA-Arbeit per Mail beim Prüfungsamt mit den folgenden Informationen an: </a:t>
            </a:r>
          </a:p>
          <a:p>
            <a:pPr algn="just">
              <a:spcBef>
                <a:spcPts val="540"/>
              </a:spcBef>
            </a:pPr>
            <a:r>
              <a:rPr lang="de-DE" sz="1600" i="1" dirty="0">
                <a:latin typeface="Calibri" pitchFamily="34" charset="0"/>
                <a:cs typeface="Arial" charset="0"/>
                <a:sym typeface="Arial" charset="0"/>
              </a:rPr>
              <a:t>Studierende/r + dessen/deren Matrikel-Nr. + Mail-Adresse, Thema der Arbeit, Zweitbetreuende/r</a:t>
            </a:r>
          </a:p>
          <a:p>
            <a:pPr algn="just"/>
            <a:endParaRPr lang="de-DE" sz="1600" dirty="0">
              <a:latin typeface="Calibri" pitchFamily="34" charset="0"/>
              <a:cs typeface="Arial" charset="0"/>
              <a:sym typeface="Arial" charset="0"/>
            </a:endParaRPr>
          </a:p>
          <a:p>
            <a:pPr algn="just">
              <a:spcAft>
                <a:spcPts val="540"/>
              </a:spcAft>
            </a:pPr>
            <a:r>
              <a:rPr lang="de-DE" sz="1600" dirty="0">
                <a:latin typeface="Calibri" pitchFamily="34" charset="0"/>
                <a:cs typeface="Arial" charset="0"/>
                <a:sym typeface="Arial" charset="0"/>
              </a:rPr>
              <a:t>„Der Anfertigung der Arbeit geht ein Beratungsgespräch zwischen dem/der Studierenden und der Betreuerin/dem Betreuer voraus, in dem sie sich über die Thematik der Bachelorarbeit verständigen. Die Betreuerin/der Betreuer leitet das Thema sowie die Anmeldung der Bachelorarbeit unverzüglich an das Prüfungsamt weiter, welches das Thema der/dem Studierenden offiziell mitteilt. Mit der Mitteilung des Themas beginnt die Bearbeitungszeit.“</a:t>
            </a:r>
            <a:endParaRPr lang="de-DE" sz="1600" b="1" dirty="0">
              <a:latin typeface="Calibri" pitchFamily="34" charset="0"/>
              <a:cs typeface="Arial" charset="0"/>
              <a:sym typeface="Arial" charset="0"/>
            </a:endParaRPr>
          </a:p>
          <a:p>
            <a:pPr algn="just"/>
            <a:r>
              <a:rPr lang="de-DE" sz="1600" dirty="0">
                <a:latin typeface="Calibri" pitchFamily="34" charset="0"/>
                <a:cs typeface="Arial" charset="0"/>
                <a:sym typeface="Arial" charset="0"/>
              </a:rPr>
              <a:t>[https://ekvv.uni-bielefeld.de/sinfo/publ/modul/26795432]</a:t>
            </a:r>
          </a:p>
          <a:p>
            <a:pPr algn="just"/>
            <a:endParaRPr lang="de-DE" sz="1600" dirty="0">
              <a:latin typeface="Calibri" pitchFamily="34" charset="0"/>
              <a:cs typeface="Arial" charset="0"/>
              <a:sym typeface="Arial" charset="0"/>
            </a:endParaRPr>
          </a:p>
          <a:p>
            <a:pPr algn="just"/>
            <a:r>
              <a:rPr lang="de-DE" sz="2200" dirty="0">
                <a:latin typeface="Calibri" pitchFamily="34" charset="0"/>
                <a:cs typeface="Arial" charset="0"/>
                <a:sym typeface="Arial" charset="0"/>
              </a:rPr>
              <a:t>Eine BA-Arbeit kann jederzeit angemeldet werden! Es gibt keine ‚offiziellen‘ Anmelde-termine. Die sechsmonatige Bearbeitungszeit darf sich daher auch über zwei Semester erstrecken.</a:t>
            </a:r>
          </a:p>
          <a:p>
            <a:pPr algn="just"/>
            <a:endParaRPr lang="de-DE" sz="1621" b="1" dirty="0">
              <a:latin typeface="Calibri" pitchFamily="34" charset="0"/>
              <a:cs typeface="Arial" charset="0"/>
              <a:sym typeface="Arial" charset="0"/>
            </a:endParaRPr>
          </a:p>
        </p:txBody>
      </p:sp>
    </p:spTree>
    <p:extLst>
      <p:ext uri="{BB962C8B-B14F-4D97-AF65-F5344CB8AC3E}">
        <p14:creationId xmlns:p14="http://schemas.microsoft.com/office/powerpoint/2010/main" val="36197367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911424" y="1124744"/>
            <a:ext cx="10225136" cy="5019485"/>
          </a:xfrm>
          <a:prstGeom prst="rect">
            <a:avLst/>
          </a:prstGeom>
          <a:solidFill>
            <a:srgbClr val="B6C828">
              <a:alpha val="0"/>
            </a:srgbClr>
          </a:solidFill>
          <a:ln w="9525">
            <a:noFill/>
            <a:miter lim="800000"/>
            <a:headEnd/>
            <a:tailEnd/>
          </a:ln>
        </p:spPr>
        <p:txBody>
          <a:bodyPr lIns="0" tIns="0" rIns="0" bIns="0"/>
          <a:lstStyle/>
          <a:p>
            <a:pPr algn="just"/>
            <a:endParaRPr lang="de-DE" sz="2161" b="1" dirty="0">
              <a:latin typeface="Calibri" pitchFamily="34" charset="0"/>
              <a:cs typeface="Arial" charset="0"/>
              <a:sym typeface="Arial" charset="0"/>
            </a:endParaRPr>
          </a:p>
          <a:p>
            <a:pPr algn="just"/>
            <a:r>
              <a:rPr lang="de-DE" sz="2200" b="1" dirty="0">
                <a:latin typeface="Calibri" pitchFamily="34" charset="0"/>
                <a:cs typeface="Arial" charset="0"/>
                <a:sym typeface="Arial" charset="0"/>
              </a:rPr>
              <a:t>Betreuende Geschichtswissenschaft: </a:t>
            </a:r>
          </a:p>
          <a:p>
            <a:pPr algn="just">
              <a:spcBef>
                <a:spcPts val="540"/>
              </a:spcBef>
            </a:pPr>
            <a:r>
              <a:rPr lang="de-DE" sz="2200" dirty="0">
                <a:latin typeface="Calibri" pitchFamily="34" charset="0"/>
                <a:cs typeface="Arial" charset="0"/>
                <a:sym typeface="Arial" charset="0"/>
              </a:rPr>
              <a:t>Als Betreuer*innen kommen alle Lehrenden der Abteilung Geschichtswissenschaft in Frage (prüfungsberechtigt für BA-Arbeiten sind Lehrende, sofern sie mindestens einen Master-/Magister-Abschluss, ein Erstes Staatsexamen haben).</a:t>
            </a:r>
          </a:p>
          <a:p>
            <a:pPr algn="just">
              <a:spcBef>
                <a:spcPts val="540"/>
              </a:spcBef>
            </a:pPr>
            <a:r>
              <a:rPr lang="de-DE" sz="2200" dirty="0">
                <a:latin typeface="Calibri" pitchFamily="34" charset="0"/>
                <a:cs typeface="Arial" charset="0"/>
                <a:sym typeface="Arial" charset="0"/>
              </a:rPr>
              <a:t>Mindestens einer der beiden Betreuenden muss aber Mitglied der Abteilung Geschichts-wissenschaft sein (also: eine auswärtige Betreuungsperson ist möglich! Hierfür ist ein formloser, schriftlicher Antrag in Briefform über das Prüfungsamt an den Dekan nötig). </a:t>
            </a:r>
          </a:p>
          <a:p>
            <a:pPr algn="just">
              <a:spcBef>
                <a:spcPts val="540"/>
              </a:spcBef>
            </a:pPr>
            <a:r>
              <a:rPr lang="de-DE" sz="2200" dirty="0">
                <a:latin typeface="Calibri" pitchFamily="34" charset="0"/>
                <a:cs typeface="Arial" charset="0"/>
                <a:sym typeface="Arial" charset="0"/>
              </a:rPr>
              <a:t>„Nach Möglichkeit ist ein*e Betreuer*in [zu wählen], bei dem*der bereits während des Studiums eine Lehrveranstaltung mit Seminarcharakter (Grundkurs, Grundseminar, Seminar) besucht wurde. Bei der Auswahl der*des Zweitgutachters*in werden die Studierenden durch die*den Erstgutachter*in beraten." “ </a:t>
            </a:r>
          </a:p>
          <a:p>
            <a:pPr algn="just">
              <a:spcBef>
                <a:spcPts val="540"/>
              </a:spcBef>
            </a:pPr>
            <a:r>
              <a:rPr lang="de-DE" sz="1600" dirty="0">
                <a:latin typeface="Calibri" pitchFamily="34" charset="0"/>
                <a:cs typeface="Arial" charset="0"/>
                <a:sym typeface="Arial" charset="0"/>
              </a:rPr>
              <a:t>[https://ekvv.uni-bielefeld.de/sinfo/publ/modul/26795432]</a:t>
            </a:r>
          </a:p>
          <a:p>
            <a:pPr algn="just"/>
            <a:endParaRPr lang="de-DE" sz="2161" dirty="0">
              <a:latin typeface="Calibri" pitchFamily="34" charset="0"/>
              <a:cs typeface="Arial" charset="0"/>
              <a:sym typeface="Arial" charset="0"/>
            </a:endParaRPr>
          </a:p>
          <a:p>
            <a:pPr algn="just"/>
            <a:endParaRPr lang="de-DE" sz="2161" dirty="0">
              <a:latin typeface="Calibri" pitchFamily="34" charset="0"/>
              <a:cs typeface="Arial" charset="0"/>
              <a:sym typeface="Arial" charset="0"/>
            </a:endParaRPr>
          </a:p>
          <a:p>
            <a:pPr algn="just"/>
            <a:endParaRPr lang="de-DE" sz="2161" b="1" dirty="0">
              <a:latin typeface="Calibri" pitchFamily="34" charset="0"/>
              <a:cs typeface="Arial" charset="0"/>
              <a:sym typeface="Arial" charset="0"/>
            </a:endParaRPr>
          </a:p>
          <a:p>
            <a:pPr algn="just"/>
            <a:endParaRPr lang="de-DE" sz="2161" b="1" dirty="0">
              <a:latin typeface="Calibri" pitchFamily="34" charset="0"/>
              <a:cs typeface="Arial" charset="0"/>
              <a:sym typeface="Arial" charset="0"/>
            </a:endParaRPr>
          </a:p>
          <a:p>
            <a:pPr algn="just"/>
            <a:endParaRPr lang="de-DE" sz="1621" b="1" dirty="0">
              <a:latin typeface="Calibri" pitchFamily="34" charset="0"/>
              <a:cs typeface="Arial" charset="0"/>
              <a:sym typeface="Arial" charset="0"/>
            </a:endParaRPr>
          </a:p>
        </p:txBody>
      </p:sp>
    </p:spTree>
    <p:extLst>
      <p:ext uri="{BB962C8B-B14F-4D97-AF65-F5344CB8AC3E}">
        <p14:creationId xmlns:p14="http://schemas.microsoft.com/office/powerpoint/2010/main" val="37939518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911424" y="981961"/>
            <a:ext cx="10369152" cy="5399367"/>
          </a:xfrm>
          <a:prstGeom prst="rect">
            <a:avLst/>
          </a:prstGeom>
          <a:solidFill>
            <a:srgbClr val="B6C828">
              <a:alpha val="0"/>
            </a:srgbClr>
          </a:solidFill>
          <a:ln w="9525">
            <a:noFill/>
            <a:miter lim="800000"/>
            <a:headEnd/>
            <a:tailEnd/>
          </a:ln>
        </p:spPr>
        <p:txBody>
          <a:bodyPr lIns="0" tIns="0" rIns="0" bIns="0"/>
          <a:lstStyle/>
          <a:p>
            <a:pPr algn="just"/>
            <a:endParaRPr lang="de-DE" sz="2161" b="1" dirty="0">
              <a:latin typeface="Calibri" pitchFamily="34" charset="0"/>
              <a:cs typeface="Arial" charset="0"/>
              <a:sym typeface="Arial" charset="0"/>
            </a:endParaRPr>
          </a:p>
          <a:p>
            <a:pPr algn="just"/>
            <a:r>
              <a:rPr lang="de-DE" sz="2200" b="1" dirty="0">
                <a:latin typeface="Calibri" pitchFamily="34" charset="0"/>
                <a:cs typeface="Arial" charset="0"/>
                <a:sym typeface="Arial" charset="0"/>
              </a:rPr>
              <a:t>Betreuende Bild- und Kunstgeschichte: </a:t>
            </a:r>
          </a:p>
          <a:p>
            <a:pPr algn="just">
              <a:spcBef>
                <a:spcPts val="540"/>
              </a:spcBef>
            </a:pPr>
            <a:r>
              <a:rPr lang="de-DE" sz="2200" dirty="0">
                <a:latin typeface="Calibri" pitchFamily="34" charset="0"/>
                <a:cs typeface="Arial" charset="0"/>
                <a:sym typeface="Arial" charset="0"/>
              </a:rPr>
              <a:t>Als Betreuer*innen kommen alle Lehrenden des Studiengangs Bild- und Kunst-geschichte in Frage (prüfungsberechtigt für BA-Arbeiten sind Lehrende, sofern sie mindestens einen Master-/Magister-Abschluss, ein Erstes Staatsexamen haben). Es wird empfohlen eine/n Betreuer/in zu wählen, bei dem/der Sie bereits eine Veranstaltung belegt haben.</a:t>
            </a:r>
          </a:p>
          <a:p>
            <a:pPr algn="just">
              <a:spcBef>
                <a:spcPts val="540"/>
              </a:spcBef>
            </a:pPr>
            <a:r>
              <a:rPr lang="de-DE" sz="2200" dirty="0">
                <a:latin typeface="Calibri" pitchFamily="34" charset="0"/>
                <a:cs typeface="Arial" charset="0"/>
                <a:sym typeface="Arial" charset="0"/>
              </a:rPr>
              <a:t>„Die Arbeit wird von zwei Gutachtern schriftlich begutachtet. Mindestens eine der beiden Gutachter/innen ist Mitglied des Arbeitsbereichs Historische Bildwissenschaft / Kunstgeschichte in der Abteilung Geschichtswissenschaft.“</a:t>
            </a:r>
          </a:p>
          <a:p>
            <a:pPr algn="just">
              <a:spcBef>
                <a:spcPts val="540"/>
              </a:spcBef>
            </a:pPr>
            <a:r>
              <a:rPr lang="de-DE" sz="1600" dirty="0">
                <a:latin typeface="Calibri" pitchFamily="34" charset="0"/>
                <a:cs typeface="Arial" charset="0"/>
                <a:sym typeface="Arial" charset="0"/>
              </a:rPr>
              <a:t>[https://ekvv.uni-bielefeld.de/sinfo/publ/modul/78037676]</a:t>
            </a:r>
          </a:p>
          <a:p>
            <a:pPr lvl="0"/>
            <a:r>
              <a:rPr lang="de-DE" sz="2200" dirty="0">
                <a:latin typeface="Calibri" pitchFamily="34" charset="0"/>
                <a:cs typeface="Arial" charset="0"/>
                <a:sym typeface="Arial" charset="0"/>
              </a:rPr>
              <a:t>(also: eine auswärtige Betreuungsperson ist möglich! Hierfür ist ein formloser, schriftlicher Antrag in Briefform über das Prüfungsamt an den Dekan nötig). </a:t>
            </a:r>
          </a:p>
          <a:p>
            <a:pPr lvl="0"/>
            <a:endParaRPr lang="de-DE" sz="2200" dirty="0">
              <a:solidFill>
                <a:prstClr val="black"/>
              </a:solidFill>
              <a:latin typeface="Calibri" pitchFamily="34" charset="0"/>
              <a:cs typeface="Arial" charset="0"/>
              <a:sym typeface="Arial" charset="0"/>
            </a:endParaRPr>
          </a:p>
          <a:p>
            <a:pPr lvl="0"/>
            <a:r>
              <a:rPr lang="de-DE" sz="2200" dirty="0">
                <a:solidFill>
                  <a:prstClr val="black"/>
                </a:solidFill>
                <a:latin typeface="Calibri" panose="020F0502020204030204" pitchFamily="34" charset="0"/>
                <a:ea typeface="Calibri" panose="020F0502020204030204" pitchFamily="34" charset="0"/>
                <a:cs typeface="Calibri" panose="020F0502020204030204" pitchFamily="34" charset="0"/>
              </a:rPr>
              <a:t>Derzeit: Helga Lutz, Daniel Eschkötter, Maja-Lisa Müller, Eva Gillich, Sabine Kampmann, Anja Herrmann (auf Anfrage auch noch ehemalige Lehrende möglich). (Stand September 2023)</a:t>
            </a:r>
          </a:p>
          <a:p>
            <a:pPr algn="just">
              <a:spcBef>
                <a:spcPts val="540"/>
              </a:spcBef>
            </a:pPr>
            <a:endParaRPr lang="de-DE" sz="2161" dirty="0">
              <a:latin typeface="Calibri" pitchFamily="34" charset="0"/>
              <a:cs typeface="Arial" charset="0"/>
              <a:sym typeface="Arial" charset="0"/>
            </a:endParaRPr>
          </a:p>
          <a:p>
            <a:pPr algn="just">
              <a:spcBef>
                <a:spcPts val="540"/>
              </a:spcBef>
            </a:pPr>
            <a:endParaRPr lang="de-DE" sz="2161" dirty="0">
              <a:latin typeface="Calibri" pitchFamily="34" charset="0"/>
              <a:cs typeface="Arial" charset="0"/>
              <a:sym typeface="Arial" charset="0"/>
            </a:endParaRPr>
          </a:p>
          <a:p>
            <a:pPr algn="just">
              <a:spcBef>
                <a:spcPts val="540"/>
              </a:spcBef>
            </a:pPr>
            <a:endParaRPr lang="de-DE" sz="2161" dirty="0">
              <a:latin typeface="Calibri" pitchFamily="34" charset="0"/>
              <a:cs typeface="Arial" charset="0"/>
              <a:sym typeface="Arial" charset="0"/>
            </a:endParaRPr>
          </a:p>
          <a:p>
            <a:pPr algn="just"/>
            <a:endParaRPr lang="de-DE" sz="2161" dirty="0">
              <a:latin typeface="Calibri" pitchFamily="34" charset="0"/>
              <a:cs typeface="Arial" charset="0"/>
              <a:sym typeface="Arial" charset="0"/>
            </a:endParaRPr>
          </a:p>
          <a:p>
            <a:pPr algn="just"/>
            <a:endParaRPr lang="de-DE" sz="2161" dirty="0">
              <a:latin typeface="Calibri" pitchFamily="34" charset="0"/>
              <a:cs typeface="Arial" charset="0"/>
              <a:sym typeface="Arial" charset="0"/>
            </a:endParaRPr>
          </a:p>
          <a:p>
            <a:pPr algn="just"/>
            <a:endParaRPr lang="de-DE" sz="2161" b="1" dirty="0">
              <a:latin typeface="Calibri" pitchFamily="34" charset="0"/>
              <a:cs typeface="Arial" charset="0"/>
              <a:sym typeface="Arial" charset="0"/>
            </a:endParaRPr>
          </a:p>
          <a:p>
            <a:pPr algn="just"/>
            <a:endParaRPr lang="de-DE" sz="2161" b="1" dirty="0">
              <a:latin typeface="Calibri" pitchFamily="34" charset="0"/>
              <a:cs typeface="Arial" charset="0"/>
              <a:sym typeface="Arial" charset="0"/>
            </a:endParaRPr>
          </a:p>
          <a:p>
            <a:pPr algn="just"/>
            <a:endParaRPr lang="de-DE" sz="1621" b="1" dirty="0">
              <a:latin typeface="Calibri" pitchFamily="34" charset="0"/>
              <a:cs typeface="Arial" charset="0"/>
              <a:sym typeface="Arial" charset="0"/>
            </a:endParaRPr>
          </a:p>
        </p:txBody>
      </p:sp>
    </p:spTree>
    <p:extLst>
      <p:ext uri="{BB962C8B-B14F-4D97-AF65-F5344CB8AC3E}">
        <p14:creationId xmlns:p14="http://schemas.microsoft.com/office/powerpoint/2010/main" val="42252730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5">
            <a:extLst>
              <a:ext uri="{FF2B5EF4-FFF2-40B4-BE49-F238E27FC236}">
                <a16:creationId xmlns:a16="http://schemas.microsoft.com/office/drawing/2014/main" id="{AA0C020B-7794-4104-9122-9B03BD6AD225}"/>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3071664" y="245335"/>
            <a:ext cx="8020645" cy="5672338"/>
          </a:xfrm>
        </p:spPr>
      </p:pic>
      <p:sp>
        <p:nvSpPr>
          <p:cNvPr id="2" name="Textfeld 1">
            <a:extLst>
              <a:ext uri="{FF2B5EF4-FFF2-40B4-BE49-F238E27FC236}">
                <a16:creationId xmlns:a16="http://schemas.microsoft.com/office/drawing/2014/main" id="{B162CDB5-87DF-4C9D-B8C9-1FE827C03E2D}"/>
              </a:ext>
            </a:extLst>
          </p:cNvPr>
          <p:cNvSpPr txBox="1"/>
          <p:nvPr/>
        </p:nvSpPr>
        <p:spPr>
          <a:xfrm>
            <a:off x="479376" y="1628800"/>
            <a:ext cx="2304256" cy="4016484"/>
          </a:xfrm>
          <a:prstGeom prst="rect">
            <a:avLst/>
          </a:prstGeom>
          <a:noFill/>
        </p:spPr>
        <p:txBody>
          <a:bodyPr wrap="square" rtlCol="0">
            <a:spAutoFit/>
          </a:bodyPr>
          <a:lstStyle/>
          <a:p>
            <a:pPr algn="l"/>
            <a:r>
              <a:rPr lang="de-DE" sz="1500" dirty="0">
                <a:latin typeface="Calibri" panose="020F0502020204030204" pitchFamily="34" charset="0"/>
                <a:ea typeface="Calibri" panose="020F0502020204030204" pitchFamily="34" charset="0"/>
                <a:cs typeface="Calibri" panose="020F0502020204030204" pitchFamily="34" charset="0"/>
              </a:rPr>
              <a:t>Bitte beachten:</a:t>
            </a:r>
          </a:p>
          <a:p>
            <a:pPr algn="l"/>
            <a:endParaRPr lang="de-DE" sz="1500" dirty="0">
              <a:latin typeface="Calibri" panose="020F0502020204030204" pitchFamily="34" charset="0"/>
              <a:ea typeface="Calibri" panose="020F0502020204030204" pitchFamily="34" charset="0"/>
              <a:cs typeface="Calibri" panose="020F0502020204030204" pitchFamily="34" charset="0"/>
            </a:endParaRPr>
          </a:p>
          <a:p>
            <a:pPr algn="l"/>
            <a:r>
              <a:rPr lang="de-DE" sz="1500" dirty="0">
                <a:latin typeface="Calibri" panose="020F0502020204030204" pitchFamily="34" charset="0"/>
                <a:ea typeface="Calibri" panose="020F0502020204030204" pitchFamily="34" charset="0"/>
                <a:cs typeface="Calibri" panose="020F0502020204030204" pitchFamily="34" charset="0"/>
              </a:rPr>
              <a:t>Im Profil- und Forschungsmodul findet eine mündliche Prüfung statt anhand eines Konzeptes (Exposés) für die BA-Arbeit.</a:t>
            </a:r>
          </a:p>
          <a:p>
            <a:pPr algn="l"/>
            <a:endParaRPr lang="de-DE" sz="1500" dirty="0">
              <a:latin typeface="Calibri" panose="020F0502020204030204" pitchFamily="34" charset="0"/>
              <a:ea typeface="Calibri" panose="020F0502020204030204" pitchFamily="34" charset="0"/>
              <a:cs typeface="Calibri" panose="020F0502020204030204" pitchFamily="34" charset="0"/>
            </a:endParaRPr>
          </a:p>
          <a:p>
            <a:pPr algn="l"/>
            <a:r>
              <a:rPr lang="de-DE" sz="1500" dirty="0">
                <a:latin typeface="Calibri" panose="020F0502020204030204" pitchFamily="34" charset="0"/>
                <a:ea typeface="Calibri" panose="020F0502020204030204" pitchFamily="34" charset="0"/>
                <a:cs typeface="Calibri" panose="020F0502020204030204" pitchFamily="34" charset="0"/>
              </a:rPr>
              <a:t>Die Prüfung wird in der Regel von den Betreuer*innen der BA-Arbeit abgenommen, nicht notwendigerweise von den Lehrenden des zum Modul gehörenden Seminars.</a:t>
            </a:r>
          </a:p>
          <a:p>
            <a:pPr algn="l"/>
            <a:endParaRPr lang="de-DE" sz="1500" dirty="0"/>
          </a:p>
        </p:txBody>
      </p:sp>
      <mc:AlternateContent xmlns:mc="http://schemas.openxmlformats.org/markup-compatibility/2006" xmlns:p14="http://schemas.microsoft.com/office/powerpoint/2010/main">
        <mc:Choice Requires="p14">
          <p:contentPart p14:bwMode="auto" r:id="rId3">
            <p14:nvContentPartPr>
              <p14:cNvPr id="7" name="Freihand 6">
                <a:extLst>
                  <a:ext uri="{FF2B5EF4-FFF2-40B4-BE49-F238E27FC236}">
                    <a16:creationId xmlns:a16="http://schemas.microsoft.com/office/drawing/2014/main" id="{8BD513C9-DCBA-4118-B7CD-3C834D7E9545}"/>
                  </a:ext>
                </a:extLst>
              </p14:cNvPr>
              <p14:cNvContentPartPr/>
              <p14:nvPr/>
            </p14:nvContentPartPr>
            <p14:xfrm>
              <a:off x="2734600" y="2818529"/>
              <a:ext cx="2123280" cy="2225880"/>
            </p14:xfrm>
          </p:contentPart>
        </mc:Choice>
        <mc:Fallback xmlns="">
          <p:pic>
            <p:nvPicPr>
              <p:cNvPr id="7" name="Freihand 6">
                <a:extLst>
                  <a:ext uri="{FF2B5EF4-FFF2-40B4-BE49-F238E27FC236}">
                    <a16:creationId xmlns:a16="http://schemas.microsoft.com/office/drawing/2014/main" id="{8BD513C9-DCBA-4118-B7CD-3C834D7E9545}"/>
                  </a:ext>
                </a:extLst>
              </p:cNvPr>
              <p:cNvPicPr/>
              <p:nvPr/>
            </p:nvPicPr>
            <p:blipFill>
              <a:blip r:embed="rId4"/>
              <a:stretch>
                <a:fillRect/>
              </a:stretch>
            </p:blipFill>
            <p:spPr>
              <a:xfrm>
                <a:off x="2725960" y="2809889"/>
                <a:ext cx="2140920" cy="22435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Freihand 7">
                <a:extLst>
                  <a:ext uri="{FF2B5EF4-FFF2-40B4-BE49-F238E27FC236}">
                    <a16:creationId xmlns:a16="http://schemas.microsoft.com/office/drawing/2014/main" id="{407BCAF6-79E5-4094-B965-95336A71FEAA}"/>
                  </a:ext>
                </a:extLst>
              </p14:cNvPr>
              <p14:cNvContentPartPr/>
              <p14:nvPr/>
            </p14:nvContentPartPr>
            <p14:xfrm>
              <a:off x="1677640" y="3380489"/>
              <a:ext cx="360" cy="360"/>
            </p14:xfrm>
          </p:contentPart>
        </mc:Choice>
        <mc:Fallback xmlns="">
          <p:pic>
            <p:nvPicPr>
              <p:cNvPr id="8" name="Freihand 7">
                <a:extLst>
                  <a:ext uri="{FF2B5EF4-FFF2-40B4-BE49-F238E27FC236}">
                    <a16:creationId xmlns:a16="http://schemas.microsoft.com/office/drawing/2014/main" id="{407BCAF6-79E5-4094-B965-95336A71FEAA}"/>
                  </a:ext>
                </a:extLst>
              </p:cNvPr>
              <p:cNvPicPr/>
              <p:nvPr/>
            </p:nvPicPr>
            <p:blipFill>
              <a:blip r:embed="rId6"/>
              <a:stretch>
                <a:fillRect/>
              </a:stretch>
            </p:blipFill>
            <p:spPr>
              <a:xfrm>
                <a:off x="1668640" y="3371489"/>
                <a:ext cx="18000" cy="18000"/>
              </a:xfrm>
              <a:prstGeom prst="rect">
                <a:avLst/>
              </a:prstGeom>
            </p:spPr>
          </p:pic>
        </mc:Fallback>
      </mc:AlternateContent>
    </p:spTree>
    <p:extLst>
      <p:ext uri="{BB962C8B-B14F-4D97-AF65-F5344CB8AC3E}">
        <p14:creationId xmlns:p14="http://schemas.microsoft.com/office/powerpoint/2010/main" val="11607233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hidden="1"/>
          <p:cNvSpPr>
            <a:spLocks noGrp="1"/>
          </p:cNvSpPr>
          <p:nvPr>
            <p:ph type="title"/>
          </p:nvPr>
        </p:nvSpPr>
        <p:spPr/>
        <p:txBody>
          <a:bodyPr/>
          <a:lstStyle/>
          <a:p>
            <a:endParaRPr lang="de-DE" dirty="0"/>
          </a:p>
        </p:txBody>
      </p:sp>
      <p:sp>
        <p:nvSpPr>
          <p:cNvPr id="4" name="Rechteck 3"/>
          <p:cNvSpPr/>
          <p:nvPr/>
        </p:nvSpPr>
        <p:spPr>
          <a:xfrm>
            <a:off x="1487488" y="1196752"/>
            <a:ext cx="8568952" cy="5324791"/>
          </a:xfrm>
          <a:prstGeom prst="rect">
            <a:avLst/>
          </a:prstGeom>
        </p:spPr>
        <p:txBody>
          <a:bodyPr wrap="square">
            <a:spAutoFit/>
          </a:bodyPr>
          <a:lstStyle/>
          <a:p>
            <a:pPr algn="ctr"/>
            <a:r>
              <a:rPr lang="de-DE" sz="2200" b="1" dirty="0">
                <a:latin typeface="Calibri" panose="020F0502020204030204" pitchFamily="34" charset="0"/>
              </a:rPr>
              <a:t>Zeitplanung – Arbeitsschritte beim Schreiben einer BA-Arbeit</a:t>
            </a:r>
          </a:p>
          <a:p>
            <a:pPr>
              <a:spcBef>
                <a:spcPts val="1089"/>
              </a:spcBef>
            </a:pPr>
            <a:endParaRPr lang="de-DE" sz="2161" dirty="0">
              <a:latin typeface="Calibri" panose="020F0502020204030204" pitchFamily="34" charset="0"/>
            </a:endParaRPr>
          </a:p>
          <a:p>
            <a:pPr>
              <a:spcBef>
                <a:spcPts val="1089"/>
              </a:spcBef>
            </a:pPr>
            <a:r>
              <a:rPr lang="de-DE" sz="2200" dirty="0">
                <a:latin typeface="Calibri" panose="020F0502020204030204" pitchFamily="34" charset="0"/>
              </a:rPr>
              <a:t>Orientierungs- und Planungsphase </a:t>
            </a:r>
            <a:r>
              <a:rPr lang="de-DE" sz="1600" dirty="0">
                <a:latin typeface="Calibri" panose="020F0502020204030204" pitchFamily="34" charset="0"/>
              </a:rPr>
              <a:t>(vor der Anmeldung abgeschlossen!)</a:t>
            </a:r>
          </a:p>
          <a:p>
            <a:pPr>
              <a:spcBef>
                <a:spcPts val="1089"/>
              </a:spcBef>
            </a:pPr>
            <a:r>
              <a:rPr lang="de-DE" sz="2200" dirty="0">
                <a:latin typeface="Calibri" panose="020F0502020204030204" pitchFamily="34" charset="0"/>
              </a:rPr>
              <a:t>Recherche und Materialbearbeitung </a:t>
            </a:r>
            <a:r>
              <a:rPr lang="de-DE" sz="1600" dirty="0">
                <a:latin typeface="Calibri" panose="020F0502020204030204" pitchFamily="34" charset="0"/>
              </a:rPr>
              <a:t>(Recherche v. d. Anmeldung abgeschlossen!)</a:t>
            </a:r>
          </a:p>
          <a:p>
            <a:pPr>
              <a:spcBef>
                <a:spcPts val="1089"/>
              </a:spcBef>
            </a:pPr>
            <a:r>
              <a:rPr lang="de-DE" sz="2200" dirty="0">
                <a:latin typeface="Calibri" panose="020F0502020204030204" pitchFamily="34" charset="0"/>
              </a:rPr>
              <a:t>Strukturieren des Materials</a:t>
            </a:r>
          </a:p>
          <a:p>
            <a:pPr>
              <a:spcBef>
                <a:spcPts val="1089"/>
              </a:spcBef>
            </a:pPr>
            <a:r>
              <a:rPr lang="de-DE" sz="2200" dirty="0">
                <a:latin typeface="Calibri" panose="020F0502020204030204" pitchFamily="34" charset="0"/>
              </a:rPr>
              <a:t>Rohfassung schreiben</a:t>
            </a:r>
          </a:p>
          <a:p>
            <a:pPr>
              <a:spcBef>
                <a:spcPts val="1089"/>
              </a:spcBef>
            </a:pPr>
            <a:r>
              <a:rPr lang="de-DE" sz="2200" dirty="0">
                <a:latin typeface="Calibri" panose="020F0502020204030204" pitchFamily="34" charset="0"/>
              </a:rPr>
              <a:t>Überarbeiten</a:t>
            </a:r>
          </a:p>
          <a:p>
            <a:pPr>
              <a:spcBef>
                <a:spcPts val="1089"/>
              </a:spcBef>
            </a:pPr>
            <a:r>
              <a:rPr lang="de-DE" sz="2200" dirty="0">
                <a:latin typeface="Calibri" panose="020F0502020204030204" pitchFamily="34" charset="0"/>
              </a:rPr>
              <a:t>Korrektur</a:t>
            </a:r>
          </a:p>
          <a:p>
            <a:pPr>
              <a:spcBef>
                <a:spcPts val="1089"/>
              </a:spcBef>
            </a:pPr>
            <a:endParaRPr lang="de-DE" sz="2161" dirty="0">
              <a:latin typeface="Calibri" panose="020F0502020204030204" pitchFamily="34" charset="0"/>
            </a:endParaRPr>
          </a:p>
          <a:p>
            <a:pPr>
              <a:spcBef>
                <a:spcPts val="1089"/>
              </a:spcBef>
            </a:pPr>
            <a:r>
              <a:rPr lang="de-DE" sz="1200" dirty="0">
                <a:latin typeface="Calibri" panose="020F0502020204030204" pitchFamily="34" charset="0"/>
              </a:rPr>
              <a:t>Diese und die folgende Folie in enger Anlehnung an Otto Kruse, Keine Angst vor dem leeren Blatt. Ohne Schreibblockaden durchs Studium, 10. Aufl. Frankfurt/Main 2004, S. 185-248 und, in abgewandelter Form, 12. Aufl. Frankfurt/Main 2007, S. 110-171 sowie an Helga Esselborn-Krumbiegel, Von der Idee zum Text. Eine Anleitung zum wissenschaftlichen Schreiben, 2. Aufl. Paderborn 2004, S. 16f.</a:t>
            </a:r>
          </a:p>
          <a:p>
            <a:endParaRPr lang="de-DE" sz="1261" dirty="0">
              <a:latin typeface="Calibri" panose="020F0502020204030204" pitchFamily="34" charset="0"/>
            </a:endParaRPr>
          </a:p>
        </p:txBody>
      </p:sp>
    </p:spTree>
    <p:extLst>
      <p:ext uri="{BB962C8B-B14F-4D97-AF65-F5344CB8AC3E}">
        <p14:creationId xmlns:p14="http://schemas.microsoft.com/office/powerpoint/2010/main" val="12640955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hidden="1"/>
          <p:cNvSpPr>
            <a:spLocks noGrp="1"/>
          </p:cNvSpPr>
          <p:nvPr>
            <p:ph type="title"/>
          </p:nvPr>
        </p:nvSpPr>
        <p:spPr/>
        <p:txBody>
          <a:bodyPr/>
          <a:lstStyle/>
          <a:p>
            <a:endParaRPr lang="de-DE" dirty="0"/>
          </a:p>
        </p:txBody>
      </p:sp>
      <p:sp>
        <p:nvSpPr>
          <p:cNvPr id="4" name="Rechteck 3"/>
          <p:cNvSpPr/>
          <p:nvPr/>
        </p:nvSpPr>
        <p:spPr>
          <a:xfrm>
            <a:off x="1559497" y="645382"/>
            <a:ext cx="9145016" cy="5914376"/>
          </a:xfrm>
          <a:prstGeom prst="rect">
            <a:avLst/>
          </a:prstGeom>
        </p:spPr>
        <p:txBody>
          <a:bodyPr wrap="square">
            <a:spAutoFit/>
          </a:bodyPr>
          <a:lstStyle/>
          <a:p>
            <a:pPr algn="ctr"/>
            <a:r>
              <a:rPr lang="de-DE" sz="1981" b="1" dirty="0"/>
              <a:t>            </a:t>
            </a:r>
            <a:r>
              <a:rPr lang="de-DE" sz="2000" b="1" dirty="0">
                <a:latin typeface="Calibri" panose="020F0502020204030204" pitchFamily="34" charset="0"/>
              </a:rPr>
              <a:t>Zeitplanung – Arbeitsschritte beim Schreiben einer BA-Arbeit</a:t>
            </a:r>
          </a:p>
          <a:p>
            <a:pPr algn="ctr"/>
            <a:r>
              <a:rPr lang="de-DE" sz="1600" b="1" dirty="0">
                <a:latin typeface="Calibri" panose="020F0502020204030204" pitchFamily="34" charset="0"/>
              </a:rPr>
              <a:t>[Zeitbudget ca. 300 Stunden]</a:t>
            </a:r>
          </a:p>
          <a:p>
            <a:r>
              <a:rPr lang="de-DE" sz="1600" b="1" dirty="0">
                <a:latin typeface="Calibri" panose="020F0502020204030204" pitchFamily="34" charset="0"/>
              </a:rPr>
              <a:t>Orientierungs- und Planungsphase (0 Stunden, da mit Anmeldung abgeschlossen)</a:t>
            </a:r>
          </a:p>
          <a:p>
            <a:pPr>
              <a:tabLst>
                <a:tab pos="240522" algn="l"/>
              </a:tabLst>
            </a:pPr>
            <a:r>
              <a:rPr lang="de-DE" sz="1400" dirty="0">
                <a:latin typeface="Calibri" panose="020F0502020204030204" pitchFamily="34" charset="0"/>
              </a:rPr>
              <a:t>•</a:t>
            </a:r>
            <a:r>
              <a:rPr lang="de-DE" sz="1441" dirty="0">
                <a:latin typeface="Calibri" panose="020F0502020204030204" pitchFamily="34" charset="0"/>
              </a:rPr>
              <a:t>	</a:t>
            </a:r>
            <a:r>
              <a:rPr lang="de-DE" sz="1400" dirty="0">
                <a:latin typeface="Calibri" panose="020F0502020204030204" pitchFamily="34" charset="0"/>
              </a:rPr>
              <a:t>Themensuche und erste Erkundung</a:t>
            </a:r>
          </a:p>
          <a:p>
            <a:pPr>
              <a:tabLst>
                <a:tab pos="240522" algn="l"/>
              </a:tabLst>
            </a:pPr>
            <a:r>
              <a:rPr lang="de-DE" sz="1400" dirty="0">
                <a:latin typeface="Calibri" panose="020F0502020204030204" pitchFamily="34" charset="0"/>
              </a:rPr>
              <a:t>•	erste Literatursuche und Beginn der Lektüre</a:t>
            </a:r>
          </a:p>
          <a:p>
            <a:pPr>
              <a:tabLst>
                <a:tab pos="240522" algn="l"/>
              </a:tabLst>
            </a:pPr>
            <a:r>
              <a:rPr lang="de-DE" sz="1400" dirty="0">
                <a:latin typeface="Calibri" panose="020F0502020204030204" pitchFamily="34" charset="0"/>
              </a:rPr>
              <a:t>•	Thema eingrenzen</a:t>
            </a:r>
          </a:p>
          <a:p>
            <a:pPr>
              <a:tabLst>
                <a:tab pos="240522" algn="l"/>
              </a:tabLst>
            </a:pPr>
            <a:r>
              <a:rPr lang="de-DE" sz="1400" dirty="0">
                <a:latin typeface="Calibri" panose="020F0502020204030204" pitchFamily="34" charset="0"/>
              </a:rPr>
              <a:t>•	Fragestellung (bzw. These) und Vorgehensweise vorläufig festlegen</a:t>
            </a:r>
          </a:p>
          <a:p>
            <a:pPr>
              <a:tabLst>
                <a:tab pos="240522" algn="l"/>
              </a:tabLst>
            </a:pPr>
            <a:r>
              <a:rPr lang="de-DE" sz="1400" dirty="0">
                <a:latin typeface="Calibri" panose="020F0502020204030204" pitchFamily="34" charset="0"/>
              </a:rPr>
              <a:t>•	Exposé (vorläufige grobe Gliederung)</a:t>
            </a:r>
          </a:p>
          <a:p>
            <a:pPr>
              <a:tabLst>
                <a:tab pos="240522" algn="l"/>
              </a:tabLst>
            </a:pPr>
            <a:r>
              <a:rPr lang="de-DE" sz="1600" b="1" dirty="0">
                <a:latin typeface="Calibri" panose="020F0502020204030204" pitchFamily="34" charset="0"/>
              </a:rPr>
              <a:t>Recherche und Materialbearbeitung (für Materialbearbeitung /Auswerten ca. 100 Stunden)</a:t>
            </a:r>
          </a:p>
          <a:p>
            <a:pPr>
              <a:tabLst>
                <a:tab pos="240522" algn="l"/>
              </a:tabLst>
            </a:pPr>
            <a:r>
              <a:rPr lang="de-DE" sz="1400" dirty="0">
                <a:latin typeface="Calibri" panose="020F0502020204030204" pitchFamily="34" charset="0"/>
              </a:rPr>
              <a:t>•	systematische Literatur- und Quellensammlung</a:t>
            </a:r>
          </a:p>
          <a:p>
            <a:pPr>
              <a:tabLst>
                <a:tab pos="240522" algn="l"/>
              </a:tabLst>
            </a:pPr>
            <a:r>
              <a:rPr lang="de-DE" sz="1400" dirty="0">
                <a:latin typeface="Calibri" panose="020F0502020204030204" pitchFamily="34" charset="0"/>
              </a:rPr>
              <a:t>•	Lesen und Auswerten von Quellen und Literatur entsprechend Fragestellung bzw.  Methode</a:t>
            </a:r>
          </a:p>
          <a:p>
            <a:r>
              <a:rPr lang="de-DE" sz="1600" b="1" dirty="0">
                <a:latin typeface="Calibri" panose="020F0502020204030204" pitchFamily="34" charset="0"/>
              </a:rPr>
              <a:t>Strukturieren des Materials (ca. 16 Stunden)</a:t>
            </a:r>
          </a:p>
          <a:p>
            <a:pPr>
              <a:tabLst>
                <a:tab pos="240522" algn="l"/>
              </a:tabLst>
            </a:pPr>
            <a:r>
              <a:rPr lang="de-DE" sz="1400" dirty="0">
                <a:latin typeface="Calibri" panose="020F0502020204030204" pitchFamily="34" charset="0"/>
              </a:rPr>
              <a:t>•	Ordnen der Exzerpte und Notizen usw.</a:t>
            </a:r>
          </a:p>
          <a:p>
            <a:pPr>
              <a:tabLst>
                <a:tab pos="240522" algn="l"/>
              </a:tabLst>
            </a:pPr>
            <a:r>
              <a:rPr lang="de-DE" sz="1400" dirty="0">
                <a:latin typeface="Calibri" panose="020F0502020204030204" pitchFamily="34" charset="0"/>
              </a:rPr>
              <a:t>•	Weiterverarbeitung klären</a:t>
            </a:r>
          </a:p>
          <a:p>
            <a:pPr>
              <a:tabLst>
                <a:tab pos="240522" algn="l"/>
              </a:tabLst>
            </a:pPr>
            <a:r>
              <a:rPr lang="de-DE" sz="1400" dirty="0">
                <a:latin typeface="Calibri" panose="020F0502020204030204" pitchFamily="34" charset="0"/>
              </a:rPr>
              <a:t>•	evtl. inhaltliche Planung revidieren, evtl. Gliederung ändern und Schreibplan erstellen</a:t>
            </a:r>
          </a:p>
          <a:p>
            <a:r>
              <a:rPr lang="de-DE" sz="1600" b="1" dirty="0">
                <a:latin typeface="Calibri" panose="020F0502020204030204" pitchFamily="34" charset="0"/>
              </a:rPr>
              <a:t>Rohfassung schreiben (ca. 120 Stunden)</a:t>
            </a:r>
          </a:p>
          <a:p>
            <a:pPr>
              <a:tabLst>
                <a:tab pos="240522" algn="l"/>
              </a:tabLst>
            </a:pPr>
            <a:r>
              <a:rPr lang="de-DE" sz="1400" dirty="0">
                <a:latin typeface="Calibri" panose="020F0502020204030204" pitchFamily="34" charset="0"/>
              </a:rPr>
              <a:t>•	entsprechend der Gliederung ausformulieren</a:t>
            </a:r>
          </a:p>
          <a:p>
            <a:pPr>
              <a:tabLst>
                <a:tab pos="240522" algn="l"/>
              </a:tabLst>
            </a:pPr>
            <a:r>
              <a:rPr lang="de-DE" sz="1400" dirty="0">
                <a:latin typeface="Calibri" panose="020F0502020204030204" pitchFamily="34" charset="0"/>
              </a:rPr>
              <a:t>•	evtl. rückwirkend die Struktur verändern</a:t>
            </a:r>
          </a:p>
          <a:p>
            <a:r>
              <a:rPr lang="de-DE" sz="1600" b="1" dirty="0">
                <a:latin typeface="Calibri" panose="020F0502020204030204" pitchFamily="34" charset="0"/>
              </a:rPr>
              <a:t>Überarbeiten (ca. 40 Stunden)</a:t>
            </a:r>
          </a:p>
          <a:p>
            <a:pPr>
              <a:tabLst>
                <a:tab pos="240522" algn="l"/>
              </a:tabLst>
            </a:pPr>
            <a:r>
              <a:rPr lang="de-DE" sz="1400" dirty="0">
                <a:latin typeface="Calibri" panose="020F0502020204030204" pitchFamily="34" charset="0"/>
              </a:rPr>
              <a:t>•	Roter Faden und Vollständigkeit</a:t>
            </a:r>
          </a:p>
          <a:p>
            <a:pPr>
              <a:tabLst>
                <a:tab pos="240522" algn="l"/>
              </a:tabLst>
            </a:pPr>
            <a:r>
              <a:rPr lang="de-DE" sz="1400" dirty="0">
                <a:latin typeface="Calibri" panose="020F0502020204030204" pitchFamily="34" charset="0"/>
              </a:rPr>
              <a:t>•	Argumentation, Belege und Begriffe</a:t>
            </a:r>
          </a:p>
          <a:p>
            <a:pPr>
              <a:tabLst>
                <a:tab pos="240522" algn="l"/>
              </a:tabLst>
            </a:pPr>
            <a:r>
              <a:rPr lang="de-DE" sz="1400" dirty="0">
                <a:latin typeface="Calibri" panose="020F0502020204030204" pitchFamily="34" charset="0"/>
              </a:rPr>
              <a:t>•	Sprachliche Gesichtspunkte: Satzstruktur, Ausdruck, Stil</a:t>
            </a:r>
          </a:p>
          <a:p>
            <a:r>
              <a:rPr lang="de-DE" sz="1600" b="1" dirty="0">
                <a:latin typeface="Calibri" panose="020F0502020204030204" pitchFamily="34" charset="0"/>
              </a:rPr>
              <a:t>Korrektur (ca. 20 Stunden)</a:t>
            </a:r>
          </a:p>
          <a:p>
            <a:pPr>
              <a:tabLst>
                <a:tab pos="240522" algn="l"/>
              </a:tabLst>
            </a:pPr>
            <a:r>
              <a:rPr lang="de-DE" sz="1400" dirty="0">
                <a:latin typeface="Calibri" panose="020F0502020204030204" pitchFamily="34" charset="0"/>
              </a:rPr>
              <a:t>•	Korrekturlesen (möglichst auch durch Andere)</a:t>
            </a:r>
          </a:p>
          <a:p>
            <a:pPr>
              <a:tabLst>
                <a:tab pos="240522" algn="l"/>
              </a:tabLst>
            </a:pPr>
            <a:r>
              <a:rPr lang="de-DE" sz="1400" dirty="0">
                <a:latin typeface="Calibri" panose="020F0502020204030204" pitchFamily="34" charset="0"/>
              </a:rPr>
              <a:t>•	Endkorrektur (Orthografie und Grammatik, Layout)</a:t>
            </a:r>
          </a:p>
        </p:txBody>
      </p:sp>
    </p:spTree>
    <p:extLst>
      <p:ext uri="{BB962C8B-B14F-4D97-AF65-F5344CB8AC3E}">
        <p14:creationId xmlns:p14="http://schemas.microsoft.com/office/powerpoint/2010/main" val="41272546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hidden="1"/>
          <p:cNvSpPr>
            <a:spLocks noGrp="1"/>
          </p:cNvSpPr>
          <p:nvPr>
            <p:ph type="title"/>
          </p:nvPr>
        </p:nvSpPr>
        <p:spPr/>
        <p:txBody>
          <a:bodyPr/>
          <a:lstStyle/>
          <a:p>
            <a:endParaRPr lang="de-DE" dirty="0"/>
          </a:p>
        </p:txBody>
      </p:sp>
      <p:sp>
        <p:nvSpPr>
          <p:cNvPr id="4" name="Rechteck 3"/>
          <p:cNvSpPr/>
          <p:nvPr/>
        </p:nvSpPr>
        <p:spPr>
          <a:xfrm>
            <a:off x="695400" y="1478690"/>
            <a:ext cx="10009112" cy="3954865"/>
          </a:xfrm>
          <a:prstGeom prst="rect">
            <a:avLst/>
          </a:prstGeom>
        </p:spPr>
        <p:txBody>
          <a:bodyPr wrap="square">
            <a:spAutoFit/>
          </a:bodyPr>
          <a:lstStyle/>
          <a:p>
            <a:pPr algn="ctr"/>
            <a:r>
              <a:rPr lang="de-DE" sz="2200" b="1" dirty="0">
                <a:latin typeface="Calibri" panose="020F0502020204030204" pitchFamily="34" charset="0"/>
              </a:rPr>
              <a:t>Zeitplanung – Arbeitsschritte beim Schreiben einer BA-Arbeit</a:t>
            </a:r>
          </a:p>
          <a:p>
            <a:pPr>
              <a:spcBef>
                <a:spcPts val="1089"/>
              </a:spcBef>
            </a:pPr>
            <a:r>
              <a:rPr lang="de-DE" sz="2200" dirty="0">
                <a:latin typeface="Calibri" panose="020F0502020204030204" pitchFamily="34" charset="0"/>
              </a:rPr>
              <a:t>Das Überarbeiten und Korrigieren der eigenen Rohfassung sind ganz zentrale Arbeitsschritte – darauf bis zu eineinhalb Arbeitswochen zu verwenden, ist bei einem Schreibprojekt von 30 bis 40 Seiten sehr angemessen. </a:t>
            </a:r>
          </a:p>
          <a:p>
            <a:pPr>
              <a:spcBef>
                <a:spcPts val="1089"/>
              </a:spcBef>
            </a:pPr>
            <a:r>
              <a:rPr lang="de-DE" sz="2200" dirty="0">
                <a:latin typeface="Calibri" panose="020F0502020204030204" pitchFamily="34" charset="0"/>
              </a:rPr>
              <a:t>Prüfen Sie Ihre Arbeit auf inhaltliche und argumentative Kohärenz, darauf, ob Begriffe definiert und durchgehalten werden und ob Einleitung und Schluss zueinander passen. </a:t>
            </a:r>
          </a:p>
          <a:p>
            <a:pPr>
              <a:spcBef>
                <a:spcPts val="1089"/>
              </a:spcBef>
            </a:pPr>
            <a:r>
              <a:rPr lang="de-DE" sz="2200" dirty="0">
                <a:latin typeface="Calibri" panose="020F0502020204030204" pitchFamily="34" charset="0"/>
              </a:rPr>
              <a:t>Weisen Sie unbedingt alle Zitate und Paraphrasen nach und kontrollieren Sie bei allen Belegen, ob sie den Vorgaben entsprechen. </a:t>
            </a:r>
          </a:p>
          <a:p>
            <a:pPr>
              <a:spcBef>
                <a:spcPts val="1089"/>
              </a:spcBef>
            </a:pPr>
            <a:r>
              <a:rPr lang="de-DE" sz="2200" dirty="0">
                <a:latin typeface="Calibri" panose="020F0502020204030204" pitchFamily="34" charset="0"/>
              </a:rPr>
              <a:t>Schließlich: Korrigieren Sie Orthographie und Grammatik!</a:t>
            </a:r>
          </a:p>
          <a:p>
            <a:endParaRPr lang="de-DE" sz="1633" dirty="0"/>
          </a:p>
        </p:txBody>
      </p:sp>
    </p:spTree>
    <p:extLst>
      <p:ext uri="{BB962C8B-B14F-4D97-AF65-F5344CB8AC3E}">
        <p14:creationId xmlns:p14="http://schemas.microsoft.com/office/powerpoint/2010/main" val="6478498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703512" y="673222"/>
            <a:ext cx="8928992" cy="5567301"/>
          </a:xfrm>
          <a:prstGeom prst="rect">
            <a:avLst/>
          </a:prstGeom>
          <a:solidFill>
            <a:srgbClr val="B6C828">
              <a:alpha val="0"/>
            </a:srgbClr>
          </a:solidFill>
          <a:ln w="9525">
            <a:noFill/>
            <a:miter lim="800000"/>
            <a:headEnd/>
            <a:tailEnd/>
          </a:ln>
        </p:spPr>
        <p:txBody>
          <a:bodyPr lIns="0" tIns="0" rIns="0" bIns="0"/>
          <a:lstStyle/>
          <a:p>
            <a:pPr algn="ctr"/>
            <a:endParaRPr lang="de-DE" sz="1261" dirty="0">
              <a:latin typeface="Calibri" pitchFamily="34" charset="0"/>
              <a:cs typeface="Arial" charset="0"/>
              <a:sym typeface="Arial" charset="0"/>
            </a:endParaRPr>
          </a:p>
          <a:p>
            <a:pPr algn="ctr">
              <a:lnSpc>
                <a:spcPts val="3096"/>
              </a:lnSpc>
              <a:spcAft>
                <a:spcPts val="1621"/>
              </a:spcAft>
            </a:pPr>
            <a:endParaRPr lang="de-DE" sz="3241" dirty="0">
              <a:latin typeface="Calibri" pitchFamily="34" charset="0"/>
              <a:cs typeface="Arial" charset="0"/>
              <a:sym typeface="Arial" charset="0"/>
            </a:endParaRPr>
          </a:p>
          <a:p>
            <a:pPr algn="ctr">
              <a:lnSpc>
                <a:spcPts val="3096"/>
              </a:lnSpc>
              <a:spcAft>
                <a:spcPts val="1621"/>
              </a:spcAft>
            </a:pPr>
            <a:endParaRPr lang="de-DE" sz="3241" dirty="0">
              <a:latin typeface="Calibri" pitchFamily="34" charset="0"/>
              <a:cs typeface="Arial" charset="0"/>
              <a:sym typeface="Arial" charset="0"/>
            </a:endParaRPr>
          </a:p>
          <a:p>
            <a:pPr algn="ctr">
              <a:lnSpc>
                <a:spcPts val="3096"/>
              </a:lnSpc>
              <a:spcAft>
                <a:spcPts val="1621"/>
              </a:spcAft>
            </a:pPr>
            <a:endParaRPr lang="de-DE" sz="3241" dirty="0">
              <a:latin typeface="Calibri" pitchFamily="34" charset="0"/>
              <a:cs typeface="Arial" charset="0"/>
              <a:sym typeface="Arial" charset="0"/>
            </a:endParaRPr>
          </a:p>
          <a:p>
            <a:pPr algn="ctr"/>
            <a:r>
              <a:rPr lang="de-DE" sz="3200" dirty="0">
                <a:latin typeface="Calibri" pitchFamily="34" charset="0"/>
                <a:cs typeface="Arial" charset="0"/>
                <a:sym typeface="Arial" charset="0"/>
              </a:rPr>
              <a:t>3. 	Beispielhaft? Themen, Fragen, Quellen, Gliederungen</a:t>
            </a:r>
          </a:p>
          <a:p>
            <a:pPr algn="ctr"/>
            <a:endParaRPr lang="de-DE" sz="1600" dirty="0">
              <a:latin typeface="Calibri" pitchFamily="34" charset="0"/>
              <a:cs typeface="Arial" charset="0"/>
              <a:sym typeface="Arial" charset="0"/>
            </a:endParaRPr>
          </a:p>
          <a:p>
            <a:pPr algn="ctr"/>
            <a:endParaRPr lang="de-DE" sz="1600" dirty="0">
              <a:latin typeface="Calibri" pitchFamily="34" charset="0"/>
              <a:cs typeface="Arial" charset="0"/>
              <a:sym typeface="Arial" charset="0"/>
            </a:endParaRPr>
          </a:p>
          <a:p>
            <a:pPr algn="ctr"/>
            <a:endParaRPr lang="de-DE" sz="1600" dirty="0">
              <a:latin typeface="Calibri" pitchFamily="34" charset="0"/>
              <a:cs typeface="Arial" charset="0"/>
              <a:sym typeface="Arial" charset="0"/>
            </a:endParaRPr>
          </a:p>
          <a:p>
            <a:pPr algn="ctr"/>
            <a:endParaRPr lang="de-DE" sz="1600" dirty="0">
              <a:latin typeface="Calibri" pitchFamily="34" charset="0"/>
              <a:cs typeface="Arial" charset="0"/>
              <a:sym typeface="Arial" charset="0"/>
            </a:endParaRPr>
          </a:p>
          <a:p>
            <a:pPr algn="ctr"/>
            <a:endParaRPr lang="de-DE" sz="1600" dirty="0">
              <a:latin typeface="Calibri" pitchFamily="34" charset="0"/>
              <a:cs typeface="Arial" charset="0"/>
              <a:sym typeface="Arial" charset="0"/>
            </a:endParaRPr>
          </a:p>
          <a:p>
            <a:pPr algn="ctr"/>
            <a:endParaRPr lang="de-DE" sz="1600" dirty="0">
              <a:latin typeface="Calibri" pitchFamily="34" charset="0"/>
              <a:cs typeface="Arial" charset="0"/>
              <a:sym typeface="Arial" charset="0"/>
            </a:endParaRPr>
          </a:p>
          <a:p>
            <a:pPr algn="ctr"/>
            <a:endParaRPr lang="de-DE" sz="1600" dirty="0">
              <a:latin typeface="Calibri" pitchFamily="34" charset="0"/>
              <a:cs typeface="Arial" charset="0"/>
              <a:sym typeface="Arial" charset="0"/>
            </a:endParaRPr>
          </a:p>
        </p:txBody>
      </p:sp>
    </p:spTree>
    <p:extLst>
      <p:ext uri="{BB962C8B-B14F-4D97-AF65-F5344CB8AC3E}">
        <p14:creationId xmlns:p14="http://schemas.microsoft.com/office/powerpoint/2010/main" val="25621447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623392" y="1255189"/>
            <a:ext cx="10585176" cy="5198147"/>
          </a:xfrm>
          <a:prstGeom prst="rect">
            <a:avLst/>
          </a:prstGeom>
          <a:solidFill>
            <a:srgbClr val="B6C828">
              <a:alpha val="0"/>
            </a:srgbClr>
          </a:solidFill>
          <a:ln w="9525">
            <a:noFill/>
            <a:miter lim="800000"/>
            <a:headEnd/>
            <a:tailEnd/>
          </a:ln>
        </p:spPr>
        <p:txBody>
          <a:bodyPr lIns="0" tIns="0" rIns="0" bIns="0"/>
          <a:lstStyle/>
          <a:p>
            <a:pPr algn="just">
              <a:spcAft>
                <a:spcPts val="810"/>
              </a:spcAft>
            </a:pPr>
            <a:r>
              <a:rPr lang="de-DE" sz="2200" dirty="0">
                <a:latin typeface="Calibri" pitchFamily="34" charset="0"/>
                <a:cs typeface="Arial" charset="0"/>
                <a:sym typeface="Arial" charset="0"/>
              </a:rPr>
              <a:t>Bei der inhaltlichen Gestaltung Ihrer BA-Arbeit haben Sie erhebliche Spielräume. Die nachfolgenden Beispiele geben einen knappen Einblick, wie Studierende vor Ihnen diese Möglichkeiten genutzt haben. </a:t>
            </a:r>
          </a:p>
          <a:p>
            <a:pPr algn="just">
              <a:spcAft>
                <a:spcPts val="810"/>
              </a:spcAft>
            </a:pPr>
            <a:r>
              <a:rPr lang="de-DE" sz="2200" dirty="0">
                <a:latin typeface="Calibri" pitchFamily="34" charset="0"/>
                <a:cs typeface="Arial" charset="0"/>
                <a:sym typeface="Arial" charset="0"/>
              </a:rPr>
              <a:t>Lassen Sie sich davon inspirieren, aber missverstehen Sie sie bitte nicht als Muster, an die Sie sich halten </a:t>
            </a:r>
            <a:r>
              <a:rPr lang="de-DE" sz="2200" i="1" dirty="0">
                <a:latin typeface="Calibri" pitchFamily="34" charset="0"/>
                <a:cs typeface="Arial" charset="0"/>
                <a:sym typeface="Arial" charset="0"/>
              </a:rPr>
              <a:t>müssen </a:t>
            </a:r>
            <a:r>
              <a:rPr lang="de-DE" sz="2200" dirty="0">
                <a:latin typeface="Calibri" pitchFamily="34" charset="0"/>
                <a:cs typeface="Arial" charset="0"/>
                <a:sym typeface="Arial" charset="0"/>
              </a:rPr>
              <a:t>oder auf die Sie sich gegenüber Betreuenden berufen könnten! (Die konkrete Ausgestaltung </a:t>
            </a:r>
            <a:r>
              <a:rPr lang="de-DE" sz="2200" i="1" dirty="0">
                <a:latin typeface="Calibri" pitchFamily="34" charset="0"/>
                <a:cs typeface="Arial" charset="0"/>
                <a:sym typeface="Arial" charset="0"/>
              </a:rPr>
              <a:t>Ihrer</a:t>
            </a:r>
            <a:r>
              <a:rPr lang="de-DE" sz="2200" dirty="0">
                <a:latin typeface="Calibri" pitchFamily="34" charset="0"/>
                <a:cs typeface="Arial" charset="0"/>
                <a:sym typeface="Arial" charset="0"/>
              </a:rPr>
              <a:t> Arbeit klären Sie bitte unbedingt mit </a:t>
            </a:r>
            <a:r>
              <a:rPr lang="de-DE" sz="2200" i="1" dirty="0">
                <a:latin typeface="Calibri" pitchFamily="34" charset="0"/>
                <a:cs typeface="Arial" charset="0"/>
                <a:sym typeface="Arial" charset="0"/>
              </a:rPr>
              <a:t>Ihren</a:t>
            </a:r>
            <a:r>
              <a:rPr lang="de-DE" sz="2200" dirty="0">
                <a:latin typeface="Calibri" pitchFamily="34" charset="0"/>
                <a:cs typeface="Arial" charset="0"/>
                <a:sym typeface="Arial" charset="0"/>
              </a:rPr>
              <a:t> Betreuer*innen!)</a:t>
            </a:r>
          </a:p>
          <a:p>
            <a:pPr algn="just">
              <a:spcAft>
                <a:spcPts val="810"/>
              </a:spcAft>
            </a:pPr>
            <a:r>
              <a:rPr lang="de-DE" sz="2200" dirty="0">
                <a:latin typeface="Calibri" pitchFamily="34" charset="0"/>
                <a:cs typeface="Arial" charset="0"/>
                <a:sym typeface="Arial" charset="0"/>
              </a:rPr>
              <a:t>Das gilt vor allem für die Frage, ob eine BA-Arbeit quellenfokussiert sein muss. Das ist nicht der Fall! (Auch wenn die Beispiele mehrheitlich  anderes nahezulegen scheinen.) Eine BA-Arbeit, die die Auseinandersetzung mit der Forschungsliteratur ins Zentrum stellt und zu gut begründeten eigenen Schlussfolgerungen gelangt, ist ebenso möglich.</a:t>
            </a:r>
          </a:p>
          <a:p>
            <a:pPr algn="just">
              <a:spcAft>
                <a:spcPts val="810"/>
              </a:spcAft>
            </a:pPr>
            <a:r>
              <a:rPr lang="de-DE" sz="2200" dirty="0">
                <a:latin typeface="Calibri" pitchFamily="34" charset="0"/>
                <a:cs typeface="Arial" charset="0"/>
                <a:sym typeface="Arial" charset="0"/>
              </a:rPr>
              <a:t>Gehen Sie von Ihren Interessen aus (und nicht von Themen, von denen Sie annehmen, dass diese für Betreuende interessant sind). </a:t>
            </a:r>
          </a:p>
        </p:txBody>
      </p:sp>
    </p:spTree>
    <p:extLst>
      <p:ext uri="{BB962C8B-B14F-4D97-AF65-F5344CB8AC3E}">
        <p14:creationId xmlns:p14="http://schemas.microsoft.com/office/powerpoint/2010/main" val="14639030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623392" y="1255189"/>
            <a:ext cx="10585176" cy="5198147"/>
          </a:xfrm>
          <a:prstGeom prst="rect">
            <a:avLst/>
          </a:prstGeom>
          <a:solidFill>
            <a:srgbClr val="B6C828">
              <a:alpha val="0"/>
            </a:srgbClr>
          </a:solidFill>
          <a:ln w="9525">
            <a:noFill/>
            <a:miter lim="800000"/>
            <a:headEnd/>
            <a:tailEnd/>
          </a:ln>
        </p:spPr>
        <p:txBody>
          <a:bodyPr lIns="0" tIns="0" rIns="0" bIns="0"/>
          <a:lstStyle/>
          <a:p>
            <a:pPr algn="ctr">
              <a:spcAft>
                <a:spcPts val="810"/>
              </a:spcAft>
            </a:pPr>
            <a:endParaRPr lang="de-DE" sz="4000" dirty="0">
              <a:latin typeface="Calibri" pitchFamily="34" charset="0"/>
              <a:cs typeface="Arial" charset="0"/>
              <a:sym typeface="Arial" charset="0"/>
            </a:endParaRPr>
          </a:p>
          <a:p>
            <a:pPr algn="ctr">
              <a:spcAft>
                <a:spcPts val="810"/>
              </a:spcAft>
            </a:pPr>
            <a:endParaRPr lang="de-DE" sz="4000" dirty="0">
              <a:latin typeface="Calibri" pitchFamily="34" charset="0"/>
              <a:cs typeface="Arial" charset="0"/>
              <a:sym typeface="Arial" charset="0"/>
            </a:endParaRPr>
          </a:p>
          <a:p>
            <a:pPr algn="ctr">
              <a:spcAft>
                <a:spcPts val="810"/>
              </a:spcAft>
            </a:pPr>
            <a:endParaRPr lang="de-DE" sz="4000" dirty="0">
              <a:latin typeface="Calibri" pitchFamily="34" charset="0"/>
              <a:cs typeface="Arial" charset="0"/>
              <a:sym typeface="Arial" charset="0"/>
            </a:endParaRPr>
          </a:p>
          <a:p>
            <a:pPr algn="ctr">
              <a:spcAft>
                <a:spcPts val="810"/>
              </a:spcAft>
            </a:pPr>
            <a:r>
              <a:rPr lang="de-DE" sz="2800" dirty="0">
                <a:latin typeface="Calibri" pitchFamily="34" charset="0"/>
                <a:cs typeface="Arial" charset="0"/>
                <a:sym typeface="Arial" charset="0"/>
              </a:rPr>
              <a:t>Bild- und Kunstgeschichte</a:t>
            </a:r>
          </a:p>
        </p:txBody>
      </p:sp>
    </p:spTree>
    <p:extLst>
      <p:ext uri="{BB962C8B-B14F-4D97-AF65-F5344CB8AC3E}">
        <p14:creationId xmlns:p14="http://schemas.microsoft.com/office/powerpoint/2010/main" val="38465504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D670369B-B069-4902-A276-7CBA4B09A305}"/>
              </a:ext>
            </a:extLst>
          </p:cNvPr>
          <p:cNvSpPr/>
          <p:nvPr/>
        </p:nvSpPr>
        <p:spPr>
          <a:xfrm>
            <a:off x="1199456" y="1443841"/>
            <a:ext cx="9289032" cy="3970318"/>
          </a:xfrm>
          <a:prstGeom prst="rect">
            <a:avLst/>
          </a:prstGeom>
        </p:spPr>
        <p:txBody>
          <a:bodyPr wrap="square">
            <a:spAutoFit/>
          </a:bodyPr>
          <a:lstStyle/>
          <a:p>
            <a:r>
              <a:rPr lang="de-DE" b="1" dirty="0">
                <a:latin typeface="Calibri" panose="020F0502020204030204" pitchFamily="34" charset="0"/>
                <a:ea typeface="Calibri" panose="020F0502020204030204" pitchFamily="34" charset="0"/>
                <a:cs typeface="Calibri" panose="020F0502020204030204" pitchFamily="34" charset="0"/>
              </a:rPr>
              <a:t>BKG: exemplarische Themen 1</a:t>
            </a:r>
            <a:br>
              <a:rPr lang="de-DE" dirty="0">
                <a:latin typeface="Calibri" panose="020F0502020204030204" pitchFamily="34" charset="0"/>
                <a:ea typeface="Calibri" panose="020F0502020204030204" pitchFamily="34" charset="0"/>
                <a:cs typeface="Calibri" panose="020F0502020204030204" pitchFamily="34" charset="0"/>
              </a:rPr>
            </a:br>
            <a:endParaRPr lang="de-DE" dirty="0">
              <a:latin typeface="Calibri" panose="020F0502020204030204" pitchFamily="34" charset="0"/>
              <a:ea typeface="Calibri" panose="020F0502020204030204" pitchFamily="34" charset="0"/>
              <a:cs typeface="Calibri" panose="020F050202020403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Entkleidete Maskulinitäten: Gustave Caillebottes Konfiguration von Männlichkeit in “Homme au bain” (1884)</a:t>
            </a:r>
          </a:p>
          <a:p>
            <a:br>
              <a:rPr lang="de-DE" dirty="0">
                <a:latin typeface="Calibri" panose="020F0502020204030204" pitchFamily="34" charset="0"/>
                <a:ea typeface="Calibri" panose="020F0502020204030204" pitchFamily="34" charset="0"/>
                <a:cs typeface="Calibri" panose="020F0502020204030204" pitchFamily="34" charset="0"/>
              </a:rPr>
            </a:br>
            <a:endParaRPr lang="de-DE" dirty="0">
              <a:latin typeface="Calibri" panose="020F0502020204030204" pitchFamily="34" charset="0"/>
              <a:ea typeface="Calibri" panose="020F0502020204030204" pitchFamily="34" charset="0"/>
              <a:cs typeface="Calibri" panose="020F050202020403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Gegenstand: Gemälde von Gustave Caillebotte</a:t>
            </a:r>
          </a:p>
          <a:p>
            <a:endParaRPr lang="de-DE" dirty="0">
              <a:latin typeface="Calibri" panose="020F0502020204030204" pitchFamily="34" charset="0"/>
              <a:ea typeface="Calibri" panose="020F0502020204030204" pitchFamily="34" charset="0"/>
              <a:cs typeface="Calibri" panose="020F050202020403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Thema: Inszenierung von Maskulinität</a:t>
            </a:r>
          </a:p>
          <a:p>
            <a:endParaRPr lang="de-DE" dirty="0">
              <a:latin typeface="Calibri" panose="020F0502020204030204" pitchFamily="34" charset="0"/>
              <a:ea typeface="Calibri" panose="020F0502020204030204" pitchFamily="34" charset="0"/>
              <a:cs typeface="Calibri" panose="020F050202020403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Fragestellung: Wie wird nackte Maskulinität inszeniert in einem Darstellungskontext, wo es eigentlich nur Konventionen für nackte Weiblichkeit gibt?</a:t>
            </a:r>
          </a:p>
          <a:p>
            <a:endParaRPr lang="de-DE" dirty="0">
              <a:latin typeface="Calibri" panose="020F0502020204030204" pitchFamily="34" charset="0"/>
              <a:ea typeface="Calibri" panose="020F0502020204030204" pitchFamily="34" charset="0"/>
              <a:cs typeface="Calibri" panose="020F050202020403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These: Dreifache Effemination</a:t>
            </a:r>
            <a:endParaRPr lang="de-DE"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271728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D670369B-B069-4902-A276-7CBA4B09A305}"/>
              </a:ext>
            </a:extLst>
          </p:cNvPr>
          <p:cNvSpPr/>
          <p:nvPr/>
        </p:nvSpPr>
        <p:spPr>
          <a:xfrm>
            <a:off x="1199456" y="1443841"/>
            <a:ext cx="9289032" cy="3693319"/>
          </a:xfrm>
          <a:prstGeom prst="rect">
            <a:avLst/>
          </a:prstGeom>
        </p:spPr>
        <p:txBody>
          <a:bodyPr wrap="square">
            <a:spAutoFit/>
          </a:bodyPr>
          <a:lstStyle/>
          <a:p>
            <a:r>
              <a:rPr lang="de-DE" b="1" dirty="0">
                <a:latin typeface="Calibri" panose="020F0502020204030204" pitchFamily="34" charset="0"/>
                <a:ea typeface="Calibri" panose="020F0502020204030204" pitchFamily="34" charset="0"/>
                <a:cs typeface="Calibri" panose="020F0502020204030204" pitchFamily="34" charset="0"/>
              </a:rPr>
              <a:t>BKG: exemplarische Themen 2</a:t>
            </a:r>
            <a:br>
              <a:rPr lang="de-DE" dirty="0">
                <a:latin typeface="Calibri" panose="020F0502020204030204" pitchFamily="34" charset="0"/>
                <a:ea typeface="Calibri" panose="020F0502020204030204" pitchFamily="34" charset="0"/>
                <a:cs typeface="Calibri" panose="020F0502020204030204" pitchFamily="34" charset="0"/>
              </a:rPr>
            </a:br>
            <a:endParaRPr lang="de-DE" dirty="0">
              <a:latin typeface="Calibri" panose="020F0502020204030204" pitchFamily="34" charset="0"/>
              <a:ea typeface="Calibri" panose="020F0502020204030204" pitchFamily="34" charset="0"/>
              <a:cs typeface="Calibri" panose="020F050202020403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Fotografie und Produktdesign im Dialog. Aspekte der deutschen Sachfotografie am Beispiel von Albert Renger-Patzsch</a:t>
            </a:r>
          </a:p>
          <a:p>
            <a:br>
              <a:rPr lang="de-DE" dirty="0">
                <a:latin typeface="Calibri" panose="020F0502020204030204" pitchFamily="34" charset="0"/>
                <a:ea typeface="Calibri" panose="020F0502020204030204" pitchFamily="34" charset="0"/>
                <a:cs typeface="Calibri" panose="020F0502020204030204" pitchFamily="34" charset="0"/>
              </a:rPr>
            </a:br>
            <a:r>
              <a:rPr lang="de-DE" dirty="0">
                <a:latin typeface="Calibri" panose="020F0502020204030204" pitchFamily="34" charset="0"/>
                <a:ea typeface="Calibri" panose="020F0502020204030204" pitchFamily="34" charset="0"/>
                <a:cs typeface="Calibri" panose="020F0502020204030204" pitchFamily="34" charset="0"/>
              </a:rPr>
              <a:t>Gegenstand: Fotografien von Albert Renger-Patzsch</a:t>
            </a:r>
          </a:p>
          <a:p>
            <a:endParaRPr lang="de-DE" dirty="0">
              <a:latin typeface="Calibri" panose="020F0502020204030204" pitchFamily="34" charset="0"/>
              <a:ea typeface="Calibri" panose="020F0502020204030204" pitchFamily="34" charset="0"/>
              <a:cs typeface="Calibri" panose="020F050202020403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Thema: Fotografie im Kontext von Produktdesign</a:t>
            </a:r>
          </a:p>
          <a:p>
            <a:endParaRPr lang="de-DE" dirty="0">
              <a:latin typeface="Calibri" panose="020F0502020204030204" pitchFamily="34" charset="0"/>
              <a:ea typeface="Calibri" panose="020F0502020204030204" pitchFamily="34" charset="0"/>
              <a:cs typeface="Calibri" panose="020F050202020403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Fragestellung: Überschneidungen zwischen Produktdesign und der Fotografie</a:t>
            </a:r>
          </a:p>
          <a:p>
            <a:endParaRPr lang="de-DE" dirty="0">
              <a:latin typeface="Calibri" panose="020F0502020204030204" pitchFamily="34" charset="0"/>
              <a:ea typeface="Calibri" panose="020F0502020204030204" pitchFamily="34" charset="0"/>
              <a:cs typeface="Calibri" panose="020F050202020403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These: Der Aufnahmestil der Sachfotografie steht mit dem Design des abgebildeten Produkts in einem Dialog</a:t>
            </a:r>
            <a:endParaRPr lang="de-DE"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928470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D670369B-B069-4902-A276-7CBA4B09A305}"/>
              </a:ext>
            </a:extLst>
          </p:cNvPr>
          <p:cNvSpPr/>
          <p:nvPr/>
        </p:nvSpPr>
        <p:spPr>
          <a:xfrm>
            <a:off x="1199456" y="1443841"/>
            <a:ext cx="9289032" cy="3416320"/>
          </a:xfrm>
          <a:prstGeom prst="rect">
            <a:avLst/>
          </a:prstGeom>
        </p:spPr>
        <p:txBody>
          <a:bodyPr wrap="square">
            <a:spAutoFit/>
          </a:bodyPr>
          <a:lstStyle/>
          <a:p>
            <a:r>
              <a:rPr lang="de-DE" b="1" dirty="0">
                <a:latin typeface="Calibri" panose="020F0502020204030204" pitchFamily="34" charset="0"/>
                <a:ea typeface="Calibri" panose="020F0502020204030204" pitchFamily="34" charset="0"/>
                <a:cs typeface="Calibri" panose="020F0502020204030204" pitchFamily="34" charset="0"/>
              </a:rPr>
              <a:t>BKG: exemplarische Themen 3</a:t>
            </a:r>
            <a:br>
              <a:rPr lang="de-DE" dirty="0">
                <a:latin typeface="Calibri" panose="020F0502020204030204" pitchFamily="34" charset="0"/>
                <a:ea typeface="Calibri" panose="020F0502020204030204" pitchFamily="34" charset="0"/>
                <a:cs typeface="Calibri" panose="020F0502020204030204" pitchFamily="34" charset="0"/>
              </a:rPr>
            </a:br>
            <a:endParaRPr lang="de-DE" dirty="0">
              <a:latin typeface="Calibri" panose="020F0502020204030204" pitchFamily="34" charset="0"/>
              <a:ea typeface="Calibri" panose="020F0502020204030204" pitchFamily="34" charset="0"/>
              <a:cs typeface="Calibri" panose="020F050202020403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Zeitdarstellung im Comic von Marc-Antoine Mathieu</a:t>
            </a:r>
          </a:p>
          <a:p>
            <a:br>
              <a:rPr lang="de-DE" dirty="0">
                <a:latin typeface="Calibri" panose="020F0502020204030204" pitchFamily="34" charset="0"/>
                <a:ea typeface="Calibri" panose="020F0502020204030204" pitchFamily="34" charset="0"/>
                <a:cs typeface="Calibri" panose="020F0502020204030204" pitchFamily="34" charset="0"/>
              </a:rPr>
            </a:br>
            <a:endParaRPr lang="de-DE" dirty="0">
              <a:latin typeface="Calibri" panose="020F0502020204030204" pitchFamily="34" charset="0"/>
              <a:ea typeface="Calibri" panose="020F0502020204030204" pitchFamily="34" charset="0"/>
              <a:cs typeface="Calibri" panose="020F050202020403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Gegenstand: Zwei Comics (“Der Wirbel”, “3 Sekunden”)</a:t>
            </a:r>
          </a:p>
          <a:p>
            <a:endParaRPr lang="de-DE" dirty="0">
              <a:latin typeface="Calibri" panose="020F0502020204030204" pitchFamily="34" charset="0"/>
              <a:ea typeface="Calibri" panose="020F0502020204030204" pitchFamily="34" charset="0"/>
              <a:cs typeface="Calibri" panose="020F050202020403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Thema: Zeitdarstellung</a:t>
            </a:r>
          </a:p>
          <a:p>
            <a:endParaRPr lang="de-DE" dirty="0">
              <a:latin typeface="Calibri" panose="020F0502020204030204" pitchFamily="34" charset="0"/>
              <a:ea typeface="Calibri" panose="020F0502020204030204" pitchFamily="34" charset="0"/>
              <a:cs typeface="Calibri" panose="020F050202020403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Fragestellung: Wie wird Zeit und zeitliche Abläufe hier im visuellen und narrativen Zeichengebrauch generiert?</a:t>
            </a:r>
          </a:p>
          <a:p>
            <a:endParaRPr lang="de-DE" dirty="0"/>
          </a:p>
        </p:txBody>
      </p:sp>
    </p:spTree>
    <p:extLst>
      <p:ext uri="{BB962C8B-B14F-4D97-AF65-F5344CB8AC3E}">
        <p14:creationId xmlns:p14="http://schemas.microsoft.com/office/powerpoint/2010/main" val="14362273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D670369B-B069-4902-A276-7CBA4B09A305}"/>
              </a:ext>
            </a:extLst>
          </p:cNvPr>
          <p:cNvSpPr/>
          <p:nvPr/>
        </p:nvSpPr>
        <p:spPr>
          <a:xfrm>
            <a:off x="1199456" y="1443841"/>
            <a:ext cx="9289032" cy="3416320"/>
          </a:xfrm>
          <a:prstGeom prst="rect">
            <a:avLst/>
          </a:prstGeom>
        </p:spPr>
        <p:txBody>
          <a:bodyPr wrap="square">
            <a:spAutoFit/>
          </a:bodyPr>
          <a:lstStyle/>
          <a:p>
            <a:r>
              <a:rPr lang="de-DE" b="1" dirty="0">
                <a:latin typeface="Calibri" panose="020F0502020204030204" pitchFamily="34" charset="0"/>
                <a:ea typeface="Calibri" panose="020F0502020204030204" pitchFamily="34" charset="0"/>
                <a:cs typeface="Calibri" panose="020F0502020204030204" pitchFamily="34" charset="0"/>
              </a:rPr>
              <a:t>BKG: exemplarische Themen 4</a:t>
            </a:r>
            <a:br>
              <a:rPr lang="de-DE" dirty="0">
                <a:latin typeface="Calibri" panose="020F0502020204030204" pitchFamily="34" charset="0"/>
                <a:ea typeface="Calibri" panose="020F0502020204030204" pitchFamily="34" charset="0"/>
                <a:cs typeface="Calibri" panose="020F0502020204030204" pitchFamily="34" charset="0"/>
              </a:rPr>
            </a:br>
            <a:endParaRPr lang="de-DE" dirty="0">
              <a:latin typeface="Calibri" panose="020F0502020204030204" pitchFamily="34" charset="0"/>
              <a:ea typeface="Calibri" panose="020F0502020204030204" pitchFamily="34" charset="0"/>
              <a:cs typeface="Calibri" panose="020F050202020403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Zugänge zum Bild bei Hugo van der Goes' “Die Anbetung der Hirten”</a:t>
            </a:r>
          </a:p>
          <a:p>
            <a:br>
              <a:rPr lang="de-DE" dirty="0">
                <a:latin typeface="Calibri" panose="020F0502020204030204" pitchFamily="34" charset="0"/>
                <a:ea typeface="Calibri" panose="020F0502020204030204" pitchFamily="34" charset="0"/>
                <a:cs typeface="Calibri" panose="020F0502020204030204" pitchFamily="34" charset="0"/>
              </a:rPr>
            </a:br>
            <a:endParaRPr lang="de-DE" dirty="0">
              <a:latin typeface="Calibri" panose="020F0502020204030204" pitchFamily="34" charset="0"/>
              <a:ea typeface="Calibri" panose="020F0502020204030204" pitchFamily="34" charset="0"/>
              <a:cs typeface="Calibri" panose="020F050202020403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Gegenstand: Hugo van der Goes: Die Anbetung der Hirten</a:t>
            </a:r>
          </a:p>
          <a:p>
            <a:endParaRPr lang="de-DE" dirty="0">
              <a:latin typeface="Calibri" panose="020F0502020204030204" pitchFamily="34" charset="0"/>
              <a:ea typeface="Calibri" panose="020F0502020204030204" pitchFamily="34" charset="0"/>
              <a:cs typeface="Calibri" panose="020F050202020403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Thema: Rezeptionsästhetische Analyse </a:t>
            </a:r>
          </a:p>
          <a:p>
            <a:endParaRPr lang="de-DE" dirty="0">
              <a:latin typeface="Calibri" panose="020F0502020204030204" pitchFamily="34" charset="0"/>
              <a:ea typeface="Calibri" panose="020F0502020204030204" pitchFamily="34" charset="0"/>
              <a:cs typeface="Calibri" panose="020F050202020403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Fragestellung: Wie wird der Vorhang im Rezeptionsprozess aktiviert? Mit welchen zeitgenössischen Frömmigkeitspraktiken und liturgischen Abläufen ist dies abzugleichen?</a:t>
            </a:r>
          </a:p>
          <a:p>
            <a:endParaRPr lang="de-DE" dirty="0"/>
          </a:p>
        </p:txBody>
      </p:sp>
    </p:spTree>
    <p:extLst>
      <p:ext uri="{BB962C8B-B14F-4D97-AF65-F5344CB8AC3E}">
        <p14:creationId xmlns:p14="http://schemas.microsoft.com/office/powerpoint/2010/main" val="38722175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623392" y="1255189"/>
            <a:ext cx="10585176" cy="5198147"/>
          </a:xfrm>
          <a:prstGeom prst="rect">
            <a:avLst/>
          </a:prstGeom>
          <a:solidFill>
            <a:srgbClr val="B6C828">
              <a:alpha val="0"/>
            </a:srgbClr>
          </a:solidFill>
          <a:ln w="9525">
            <a:noFill/>
            <a:miter lim="800000"/>
            <a:headEnd/>
            <a:tailEnd/>
          </a:ln>
        </p:spPr>
        <p:txBody>
          <a:bodyPr lIns="0" tIns="0" rIns="0" bIns="0"/>
          <a:lstStyle/>
          <a:p>
            <a:pPr algn="ctr">
              <a:spcAft>
                <a:spcPts val="810"/>
              </a:spcAft>
            </a:pPr>
            <a:endParaRPr lang="de-DE" sz="4000" dirty="0">
              <a:latin typeface="Calibri" pitchFamily="34" charset="0"/>
              <a:cs typeface="Arial" charset="0"/>
              <a:sym typeface="Arial" charset="0"/>
            </a:endParaRPr>
          </a:p>
          <a:p>
            <a:pPr algn="ctr">
              <a:spcAft>
                <a:spcPts val="810"/>
              </a:spcAft>
            </a:pPr>
            <a:endParaRPr lang="de-DE" sz="4000" dirty="0">
              <a:latin typeface="Calibri" pitchFamily="34" charset="0"/>
              <a:cs typeface="Arial" charset="0"/>
              <a:sym typeface="Arial" charset="0"/>
            </a:endParaRPr>
          </a:p>
          <a:p>
            <a:pPr algn="ctr">
              <a:spcAft>
                <a:spcPts val="810"/>
              </a:spcAft>
            </a:pPr>
            <a:endParaRPr lang="de-DE" sz="4000" dirty="0">
              <a:latin typeface="Calibri" pitchFamily="34" charset="0"/>
              <a:cs typeface="Arial" charset="0"/>
              <a:sym typeface="Arial" charset="0"/>
            </a:endParaRPr>
          </a:p>
          <a:p>
            <a:pPr algn="ctr">
              <a:spcAft>
                <a:spcPts val="810"/>
              </a:spcAft>
            </a:pPr>
            <a:r>
              <a:rPr lang="de-DE" sz="2800" dirty="0">
                <a:latin typeface="Calibri" pitchFamily="34" charset="0"/>
                <a:cs typeface="Arial" charset="0"/>
                <a:sym typeface="Arial" charset="0"/>
              </a:rPr>
              <a:t>Geschichtswissenschaft</a:t>
            </a:r>
          </a:p>
        </p:txBody>
      </p:sp>
    </p:spTree>
    <p:extLst>
      <p:ext uri="{BB962C8B-B14F-4D97-AF65-F5344CB8AC3E}">
        <p14:creationId xmlns:p14="http://schemas.microsoft.com/office/powerpoint/2010/main" val="3158729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911424" y="1340768"/>
            <a:ext cx="10441160" cy="5039326"/>
          </a:xfrm>
          <a:prstGeom prst="rect">
            <a:avLst/>
          </a:prstGeom>
          <a:solidFill>
            <a:srgbClr val="B6C828">
              <a:alpha val="0"/>
            </a:srgbClr>
          </a:solidFill>
          <a:ln w="9525">
            <a:noFill/>
            <a:miter lim="800000"/>
            <a:headEnd/>
            <a:tailEnd/>
          </a:ln>
        </p:spPr>
        <p:txBody>
          <a:bodyPr lIns="0" tIns="0" rIns="0" bIns="0"/>
          <a:lstStyle/>
          <a:p>
            <a:pPr algn="just"/>
            <a:r>
              <a:rPr lang="de-DE" sz="2200" b="1" dirty="0">
                <a:latin typeface="Calibri" pitchFamily="34" charset="0"/>
                <a:cs typeface="Arial" charset="0"/>
                <a:sym typeface="Arial" charset="0"/>
              </a:rPr>
              <a:t>Beispiel 1: </a:t>
            </a:r>
          </a:p>
          <a:p>
            <a:pPr algn="just">
              <a:spcBef>
                <a:spcPts val="540"/>
              </a:spcBef>
              <a:spcAft>
                <a:spcPts val="540"/>
              </a:spcAft>
            </a:pPr>
            <a:r>
              <a:rPr lang="de-DE" sz="1600" u="sng" dirty="0">
                <a:latin typeface="Calibri" pitchFamily="34" charset="0"/>
                <a:cs typeface="Arial" charset="0"/>
                <a:sym typeface="Arial" charset="0"/>
              </a:rPr>
              <a:t>Thema</a:t>
            </a:r>
            <a:r>
              <a:rPr lang="de-DE" sz="1600" dirty="0">
                <a:latin typeface="Calibri" pitchFamily="34" charset="0"/>
                <a:cs typeface="Arial" charset="0"/>
                <a:sym typeface="Arial" charset="0"/>
              </a:rPr>
              <a:t>: „Wir neigen uns vor dem Toten. Wir alle wissen uns in seiner Schuld.“ – Öffentliche Darstellungen und Deutungen im Zusammenhang mit der Person Hanns Martin Schleyers im Zuge seiner Entführung und Ermordung durch die RAF 1977</a:t>
            </a:r>
          </a:p>
          <a:p>
            <a:pPr algn="just">
              <a:spcBef>
                <a:spcPts val="540"/>
              </a:spcBef>
            </a:pPr>
            <a:r>
              <a:rPr lang="de-DE" sz="1600" u="sng" dirty="0">
                <a:latin typeface="Calibri" pitchFamily="34" charset="0"/>
                <a:cs typeface="Arial" charset="0"/>
                <a:sym typeface="Arial" charset="0"/>
              </a:rPr>
              <a:t>Fragestellung</a:t>
            </a:r>
            <a:r>
              <a:rPr lang="de-DE" sz="1600" dirty="0">
                <a:latin typeface="Calibri" pitchFamily="34" charset="0"/>
                <a:cs typeface="Arial" charset="0"/>
                <a:sym typeface="Arial" charset="0"/>
              </a:rPr>
              <a:t>: Es ist das Anliegen dieser Arbeit, anhand von überregional erschienenen Tageszeitungen sowie Erklärungen und Reden der politisch Handelnden während der Entführung Hanns Martin Schleyers, insbesondere der staatlichen Repräsentanten, zentrale Darstellungs- und Deutungsmuster in Zusammenhang mit der Person Schleyers und seiner Wahr-nehmung als Opfer der RAF herauszuarbeiten. </a:t>
            </a:r>
          </a:p>
          <a:p>
            <a:pPr algn="just">
              <a:spcBef>
                <a:spcPts val="540"/>
              </a:spcBef>
            </a:pPr>
            <a:r>
              <a:rPr lang="de-DE" sz="1600" dirty="0">
                <a:latin typeface="Calibri" pitchFamily="34" charset="0"/>
                <a:cs typeface="Arial" charset="0"/>
                <a:sym typeface="Arial" charset="0"/>
              </a:rPr>
              <a:t>Dabei sind folgende Fragen leitend gewesen: Welche grundlegenden Darstellungsformen lassen sich jeweils staatlicher- und medialerseits erkennen, auf welche Anschlussdeutungen verweisen diese und mit welchem Ziel geschieht dies? Ferner, welche Eigenschaften wurden dem Opfer attestiert bzw. wurden bestimmte vorgefertigte und gebräuchliche Muster von Opferdarstellungen  bemüht, die auf bestimmte Deutungsschemata hinweisen? Lassen sich diesbezüglich Überschneidungen zwischen den verschiedenen Zeitungen des Medienspektrums, aber auch zwischen Staat und Medien erkennen? Schließlich: Welche Veränderungen der Opferdarstellung und -deutung im Zeitverlauf lassen sich herausarbeiten und wie lassen sich diese erklären?</a:t>
            </a:r>
          </a:p>
          <a:p>
            <a:pPr algn="just"/>
            <a:endParaRPr lang="de-DE" sz="2161" b="1" dirty="0">
              <a:latin typeface="Calibri" pitchFamily="34" charset="0"/>
              <a:cs typeface="Arial" charset="0"/>
              <a:sym typeface="Arial" charset="0"/>
            </a:endParaRPr>
          </a:p>
          <a:p>
            <a:pPr algn="just"/>
            <a:endParaRPr lang="de-DE" sz="2161" b="1" dirty="0">
              <a:latin typeface="Calibri" pitchFamily="34" charset="0"/>
              <a:cs typeface="Arial" charset="0"/>
              <a:sym typeface="Arial" charset="0"/>
            </a:endParaRPr>
          </a:p>
          <a:p>
            <a:pPr algn="just"/>
            <a:endParaRPr lang="de-DE" sz="1621" b="1" dirty="0">
              <a:latin typeface="Calibri" pitchFamily="34" charset="0"/>
              <a:cs typeface="Arial" charset="0"/>
              <a:sym typeface="Arial" charset="0"/>
            </a:endParaRPr>
          </a:p>
        </p:txBody>
      </p:sp>
    </p:spTree>
    <p:extLst>
      <p:ext uri="{BB962C8B-B14F-4D97-AF65-F5344CB8AC3E}">
        <p14:creationId xmlns:p14="http://schemas.microsoft.com/office/powerpoint/2010/main" val="26836704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703512" y="1286036"/>
            <a:ext cx="8276361" cy="5571964"/>
          </a:xfrm>
          <a:prstGeom prst="rect">
            <a:avLst/>
          </a:prstGeom>
          <a:solidFill>
            <a:srgbClr val="B6C828">
              <a:alpha val="0"/>
            </a:srgbClr>
          </a:solidFill>
          <a:ln w="9525">
            <a:noFill/>
            <a:miter lim="800000"/>
            <a:headEnd/>
            <a:tailEnd/>
          </a:ln>
        </p:spPr>
        <p:txBody>
          <a:bodyPr lIns="0" tIns="0" rIns="0" bIns="0"/>
          <a:lstStyle/>
          <a:p>
            <a:pPr algn="just"/>
            <a:r>
              <a:rPr lang="de-DE" sz="2200" b="1" dirty="0">
                <a:latin typeface="Calibri" pitchFamily="34" charset="0"/>
                <a:cs typeface="Arial" charset="0"/>
                <a:sym typeface="Arial" charset="0"/>
              </a:rPr>
              <a:t>Beispiel 1: </a:t>
            </a:r>
          </a:p>
          <a:p>
            <a:pPr algn="just">
              <a:spcBef>
                <a:spcPts val="540"/>
              </a:spcBef>
            </a:pPr>
            <a:endParaRPr lang="de-DE" sz="2161" dirty="0">
              <a:latin typeface="Calibri" pitchFamily="34" charset="0"/>
              <a:cs typeface="Arial" charset="0"/>
              <a:sym typeface="Arial" charset="0"/>
            </a:endParaRPr>
          </a:p>
          <a:p>
            <a:pPr algn="just">
              <a:spcBef>
                <a:spcPts val="540"/>
              </a:spcBef>
            </a:pPr>
            <a:r>
              <a:rPr lang="de-DE" sz="2200" u="sng" dirty="0">
                <a:latin typeface="Calibri" pitchFamily="34" charset="0"/>
                <a:cs typeface="Arial" charset="0"/>
                <a:sym typeface="Arial" charset="0"/>
              </a:rPr>
              <a:t>Quellenkorpus</a:t>
            </a:r>
            <a:r>
              <a:rPr lang="de-DE" sz="2200" dirty="0">
                <a:latin typeface="Calibri" pitchFamily="34" charset="0"/>
                <a:cs typeface="Arial" charset="0"/>
                <a:sym typeface="Arial" charset="0"/>
              </a:rPr>
              <a:t>: 	Dokumentation der Bundesregierung zur Schleyer-Ent-führung sowie ca. 35 Artikel und Kommentare aus  </a:t>
            </a:r>
            <a:r>
              <a:rPr lang="de-DE" sz="2200" i="1" dirty="0">
                <a:latin typeface="Calibri" pitchFamily="34" charset="0"/>
                <a:cs typeface="Arial" charset="0"/>
                <a:sym typeface="Arial" charset="0"/>
              </a:rPr>
              <a:t>Frankfurter Rund-schau, Süddeutsche Zeitung, Handelsblatt, Frankfurter Allgemeine Zei-tung, Die Welt</a:t>
            </a:r>
          </a:p>
          <a:p>
            <a:pPr algn="just"/>
            <a:endParaRPr lang="de-DE" sz="2161" dirty="0">
              <a:latin typeface="Calibri" pitchFamily="34" charset="0"/>
              <a:cs typeface="Arial" charset="0"/>
              <a:sym typeface="Arial" charset="0"/>
            </a:endParaRPr>
          </a:p>
          <a:p>
            <a:pPr algn="just"/>
            <a:endParaRPr lang="de-DE" sz="2161" dirty="0">
              <a:latin typeface="Calibri" pitchFamily="34" charset="0"/>
              <a:cs typeface="Arial" charset="0"/>
              <a:sym typeface="Arial" charset="0"/>
            </a:endParaRPr>
          </a:p>
          <a:p>
            <a:pPr algn="just"/>
            <a:endParaRPr lang="de-DE" sz="2161" b="1" dirty="0">
              <a:latin typeface="Calibri" pitchFamily="34" charset="0"/>
              <a:cs typeface="Arial" charset="0"/>
              <a:sym typeface="Arial" charset="0"/>
            </a:endParaRPr>
          </a:p>
          <a:p>
            <a:pPr algn="just"/>
            <a:endParaRPr lang="de-DE" sz="2161" b="1" dirty="0">
              <a:latin typeface="Calibri" pitchFamily="34" charset="0"/>
              <a:cs typeface="Arial" charset="0"/>
              <a:sym typeface="Arial" charset="0"/>
            </a:endParaRPr>
          </a:p>
          <a:p>
            <a:pPr algn="just"/>
            <a:endParaRPr lang="de-DE" sz="1621" b="1" dirty="0">
              <a:latin typeface="Calibri" pitchFamily="34" charset="0"/>
              <a:cs typeface="Arial" charset="0"/>
              <a:sym typeface="Arial" charset="0"/>
            </a:endParaRPr>
          </a:p>
        </p:txBody>
      </p:sp>
    </p:spTree>
    <p:extLst>
      <p:ext uri="{BB962C8B-B14F-4D97-AF65-F5344CB8AC3E}">
        <p14:creationId xmlns:p14="http://schemas.microsoft.com/office/powerpoint/2010/main" val="22398254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559496" y="1196752"/>
            <a:ext cx="8878380" cy="4844009"/>
          </a:xfrm>
          <a:prstGeom prst="rect">
            <a:avLst/>
          </a:prstGeom>
          <a:solidFill>
            <a:srgbClr val="B6C828">
              <a:alpha val="0"/>
            </a:srgbClr>
          </a:solidFill>
          <a:ln w="9525">
            <a:noFill/>
            <a:miter lim="800000"/>
            <a:headEnd/>
            <a:tailEnd/>
          </a:ln>
        </p:spPr>
        <p:txBody>
          <a:bodyPr lIns="0" tIns="0" rIns="0" bIns="0"/>
          <a:lstStyle/>
          <a:p>
            <a:pPr algn="ctr"/>
            <a:r>
              <a:rPr lang="de-DE" sz="2200" b="1" dirty="0">
                <a:latin typeface="Calibri" pitchFamily="34" charset="0"/>
                <a:cs typeface="Arial" charset="0"/>
                <a:sym typeface="Arial" charset="0"/>
              </a:rPr>
              <a:t>Beispiel 1: </a:t>
            </a:r>
            <a:r>
              <a:rPr lang="de-DE" sz="2200" dirty="0">
                <a:latin typeface="Calibri" pitchFamily="34" charset="0"/>
                <a:cs typeface="Arial" charset="0"/>
                <a:sym typeface="Arial" charset="0"/>
              </a:rPr>
              <a:t>Gliederung</a:t>
            </a:r>
          </a:p>
          <a:p>
            <a:pPr algn="ctr"/>
            <a:endParaRPr lang="de-DE" sz="2161" dirty="0">
              <a:latin typeface="Calibri" pitchFamily="34" charset="0"/>
              <a:cs typeface="Arial" charset="0"/>
              <a:sym typeface="Arial" charset="0"/>
            </a:endParaRPr>
          </a:p>
          <a:p>
            <a:pPr>
              <a:spcBef>
                <a:spcPts val="810"/>
              </a:spcBef>
              <a:spcAft>
                <a:spcPts val="270"/>
              </a:spcAft>
            </a:pPr>
            <a:r>
              <a:rPr lang="de-DE" sz="1600" dirty="0">
                <a:latin typeface="Calibri" panose="020F0502020204030204" pitchFamily="34" charset="0"/>
                <a:ea typeface="Calibri" panose="020F0502020204030204" pitchFamily="34" charset="0"/>
                <a:cs typeface="Calibri" panose="020F0502020204030204" pitchFamily="34" charset="0"/>
              </a:rPr>
              <a:t>1.	Einleitung</a:t>
            </a:r>
          </a:p>
          <a:p>
            <a:pPr>
              <a:spcBef>
                <a:spcPts val="810"/>
              </a:spcBef>
              <a:spcAft>
                <a:spcPts val="270"/>
              </a:spcAft>
            </a:pPr>
            <a:r>
              <a:rPr lang="de-DE" sz="1600" dirty="0">
                <a:latin typeface="Calibri" panose="020F0502020204030204" pitchFamily="34" charset="0"/>
                <a:ea typeface="Calibri" panose="020F0502020204030204" pitchFamily="34" charset="0"/>
                <a:cs typeface="Calibri" panose="020F0502020204030204" pitchFamily="34" charset="0"/>
              </a:rPr>
              <a:t>2. 	RAF-Terrorismus und Medien</a:t>
            </a:r>
          </a:p>
          <a:p>
            <a:pPr>
              <a:spcBef>
                <a:spcPts val="810"/>
              </a:spcBef>
              <a:spcAft>
                <a:spcPts val="270"/>
              </a:spcAft>
            </a:pPr>
            <a:r>
              <a:rPr lang="de-DE" sz="1441" dirty="0">
                <a:latin typeface="Calibri" panose="020F0502020204030204" pitchFamily="34" charset="0"/>
                <a:ea typeface="Calibri" panose="020F0502020204030204" pitchFamily="34" charset="0"/>
                <a:cs typeface="Calibri" panose="020F0502020204030204" pitchFamily="34" charset="0"/>
              </a:rPr>
              <a:t>	</a:t>
            </a:r>
            <a:r>
              <a:rPr lang="de-DE" sz="1400" dirty="0">
                <a:latin typeface="Calibri" panose="020F0502020204030204" pitchFamily="34" charset="0"/>
                <a:ea typeface="Calibri" panose="020F0502020204030204" pitchFamily="34" charset="0"/>
                <a:cs typeface="Calibri" panose="020F0502020204030204" pitchFamily="34" charset="0"/>
              </a:rPr>
              <a:t>2.1 	Terrorismus als Kommunikationsprozess </a:t>
            </a:r>
          </a:p>
          <a:p>
            <a:pPr>
              <a:spcBef>
                <a:spcPts val="810"/>
              </a:spcBef>
              <a:spcAft>
                <a:spcPts val="270"/>
              </a:spcAft>
            </a:pPr>
            <a:r>
              <a:rPr lang="de-DE" sz="1400" dirty="0">
                <a:latin typeface="Calibri" panose="020F0502020204030204" pitchFamily="34" charset="0"/>
                <a:ea typeface="Calibri" panose="020F0502020204030204" pitchFamily="34" charset="0"/>
                <a:cs typeface="Calibri" panose="020F0502020204030204" pitchFamily="34" charset="0"/>
              </a:rPr>
              <a:t>	2.2 	RAF, Staat und Medien während des „Deutschen Herbstes“</a:t>
            </a:r>
          </a:p>
          <a:p>
            <a:pPr>
              <a:spcBef>
                <a:spcPts val="810"/>
              </a:spcBef>
              <a:spcAft>
                <a:spcPts val="270"/>
              </a:spcAft>
            </a:pPr>
            <a:r>
              <a:rPr lang="de-DE" sz="1621" dirty="0">
                <a:latin typeface="Calibri" panose="020F0502020204030204" pitchFamily="34" charset="0"/>
                <a:ea typeface="Calibri" panose="020F0502020204030204" pitchFamily="34" charset="0"/>
                <a:cs typeface="Calibri" panose="020F0502020204030204" pitchFamily="34" charset="0"/>
              </a:rPr>
              <a:t>3. 	</a:t>
            </a:r>
            <a:r>
              <a:rPr lang="de-DE" sz="1600" dirty="0">
                <a:latin typeface="Calibri" panose="020F0502020204030204" pitchFamily="34" charset="0"/>
                <a:ea typeface="Calibri" panose="020F0502020204030204" pitchFamily="34" charset="0"/>
                <a:cs typeface="Calibri" panose="020F0502020204030204" pitchFamily="34" charset="0"/>
              </a:rPr>
              <a:t>Öffentliche Darstellungs- und Deutungsmuster im Zusammenhang mit der Person Hanns Martin 	Schleyers während des „Deutschen Herbstes“ 1977</a:t>
            </a:r>
          </a:p>
          <a:p>
            <a:pPr>
              <a:spcBef>
                <a:spcPts val="810"/>
              </a:spcBef>
              <a:spcAft>
                <a:spcPts val="270"/>
              </a:spcAft>
            </a:pPr>
            <a:r>
              <a:rPr lang="de-DE" sz="1441" dirty="0">
                <a:latin typeface="Calibri" panose="020F0502020204030204" pitchFamily="34" charset="0"/>
                <a:ea typeface="Calibri" panose="020F0502020204030204" pitchFamily="34" charset="0"/>
                <a:cs typeface="Calibri" panose="020F0502020204030204" pitchFamily="34" charset="0"/>
              </a:rPr>
              <a:t>	</a:t>
            </a:r>
            <a:r>
              <a:rPr lang="de-DE" sz="1400" dirty="0">
                <a:latin typeface="Calibri" panose="020F0502020204030204" pitchFamily="34" charset="0"/>
                <a:ea typeface="Calibri" panose="020F0502020204030204" pitchFamily="34" charset="0"/>
                <a:cs typeface="Calibri" panose="020F0502020204030204" pitchFamily="34" charset="0"/>
              </a:rPr>
              <a:t>3.1 	Das Opfer aus der Gesellschaft und für die Gesellschaft</a:t>
            </a:r>
          </a:p>
          <a:p>
            <a:pPr>
              <a:spcBef>
                <a:spcPts val="810"/>
              </a:spcBef>
              <a:spcAft>
                <a:spcPts val="270"/>
              </a:spcAft>
            </a:pPr>
            <a:r>
              <a:rPr lang="de-DE" sz="1400" dirty="0">
                <a:latin typeface="Calibri" panose="020F0502020204030204" pitchFamily="34" charset="0"/>
                <a:ea typeface="Calibri" panose="020F0502020204030204" pitchFamily="34" charset="0"/>
                <a:cs typeface="Calibri" panose="020F0502020204030204" pitchFamily="34" charset="0"/>
              </a:rPr>
              <a:t>	3.2 	Das Opfer für die Staatsräson</a:t>
            </a:r>
          </a:p>
          <a:p>
            <a:pPr>
              <a:spcBef>
                <a:spcPts val="810"/>
              </a:spcBef>
              <a:spcAft>
                <a:spcPts val="270"/>
              </a:spcAft>
            </a:pPr>
            <a:r>
              <a:rPr lang="de-DE" sz="1600" dirty="0">
                <a:latin typeface="Calibri" panose="020F0502020204030204" pitchFamily="34" charset="0"/>
                <a:ea typeface="Calibri" panose="020F0502020204030204" pitchFamily="34" charset="0"/>
                <a:cs typeface="Calibri" panose="020F0502020204030204" pitchFamily="34" charset="0"/>
              </a:rPr>
              <a:t>4. 	Fazit und Ausblick</a:t>
            </a:r>
          </a:p>
          <a:p>
            <a:pPr>
              <a:spcBef>
                <a:spcPts val="810"/>
              </a:spcBef>
              <a:spcAft>
                <a:spcPts val="270"/>
              </a:spcAft>
            </a:pPr>
            <a:r>
              <a:rPr lang="de-DE" sz="1600" dirty="0">
                <a:latin typeface="Calibri" panose="020F0502020204030204" pitchFamily="34" charset="0"/>
                <a:ea typeface="Calibri" panose="020F0502020204030204" pitchFamily="34" charset="0"/>
                <a:cs typeface="Calibri" panose="020F0502020204030204" pitchFamily="34" charset="0"/>
              </a:rPr>
              <a:t>5. 	Literatur- und Quellenverzeichnis</a:t>
            </a:r>
            <a:endParaRPr lang="de-DE" sz="1600" dirty="0">
              <a:latin typeface="Calibri" panose="020F0502020204030204" pitchFamily="34" charset="0"/>
              <a:ea typeface="Calibri" panose="020F0502020204030204" pitchFamily="34" charset="0"/>
              <a:cs typeface="Calibri" panose="020F0502020204030204" pitchFamily="34" charset="0"/>
              <a:sym typeface="Arial" charset="0"/>
            </a:endParaRPr>
          </a:p>
          <a:p>
            <a:pPr algn="just"/>
            <a:endParaRPr lang="de-DE" sz="2161" dirty="0">
              <a:latin typeface="Calibri" pitchFamily="34" charset="0"/>
              <a:cs typeface="Arial" charset="0"/>
              <a:sym typeface="Arial" charset="0"/>
            </a:endParaRPr>
          </a:p>
        </p:txBody>
      </p:sp>
    </p:spTree>
    <p:extLst>
      <p:ext uri="{BB962C8B-B14F-4D97-AF65-F5344CB8AC3E}">
        <p14:creationId xmlns:p14="http://schemas.microsoft.com/office/powerpoint/2010/main" val="10400870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839416" y="1700808"/>
            <a:ext cx="10081120" cy="3871156"/>
          </a:xfrm>
          <a:prstGeom prst="rect">
            <a:avLst/>
          </a:prstGeom>
          <a:solidFill>
            <a:srgbClr val="B6C828">
              <a:alpha val="0"/>
            </a:srgbClr>
          </a:solidFill>
          <a:ln w="9525">
            <a:noFill/>
            <a:miter lim="800000"/>
            <a:headEnd/>
            <a:tailEnd/>
          </a:ln>
        </p:spPr>
        <p:txBody>
          <a:bodyPr lIns="0" tIns="0" rIns="0" bIns="0"/>
          <a:lstStyle/>
          <a:p>
            <a:pPr algn="just"/>
            <a:r>
              <a:rPr lang="de-DE" sz="2200" b="1" dirty="0">
                <a:latin typeface="Calibri" pitchFamily="34" charset="0"/>
                <a:cs typeface="Arial" charset="0"/>
                <a:sym typeface="Arial" charset="0"/>
              </a:rPr>
              <a:t>Beispiel 2: </a:t>
            </a:r>
          </a:p>
          <a:p>
            <a:pPr algn="just">
              <a:spcBef>
                <a:spcPts val="540"/>
              </a:spcBef>
            </a:pPr>
            <a:r>
              <a:rPr lang="de-DE" sz="1600" u="sng" dirty="0">
                <a:latin typeface="Calibri" pitchFamily="34" charset="0"/>
                <a:cs typeface="Arial" charset="0"/>
                <a:sym typeface="Arial" charset="0"/>
              </a:rPr>
              <a:t>Thema</a:t>
            </a:r>
            <a:r>
              <a:rPr lang="de-DE" sz="1600" dirty="0">
                <a:latin typeface="Calibri" pitchFamily="34" charset="0"/>
                <a:cs typeface="Arial" charset="0"/>
                <a:sym typeface="Arial" charset="0"/>
              </a:rPr>
              <a:t>: Geschichtserzählung und Systemwechsel – Kontinuität oder Wandel?</a:t>
            </a:r>
          </a:p>
          <a:p>
            <a:pPr algn="just">
              <a:spcBef>
                <a:spcPts val="540"/>
              </a:spcBef>
            </a:pPr>
            <a:endParaRPr lang="de-DE" sz="1600" dirty="0">
              <a:latin typeface="Calibri" pitchFamily="34" charset="0"/>
              <a:cs typeface="Arial" charset="0"/>
              <a:sym typeface="Arial" charset="0"/>
            </a:endParaRPr>
          </a:p>
          <a:p>
            <a:pPr algn="just"/>
            <a:r>
              <a:rPr lang="de-DE" sz="1600" u="sng" dirty="0">
                <a:latin typeface="Calibri" pitchFamily="34" charset="0"/>
                <a:cs typeface="Arial" charset="0"/>
                <a:sym typeface="Arial" charset="0"/>
              </a:rPr>
              <a:t>Fragestellung</a:t>
            </a:r>
            <a:r>
              <a:rPr lang="de-DE" sz="1600" dirty="0">
                <a:latin typeface="Calibri" pitchFamily="34" charset="0"/>
                <a:cs typeface="Arial" charset="0"/>
                <a:sym typeface="Arial" charset="0"/>
              </a:rPr>
              <a:t>: Geschichtserzählungen sind vor und nach 1945 ein zentrales und allgemein anerkanntes Medium des Geschichtsunterrichts gewesen. Zu den entsprechenden Veröffentlichungen, die der Geschichtslehrerin* solche Erzählungen zu Verfügung stellten, gehört auch „Führer und Völker“ (1941) und „Lebendige Vergangenheit“ (1952/55) von Hjalmar Kutzleb. Die Arbeit will zeigen, ob und inwieweit Kutzleb seine Texte aus der Zeit des Faschismus überarbeitet hat, als er sie in der BRD neu auflegte.</a:t>
            </a:r>
          </a:p>
          <a:p>
            <a:pPr algn="just"/>
            <a:r>
              <a:rPr lang="de-DE" sz="1600" dirty="0">
                <a:latin typeface="Calibri" pitchFamily="34" charset="0"/>
                <a:cs typeface="Arial" charset="0"/>
                <a:sym typeface="Arial" charset="0"/>
              </a:rPr>
              <a:t>Dabei sind folgende Fragen leitend gewesen: Welche Intention verfolgt Kutzleb nach seinen eigenen Worten mit seinen Erzählungen? Ändert sich das narrative Profil seiner Texte, nachdem sich das politische System geändert hatte? Wird zum Beispiel traditionales durch kritisches Erzählen abgelöst? Welche Werte und Normen vermitteln die Erzählungen jeweils? Sind inhaltliche Unterschiede festzustellen? Inwiefern finden sich exkludierende Denkmuster in den Texten von 1941 und von 1955? Ist diesbezüglich eine Entwicklung festzustellen? Korreliert sie mit dem Systemwechsel 1945 oder lässt sich in Bezug auf die Geschichtserzählungen eher von Kontinuität als von Wandel sprechen?</a:t>
            </a:r>
          </a:p>
        </p:txBody>
      </p:sp>
    </p:spTree>
    <p:extLst>
      <p:ext uri="{BB962C8B-B14F-4D97-AF65-F5344CB8AC3E}">
        <p14:creationId xmlns:p14="http://schemas.microsoft.com/office/powerpoint/2010/main" val="39459272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487488" y="1772816"/>
            <a:ext cx="8395524" cy="3527158"/>
          </a:xfrm>
          <a:prstGeom prst="rect">
            <a:avLst/>
          </a:prstGeom>
          <a:solidFill>
            <a:srgbClr val="B6C828">
              <a:alpha val="0"/>
            </a:srgbClr>
          </a:solidFill>
          <a:ln w="9525">
            <a:noFill/>
            <a:miter lim="800000"/>
            <a:headEnd/>
            <a:tailEnd/>
          </a:ln>
        </p:spPr>
        <p:txBody>
          <a:bodyPr lIns="0" tIns="0" rIns="0" bIns="0"/>
          <a:lstStyle/>
          <a:p>
            <a:pPr algn="just"/>
            <a:r>
              <a:rPr lang="de-DE" sz="2200" b="1" dirty="0">
                <a:latin typeface="Calibri" pitchFamily="34" charset="0"/>
                <a:cs typeface="Arial" charset="0"/>
                <a:sym typeface="Arial" charset="0"/>
              </a:rPr>
              <a:t>Beispiel 2: </a:t>
            </a:r>
          </a:p>
          <a:p>
            <a:pPr algn="just">
              <a:spcBef>
                <a:spcPts val="540"/>
              </a:spcBef>
            </a:pPr>
            <a:endParaRPr lang="de-DE" sz="2161" dirty="0">
              <a:latin typeface="Calibri" pitchFamily="34" charset="0"/>
              <a:cs typeface="Arial" charset="0"/>
              <a:sym typeface="Arial" charset="0"/>
            </a:endParaRPr>
          </a:p>
          <a:p>
            <a:pPr algn="just">
              <a:spcBef>
                <a:spcPts val="540"/>
              </a:spcBef>
            </a:pPr>
            <a:r>
              <a:rPr lang="de-DE" sz="2200" u="sng" dirty="0">
                <a:latin typeface="Calibri" pitchFamily="34" charset="0"/>
                <a:cs typeface="Arial" charset="0"/>
                <a:sym typeface="Arial" charset="0"/>
              </a:rPr>
              <a:t>Quellenkorpus</a:t>
            </a:r>
            <a:r>
              <a:rPr lang="de-DE" sz="2200" dirty="0">
                <a:latin typeface="Calibri" pitchFamily="34" charset="0"/>
                <a:cs typeface="Arial" charset="0"/>
                <a:sym typeface="Arial" charset="0"/>
              </a:rPr>
              <a:t>: 	</a:t>
            </a:r>
          </a:p>
          <a:p>
            <a:pPr algn="just">
              <a:spcBef>
                <a:spcPts val="540"/>
              </a:spcBef>
            </a:pPr>
            <a:r>
              <a:rPr lang="de-DE" sz="2200" dirty="0">
                <a:latin typeface="Calibri" pitchFamily="34" charset="0"/>
                <a:cs typeface="Arial" charset="0"/>
                <a:sym typeface="Arial" charset="0"/>
              </a:rPr>
              <a:t>H. Kutzleb (1941). Führer und Völker. Geschichtsbuch für höhere Schulen – Geschichtserzählungen. Bielefeld, Leipzig: Velhagen&amp;Klasing.</a:t>
            </a:r>
          </a:p>
          <a:p>
            <a:pPr algn="just">
              <a:spcBef>
                <a:spcPts val="540"/>
              </a:spcBef>
            </a:pPr>
            <a:r>
              <a:rPr lang="de-DE" sz="2200" dirty="0">
                <a:latin typeface="Calibri" pitchFamily="34" charset="0"/>
                <a:cs typeface="Arial" charset="0"/>
                <a:sym typeface="Arial" charset="0"/>
              </a:rPr>
              <a:t>Ders. (1955/1967), Geschichtserzählungen – Lebendige Vergangenheit. Geschichtsbuch für Real- und Mittelschulen, Stuttgart: Klett.</a:t>
            </a:r>
          </a:p>
          <a:p>
            <a:pPr algn="just"/>
            <a:endParaRPr lang="de-DE" sz="2161" dirty="0">
              <a:latin typeface="Calibri" pitchFamily="34" charset="0"/>
              <a:cs typeface="Arial" charset="0"/>
              <a:sym typeface="Arial" charset="0"/>
            </a:endParaRPr>
          </a:p>
          <a:p>
            <a:pPr algn="just"/>
            <a:endParaRPr lang="de-DE" sz="2161" b="1" dirty="0">
              <a:latin typeface="Calibri" pitchFamily="34" charset="0"/>
              <a:cs typeface="Arial" charset="0"/>
              <a:sym typeface="Arial" charset="0"/>
            </a:endParaRPr>
          </a:p>
          <a:p>
            <a:pPr algn="just"/>
            <a:endParaRPr lang="de-DE" sz="2161" b="1" dirty="0">
              <a:latin typeface="Calibri" pitchFamily="34" charset="0"/>
              <a:cs typeface="Arial" charset="0"/>
              <a:sym typeface="Arial" charset="0"/>
            </a:endParaRPr>
          </a:p>
          <a:p>
            <a:pPr algn="just"/>
            <a:endParaRPr lang="de-DE" sz="1621" b="1" dirty="0">
              <a:latin typeface="Calibri" pitchFamily="34" charset="0"/>
              <a:cs typeface="Arial" charset="0"/>
              <a:sym typeface="Arial" charset="0"/>
            </a:endParaRPr>
          </a:p>
        </p:txBody>
      </p:sp>
    </p:spTree>
    <p:extLst>
      <p:ext uri="{BB962C8B-B14F-4D97-AF65-F5344CB8AC3E}">
        <p14:creationId xmlns:p14="http://schemas.microsoft.com/office/powerpoint/2010/main" val="28945761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487488" y="1030116"/>
            <a:ext cx="9001000" cy="5492081"/>
          </a:xfrm>
          <a:prstGeom prst="rect">
            <a:avLst/>
          </a:prstGeom>
          <a:solidFill>
            <a:srgbClr val="B6C828">
              <a:alpha val="0"/>
            </a:srgbClr>
          </a:solidFill>
          <a:ln w="9525">
            <a:noFill/>
            <a:miter lim="800000"/>
            <a:headEnd/>
            <a:tailEnd/>
          </a:ln>
        </p:spPr>
        <p:txBody>
          <a:bodyPr lIns="0" tIns="0" rIns="0" bIns="0"/>
          <a:lstStyle/>
          <a:p>
            <a:pPr algn="ctr"/>
            <a:r>
              <a:rPr lang="de-DE" sz="2200" b="1" dirty="0">
                <a:latin typeface="Calibri" panose="020F0502020204030204" pitchFamily="34" charset="0"/>
                <a:ea typeface="Calibri" panose="020F0502020204030204" pitchFamily="34" charset="0"/>
                <a:cs typeface="Calibri" panose="020F0502020204030204" pitchFamily="34" charset="0"/>
                <a:sym typeface="Arial" charset="0"/>
              </a:rPr>
              <a:t>Beispiel 2: </a:t>
            </a:r>
            <a:r>
              <a:rPr lang="de-DE" sz="2200" dirty="0">
                <a:latin typeface="Calibri" panose="020F0502020204030204" pitchFamily="34" charset="0"/>
                <a:ea typeface="Calibri" panose="020F0502020204030204" pitchFamily="34" charset="0"/>
                <a:cs typeface="Calibri" panose="020F0502020204030204" pitchFamily="34" charset="0"/>
                <a:sym typeface="Arial" charset="0"/>
              </a:rPr>
              <a:t>Gliederung</a:t>
            </a:r>
            <a:endParaRPr lang="de-DE" sz="2200" dirty="0">
              <a:latin typeface="Calibri" panose="020F0502020204030204" pitchFamily="34" charset="0"/>
              <a:ea typeface="Calibri" panose="020F0502020204030204" pitchFamily="34" charset="0"/>
              <a:cs typeface="Calibri" panose="020F0502020204030204" pitchFamily="34" charset="0"/>
            </a:endParaRPr>
          </a:p>
          <a:p>
            <a:r>
              <a:rPr lang="de-DE" sz="1200" dirty="0">
                <a:latin typeface="Calibri" panose="020F0502020204030204" pitchFamily="34" charset="0"/>
                <a:ea typeface="Calibri" panose="020F0502020204030204" pitchFamily="34" charset="0"/>
                <a:cs typeface="Calibri" panose="020F0502020204030204" pitchFamily="34" charset="0"/>
              </a:rPr>
              <a:t>1. Einleitung</a:t>
            </a:r>
          </a:p>
          <a:p>
            <a:r>
              <a:rPr lang="de-DE" sz="1200" dirty="0">
                <a:latin typeface="Calibri" panose="020F0502020204030204" pitchFamily="34" charset="0"/>
                <a:ea typeface="Calibri" panose="020F0502020204030204" pitchFamily="34" charset="0"/>
                <a:cs typeface="Calibri" panose="020F0502020204030204" pitchFamily="34" charset="0"/>
              </a:rPr>
              <a:t>2. Theorie des Narrativismus</a:t>
            </a:r>
          </a:p>
          <a:p>
            <a:r>
              <a:rPr lang="de-DE" sz="1261" dirty="0">
                <a:latin typeface="Calibri" panose="020F0502020204030204" pitchFamily="34" charset="0"/>
                <a:ea typeface="Calibri" panose="020F0502020204030204" pitchFamily="34" charset="0"/>
                <a:cs typeface="Calibri" panose="020F0502020204030204" pitchFamily="34" charset="0"/>
              </a:rPr>
              <a:t>	</a:t>
            </a:r>
            <a:r>
              <a:rPr lang="de-DE" sz="1100" dirty="0">
                <a:latin typeface="Calibri" panose="020F0502020204030204" pitchFamily="34" charset="0"/>
                <a:ea typeface="Calibri" panose="020F0502020204030204" pitchFamily="34" charset="0"/>
                <a:cs typeface="Calibri" panose="020F0502020204030204" pitchFamily="34" charset="0"/>
              </a:rPr>
              <a:t>2.1. Kritik und Wende</a:t>
            </a:r>
          </a:p>
          <a:p>
            <a:r>
              <a:rPr lang="de-DE" sz="1100" dirty="0">
                <a:latin typeface="Calibri" panose="020F0502020204030204" pitchFamily="34" charset="0"/>
                <a:ea typeface="Calibri" panose="020F0502020204030204" pitchFamily="34" charset="0"/>
                <a:cs typeface="Calibri" panose="020F0502020204030204" pitchFamily="34" charset="0"/>
              </a:rPr>
              <a:t>	2.2. Kernkompetenzen der Narration im Geschichtsunterricht</a:t>
            </a:r>
          </a:p>
          <a:p>
            <a:r>
              <a:rPr lang="de-DE" sz="1261" dirty="0">
                <a:latin typeface="Calibri" panose="020F0502020204030204" pitchFamily="34" charset="0"/>
                <a:ea typeface="Calibri" panose="020F0502020204030204" pitchFamily="34" charset="0"/>
                <a:cs typeface="Calibri" panose="020F0502020204030204" pitchFamily="34" charset="0"/>
              </a:rPr>
              <a:t>		</a:t>
            </a:r>
            <a:r>
              <a:rPr lang="de-DE" sz="900" dirty="0">
                <a:latin typeface="Calibri" panose="020F0502020204030204" pitchFamily="34" charset="0"/>
                <a:ea typeface="Calibri" panose="020F0502020204030204" pitchFamily="34" charset="0"/>
                <a:cs typeface="Calibri" panose="020F0502020204030204" pitchFamily="34" charset="0"/>
              </a:rPr>
              <a:t>2.2.1. Zeitkompetenz</a:t>
            </a:r>
          </a:p>
          <a:p>
            <a:r>
              <a:rPr lang="de-DE" sz="900" dirty="0">
                <a:latin typeface="Calibri" panose="020F0502020204030204" pitchFamily="34" charset="0"/>
                <a:ea typeface="Calibri" panose="020F0502020204030204" pitchFamily="34" charset="0"/>
                <a:cs typeface="Calibri" panose="020F0502020204030204" pitchFamily="34" charset="0"/>
              </a:rPr>
              <a:t>		2.2.2. Erzähltypologische Kompetenz</a:t>
            </a:r>
          </a:p>
          <a:p>
            <a:r>
              <a:rPr lang="de-DE" sz="900" dirty="0">
                <a:latin typeface="Calibri" panose="020F0502020204030204" pitchFamily="34" charset="0"/>
                <a:ea typeface="Calibri" panose="020F0502020204030204" pitchFamily="34" charset="0"/>
                <a:cs typeface="Calibri" panose="020F0502020204030204" pitchFamily="34" charset="0"/>
              </a:rPr>
              <a:t>		2.2.3. Kompositorische Kompetenz</a:t>
            </a:r>
          </a:p>
          <a:p>
            <a:r>
              <a:rPr lang="de-DE" sz="1261" dirty="0">
                <a:latin typeface="Calibri" panose="020F0502020204030204" pitchFamily="34" charset="0"/>
                <a:ea typeface="Calibri" panose="020F0502020204030204" pitchFamily="34" charset="0"/>
                <a:cs typeface="Calibri" panose="020F0502020204030204" pitchFamily="34" charset="0"/>
              </a:rPr>
              <a:t>	</a:t>
            </a:r>
            <a:r>
              <a:rPr lang="de-DE" sz="1100" dirty="0">
                <a:latin typeface="Calibri" panose="020F0502020204030204" pitchFamily="34" charset="0"/>
                <a:ea typeface="Calibri" panose="020F0502020204030204" pitchFamily="34" charset="0"/>
                <a:cs typeface="Calibri" panose="020F0502020204030204" pitchFamily="34" charset="0"/>
              </a:rPr>
              <a:t>2.3. Typen von historischem Denken bei Schülern</a:t>
            </a:r>
          </a:p>
          <a:p>
            <a:r>
              <a:rPr lang="de-DE" sz="1200" dirty="0">
                <a:latin typeface="Calibri" panose="020F0502020204030204" pitchFamily="34" charset="0"/>
                <a:ea typeface="Calibri" panose="020F0502020204030204" pitchFamily="34" charset="0"/>
                <a:cs typeface="Calibri" panose="020F0502020204030204" pitchFamily="34" charset="0"/>
              </a:rPr>
              <a:t>3. Kurzbiographie Hjalmar Kutzleb</a:t>
            </a:r>
          </a:p>
          <a:p>
            <a:r>
              <a:rPr lang="de-DE" sz="1200" dirty="0">
                <a:latin typeface="Calibri" panose="020F0502020204030204" pitchFamily="34" charset="0"/>
                <a:ea typeface="Calibri" panose="020F0502020204030204" pitchFamily="34" charset="0"/>
                <a:cs typeface="Calibri" panose="020F0502020204030204" pitchFamily="34" charset="0"/>
              </a:rPr>
              <a:t>4. Gegenüberstellung</a:t>
            </a:r>
          </a:p>
          <a:p>
            <a:r>
              <a:rPr lang="de-DE" sz="1261" dirty="0">
                <a:latin typeface="Calibri" panose="020F0502020204030204" pitchFamily="34" charset="0"/>
                <a:ea typeface="Calibri" panose="020F0502020204030204" pitchFamily="34" charset="0"/>
                <a:cs typeface="Calibri" panose="020F0502020204030204" pitchFamily="34" charset="0"/>
              </a:rPr>
              <a:t>	</a:t>
            </a:r>
            <a:r>
              <a:rPr lang="de-DE" sz="1100" dirty="0">
                <a:latin typeface="Calibri" panose="020F0502020204030204" pitchFamily="34" charset="0"/>
                <a:ea typeface="Calibri" panose="020F0502020204030204" pitchFamily="34" charset="0"/>
                <a:cs typeface="Calibri" panose="020F0502020204030204" pitchFamily="34" charset="0"/>
              </a:rPr>
              <a:t>4.1. Formale Beschreibung</a:t>
            </a:r>
          </a:p>
          <a:p>
            <a:r>
              <a:rPr lang="de-DE" sz="1261" dirty="0">
                <a:latin typeface="Calibri" panose="020F0502020204030204" pitchFamily="34" charset="0"/>
                <a:ea typeface="Calibri" panose="020F0502020204030204" pitchFamily="34" charset="0"/>
                <a:cs typeface="Calibri" panose="020F0502020204030204" pitchFamily="34" charset="0"/>
              </a:rPr>
              <a:t>		</a:t>
            </a:r>
            <a:r>
              <a:rPr lang="de-DE" sz="900" dirty="0">
                <a:latin typeface="Calibri" panose="020F0502020204030204" pitchFamily="34" charset="0"/>
                <a:ea typeface="Calibri" panose="020F0502020204030204" pitchFamily="34" charset="0"/>
                <a:cs typeface="Calibri" panose="020F0502020204030204" pitchFamily="34" charset="0"/>
              </a:rPr>
              <a:t>4.1.1. „Führer und Völker“ – Geschichtsbuch für höhere Schulen</a:t>
            </a:r>
          </a:p>
          <a:p>
            <a:r>
              <a:rPr lang="de-DE" sz="900" dirty="0">
                <a:latin typeface="Calibri" panose="020F0502020204030204" pitchFamily="34" charset="0"/>
                <a:ea typeface="Calibri" panose="020F0502020204030204" pitchFamily="34" charset="0"/>
                <a:cs typeface="Calibri" panose="020F0502020204030204" pitchFamily="34" charset="0"/>
              </a:rPr>
              <a:t>		4.1.2. „Lebendige Vergangenheit“ – Geschichtsbuch für Real- und Mittelschulen</a:t>
            </a:r>
          </a:p>
          <a:p>
            <a:r>
              <a:rPr lang="de-DE" sz="1261" dirty="0">
                <a:latin typeface="Calibri" panose="020F0502020204030204" pitchFamily="34" charset="0"/>
                <a:ea typeface="Calibri" panose="020F0502020204030204" pitchFamily="34" charset="0"/>
                <a:cs typeface="Calibri" panose="020F0502020204030204" pitchFamily="34" charset="0"/>
              </a:rPr>
              <a:t>	</a:t>
            </a:r>
            <a:r>
              <a:rPr lang="de-DE" sz="1100" dirty="0">
                <a:latin typeface="Calibri" panose="020F0502020204030204" pitchFamily="34" charset="0"/>
                <a:ea typeface="Calibri" panose="020F0502020204030204" pitchFamily="34" charset="0"/>
                <a:cs typeface="Calibri" panose="020F0502020204030204" pitchFamily="34" charset="0"/>
              </a:rPr>
              <a:t>4.2. Gegenüberstellung Einführung und Vorwort</a:t>
            </a:r>
          </a:p>
          <a:p>
            <a:r>
              <a:rPr lang="de-DE" sz="1261" dirty="0">
                <a:latin typeface="Calibri" panose="020F0502020204030204" pitchFamily="34" charset="0"/>
                <a:ea typeface="Calibri" panose="020F0502020204030204" pitchFamily="34" charset="0"/>
                <a:cs typeface="Calibri" panose="020F0502020204030204" pitchFamily="34" charset="0"/>
              </a:rPr>
              <a:t>		</a:t>
            </a:r>
            <a:r>
              <a:rPr lang="de-DE" sz="900" dirty="0">
                <a:latin typeface="Calibri" panose="020F0502020204030204" pitchFamily="34" charset="0"/>
                <a:ea typeface="Calibri" panose="020F0502020204030204" pitchFamily="34" charset="0"/>
                <a:cs typeface="Calibri" panose="020F0502020204030204" pitchFamily="34" charset="0"/>
              </a:rPr>
              <a:t>4.2.1. Analyse Einführung 1941</a:t>
            </a:r>
          </a:p>
          <a:p>
            <a:r>
              <a:rPr lang="de-DE" sz="900" dirty="0">
                <a:latin typeface="Calibri" panose="020F0502020204030204" pitchFamily="34" charset="0"/>
                <a:ea typeface="Calibri" panose="020F0502020204030204" pitchFamily="34" charset="0"/>
                <a:cs typeface="Calibri" panose="020F0502020204030204" pitchFamily="34" charset="0"/>
              </a:rPr>
              <a:t>		4.2.2. Analyse Vorwort Kutzleb 1941</a:t>
            </a:r>
          </a:p>
          <a:p>
            <a:r>
              <a:rPr lang="de-DE" sz="900" dirty="0">
                <a:latin typeface="Calibri" panose="020F0502020204030204" pitchFamily="34" charset="0"/>
                <a:ea typeface="Calibri" panose="020F0502020204030204" pitchFamily="34" charset="0"/>
                <a:cs typeface="Calibri" panose="020F0502020204030204" pitchFamily="34" charset="0"/>
              </a:rPr>
              <a:t>		4.2.3. Analyse Vorwort 1955</a:t>
            </a:r>
          </a:p>
          <a:p>
            <a:r>
              <a:rPr lang="de-DE" sz="1261" dirty="0">
                <a:latin typeface="Calibri" panose="020F0502020204030204" pitchFamily="34" charset="0"/>
                <a:ea typeface="Calibri" panose="020F0502020204030204" pitchFamily="34" charset="0"/>
                <a:cs typeface="Calibri" panose="020F0502020204030204" pitchFamily="34" charset="0"/>
              </a:rPr>
              <a:t>	</a:t>
            </a:r>
            <a:r>
              <a:rPr lang="de-DE" sz="1100" dirty="0">
                <a:latin typeface="Calibri" panose="020F0502020204030204" pitchFamily="34" charset="0"/>
                <a:ea typeface="Calibri" panose="020F0502020204030204" pitchFamily="34" charset="0"/>
                <a:cs typeface="Calibri" panose="020F0502020204030204" pitchFamily="34" charset="0"/>
              </a:rPr>
              <a:t>4.3. Gegenüberstellung der Erzählungen</a:t>
            </a:r>
          </a:p>
          <a:p>
            <a:r>
              <a:rPr lang="de-DE" sz="1261" dirty="0">
                <a:latin typeface="Calibri" panose="020F0502020204030204" pitchFamily="34" charset="0"/>
                <a:ea typeface="Calibri" panose="020F0502020204030204" pitchFamily="34" charset="0"/>
                <a:cs typeface="Calibri" panose="020F0502020204030204" pitchFamily="34" charset="0"/>
              </a:rPr>
              <a:t>		</a:t>
            </a:r>
            <a:r>
              <a:rPr lang="de-DE" sz="900" dirty="0">
                <a:latin typeface="Calibri" panose="020F0502020204030204" pitchFamily="34" charset="0"/>
                <a:ea typeface="Calibri" panose="020F0502020204030204" pitchFamily="34" charset="0"/>
                <a:cs typeface="Calibri" panose="020F0502020204030204" pitchFamily="34" charset="0"/>
              </a:rPr>
              <a:t>4.3.1. Friedrich der Große/Friedrichs Kreuzzug</a:t>
            </a:r>
          </a:p>
          <a:p>
            <a:r>
              <a:rPr lang="de-DE" sz="900" dirty="0">
                <a:latin typeface="Calibri" panose="020F0502020204030204" pitchFamily="34" charset="0"/>
                <a:ea typeface="Calibri" panose="020F0502020204030204" pitchFamily="34" charset="0"/>
                <a:cs typeface="Calibri" panose="020F0502020204030204" pitchFamily="34" charset="0"/>
              </a:rPr>
              <a:t>		4.3.2. Maria Theresia</a:t>
            </a:r>
          </a:p>
          <a:p>
            <a:r>
              <a:rPr lang="de-DE" sz="900" dirty="0">
                <a:latin typeface="Calibri" panose="020F0502020204030204" pitchFamily="34" charset="0"/>
                <a:ea typeface="Calibri" panose="020F0502020204030204" pitchFamily="34" charset="0"/>
                <a:cs typeface="Calibri" panose="020F0502020204030204" pitchFamily="34" charset="0"/>
              </a:rPr>
              <a:t>		4.3.3. Martin Luther</a:t>
            </a:r>
          </a:p>
          <a:p>
            <a:r>
              <a:rPr lang="de-DE" sz="900" dirty="0">
                <a:latin typeface="Calibri" panose="020F0502020204030204" pitchFamily="34" charset="0"/>
                <a:ea typeface="Calibri" panose="020F0502020204030204" pitchFamily="34" charset="0"/>
                <a:cs typeface="Calibri" panose="020F0502020204030204" pitchFamily="34" charset="0"/>
              </a:rPr>
              <a:t>		4.3.4. Friedrich Rotbart, Karl der Große, König Heinrich und die Ungarn, Otto der Große und sein Bruder Heinrich</a:t>
            </a:r>
          </a:p>
          <a:p>
            <a:r>
              <a:rPr lang="de-DE" sz="900" dirty="0">
                <a:latin typeface="Calibri" panose="020F0502020204030204" pitchFamily="34" charset="0"/>
                <a:ea typeface="Calibri" panose="020F0502020204030204" pitchFamily="34" charset="0"/>
                <a:cs typeface="Calibri" panose="020F0502020204030204" pitchFamily="34" charset="0"/>
              </a:rPr>
              <a:t>		4.3.5. Bismarck</a:t>
            </a:r>
          </a:p>
          <a:p>
            <a:r>
              <a:rPr lang="de-DE" sz="1261" dirty="0">
                <a:latin typeface="Calibri" panose="020F0502020204030204" pitchFamily="34" charset="0"/>
                <a:ea typeface="Calibri" panose="020F0502020204030204" pitchFamily="34" charset="0"/>
                <a:cs typeface="Calibri" panose="020F0502020204030204" pitchFamily="34" charset="0"/>
              </a:rPr>
              <a:t>	</a:t>
            </a:r>
            <a:r>
              <a:rPr lang="de-DE" sz="1100" dirty="0">
                <a:latin typeface="Calibri" panose="020F0502020204030204" pitchFamily="34" charset="0"/>
                <a:ea typeface="Calibri" panose="020F0502020204030204" pitchFamily="34" charset="0"/>
                <a:cs typeface="Calibri" panose="020F0502020204030204" pitchFamily="34" charset="0"/>
              </a:rPr>
              <a:t>4.4. Inhaltliche Divergenzen</a:t>
            </a:r>
          </a:p>
          <a:p>
            <a:r>
              <a:rPr lang="de-DE" sz="1261" dirty="0">
                <a:latin typeface="Calibri" panose="020F0502020204030204" pitchFamily="34" charset="0"/>
                <a:ea typeface="Calibri" panose="020F0502020204030204" pitchFamily="34" charset="0"/>
                <a:cs typeface="Calibri" panose="020F0502020204030204" pitchFamily="34" charset="0"/>
              </a:rPr>
              <a:t>		</a:t>
            </a:r>
            <a:r>
              <a:rPr lang="de-DE" sz="900" dirty="0">
                <a:latin typeface="Calibri" panose="020F0502020204030204" pitchFamily="34" charset="0"/>
                <a:ea typeface="Calibri" panose="020F0502020204030204" pitchFamily="34" charset="0"/>
                <a:cs typeface="Calibri" panose="020F0502020204030204" pitchFamily="34" charset="0"/>
              </a:rPr>
              <a:t>4.4.1. Exklusive Narrationen in der Ausgabe von 1941</a:t>
            </a:r>
          </a:p>
          <a:p>
            <a:r>
              <a:rPr lang="de-DE" sz="900" dirty="0">
                <a:latin typeface="Calibri" panose="020F0502020204030204" pitchFamily="34" charset="0"/>
                <a:ea typeface="Calibri" panose="020F0502020204030204" pitchFamily="34" charset="0"/>
                <a:cs typeface="Calibri" panose="020F0502020204030204" pitchFamily="34" charset="0"/>
              </a:rPr>
              <a:t>		4.4.2. Exklusive Narrationen in der Ausgabe von 1955</a:t>
            </a:r>
          </a:p>
          <a:p>
            <a:r>
              <a:rPr lang="de-DE" sz="1200" dirty="0">
                <a:latin typeface="Calibri" panose="020F0502020204030204" pitchFamily="34" charset="0"/>
                <a:ea typeface="Calibri" panose="020F0502020204030204" pitchFamily="34" charset="0"/>
                <a:cs typeface="Calibri" panose="020F0502020204030204" pitchFamily="34" charset="0"/>
              </a:rPr>
              <a:t>5. Didaktische Kontextualisierung</a:t>
            </a:r>
          </a:p>
          <a:p>
            <a:r>
              <a:rPr lang="de-DE" sz="1200" dirty="0">
                <a:latin typeface="Calibri" panose="020F0502020204030204" pitchFamily="34" charset="0"/>
                <a:ea typeface="Calibri" panose="020F0502020204030204" pitchFamily="34" charset="0"/>
                <a:cs typeface="Calibri" panose="020F0502020204030204" pitchFamily="34" charset="0"/>
              </a:rPr>
              <a:t>6. Fazit</a:t>
            </a:r>
          </a:p>
          <a:p>
            <a:r>
              <a:rPr lang="de-DE" sz="1200" dirty="0">
                <a:latin typeface="Calibri" panose="020F0502020204030204" pitchFamily="34" charset="0"/>
                <a:ea typeface="Calibri" panose="020F0502020204030204" pitchFamily="34" charset="0"/>
                <a:cs typeface="Calibri" panose="020F0502020204030204" pitchFamily="34" charset="0"/>
              </a:rPr>
              <a:t>7. Literaturverzeichnis</a:t>
            </a:r>
          </a:p>
          <a:p>
            <a:pPr algn="just"/>
            <a:endParaRPr lang="de-DE" sz="1621" b="1" dirty="0">
              <a:latin typeface="Calibri" pitchFamily="34" charset="0"/>
              <a:cs typeface="Arial" charset="0"/>
              <a:sym typeface="Arial" charset="0"/>
            </a:endParaRPr>
          </a:p>
        </p:txBody>
      </p:sp>
    </p:spTree>
    <p:extLst>
      <p:ext uri="{BB962C8B-B14F-4D97-AF65-F5344CB8AC3E}">
        <p14:creationId xmlns:p14="http://schemas.microsoft.com/office/powerpoint/2010/main" val="14916638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415480" y="1484784"/>
            <a:ext cx="9001000" cy="3960440"/>
          </a:xfrm>
          <a:prstGeom prst="rect">
            <a:avLst/>
          </a:prstGeom>
          <a:solidFill>
            <a:srgbClr val="B6C828">
              <a:alpha val="0"/>
            </a:srgbClr>
          </a:solidFill>
          <a:ln w="9525">
            <a:noFill/>
            <a:miter lim="800000"/>
            <a:headEnd/>
            <a:tailEnd/>
          </a:ln>
        </p:spPr>
        <p:txBody>
          <a:bodyPr lIns="0" tIns="0" rIns="0" bIns="0"/>
          <a:lstStyle/>
          <a:p>
            <a:pPr algn="just"/>
            <a:r>
              <a:rPr lang="de-DE" sz="2200" b="1" dirty="0">
                <a:latin typeface="Calibri" pitchFamily="34" charset="0"/>
                <a:cs typeface="Arial" charset="0"/>
                <a:sym typeface="Arial" charset="0"/>
              </a:rPr>
              <a:t>Beispiel 3:</a:t>
            </a:r>
            <a:r>
              <a:rPr lang="de-DE" sz="2161" b="1" dirty="0">
                <a:latin typeface="Calibri" pitchFamily="34" charset="0"/>
                <a:cs typeface="Arial" charset="0"/>
                <a:sym typeface="Arial" charset="0"/>
              </a:rPr>
              <a:t> </a:t>
            </a:r>
          </a:p>
          <a:p>
            <a:pPr algn="just">
              <a:spcBef>
                <a:spcPts val="540"/>
              </a:spcBef>
            </a:pPr>
            <a:r>
              <a:rPr lang="de-DE" sz="1600" u="sng" dirty="0">
                <a:latin typeface="Calibri" pitchFamily="34" charset="0"/>
                <a:cs typeface="Arial" charset="0"/>
                <a:sym typeface="Arial" charset="0"/>
              </a:rPr>
              <a:t>Thema</a:t>
            </a:r>
            <a:r>
              <a:rPr lang="de-DE" sz="1600" dirty="0">
                <a:latin typeface="Calibri" pitchFamily="34" charset="0"/>
                <a:cs typeface="Arial" charset="0"/>
                <a:sym typeface="Arial" charset="0"/>
              </a:rPr>
              <a:t>: Sachsenrecht am Niederrhein. Eine vergleichende kodikologische Analyse der Kalkarer Sachsen-spiegelhandschrift</a:t>
            </a:r>
          </a:p>
          <a:p>
            <a:pPr algn="just">
              <a:spcBef>
                <a:spcPts val="540"/>
              </a:spcBef>
            </a:pPr>
            <a:endParaRPr lang="de-DE" sz="1600" dirty="0">
              <a:latin typeface="Calibri" pitchFamily="34" charset="0"/>
              <a:cs typeface="Arial" charset="0"/>
              <a:sym typeface="Arial" charset="0"/>
            </a:endParaRPr>
          </a:p>
          <a:p>
            <a:pPr algn="just">
              <a:spcBef>
                <a:spcPts val="540"/>
              </a:spcBef>
            </a:pPr>
            <a:r>
              <a:rPr lang="de-DE" sz="1600" u="sng" dirty="0">
                <a:latin typeface="Calibri" pitchFamily="34" charset="0"/>
                <a:cs typeface="Arial" charset="0"/>
                <a:sym typeface="Arial" charset="0"/>
              </a:rPr>
              <a:t>Fragestellung</a:t>
            </a:r>
            <a:r>
              <a:rPr lang="de-DE" sz="1600" dirty="0">
                <a:latin typeface="Calibri" pitchFamily="34" charset="0"/>
                <a:cs typeface="Arial" charset="0"/>
                <a:sym typeface="Arial" charset="0"/>
              </a:rPr>
              <a:t>: Diese Bachelorarbeit verfolgt das Ziel, der von der Sachsenspiegelforschung konstatierten Lückenhaftigkeit des Kalkarer Kodex‘ auf den Grund zu gehen. Dafür wird mittels eines Vergleichs mit der ausführlichsten Fassung einer weiteren Sachsenspiegelabschrift die Kalkarer Handschrift detailliert auf Unterschiede  und Fehlstellen analysiert. </a:t>
            </a:r>
          </a:p>
          <a:p>
            <a:pPr algn="just">
              <a:spcBef>
                <a:spcPts val="540"/>
              </a:spcBef>
            </a:pPr>
            <a:r>
              <a:rPr lang="de-DE" sz="1600" dirty="0">
                <a:latin typeface="Calibri" pitchFamily="34" charset="0"/>
                <a:cs typeface="Arial" charset="0"/>
                <a:sym typeface="Arial" charset="0"/>
              </a:rPr>
              <a:t>Welche Paragraphen weisen Lücken auf? Handelt  es sich dabei um Auslassungen einzelner Worte oder gar ganzer Sätze? Gibt es Umstellungen innerhalb der Paragraphen oder auch innerhalb des ganzen Textkorpus? Gibt es thematische Schwerpunkte bei den Auslassungen?</a:t>
            </a:r>
          </a:p>
          <a:p>
            <a:pPr algn="just"/>
            <a:endParaRPr lang="de-DE" sz="2161" dirty="0">
              <a:latin typeface="Calibri" pitchFamily="34" charset="0"/>
              <a:cs typeface="Arial" charset="0"/>
              <a:sym typeface="Arial" charset="0"/>
            </a:endParaRPr>
          </a:p>
          <a:p>
            <a:pPr algn="just"/>
            <a:endParaRPr lang="de-DE" sz="2161" b="1" dirty="0">
              <a:latin typeface="Calibri" pitchFamily="34" charset="0"/>
              <a:cs typeface="Arial" charset="0"/>
              <a:sym typeface="Arial" charset="0"/>
            </a:endParaRPr>
          </a:p>
          <a:p>
            <a:pPr algn="just"/>
            <a:endParaRPr lang="de-DE" sz="2161" b="1" dirty="0">
              <a:latin typeface="Calibri" pitchFamily="34" charset="0"/>
              <a:cs typeface="Arial" charset="0"/>
              <a:sym typeface="Arial" charset="0"/>
            </a:endParaRPr>
          </a:p>
          <a:p>
            <a:pPr algn="just"/>
            <a:endParaRPr lang="de-DE" sz="1621" b="1" dirty="0">
              <a:latin typeface="Calibri" pitchFamily="34" charset="0"/>
              <a:cs typeface="Arial" charset="0"/>
              <a:sym typeface="Arial" charset="0"/>
            </a:endParaRPr>
          </a:p>
        </p:txBody>
      </p:sp>
    </p:spTree>
    <p:extLst>
      <p:ext uri="{BB962C8B-B14F-4D97-AF65-F5344CB8AC3E}">
        <p14:creationId xmlns:p14="http://schemas.microsoft.com/office/powerpoint/2010/main" val="1865613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487488" y="1340768"/>
            <a:ext cx="8297051" cy="4751294"/>
          </a:xfrm>
          <a:prstGeom prst="rect">
            <a:avLst/>
          </a:prstGeom>
          <a:solidFill>
            <a:srgbClr val="B6C828">
              <a:alpha val="0"/>
            </a:srgbClr>
          </a:solidFill>
          <a:ln w="9525">
            <a:noFill/>
            <a:miter lim="800000"/>
            <a:headEnd/>
            <a:tailEnd/>
          </a:ln>
        </p:spPr>
        <p:txBody>
          <a:bodyPr lIns="0" tIns="0" rIns="0" bIns="0"/>
          <a:lstStyle/>
          <a:p>
            <a:pPr algn="just"/>
            <a:r>
              <a:rPr lang="de-DE" sz="2200" b="1" dirty="0">
                <a:latin typeface="Calibri" pitchFamily="34" charset="0"/>
                <a:cs typeface="Arial" charset="0"/>
                <a:sym typeface="Arial" charset="0"/>
              </a:rPr>
              <a:t>Beispiel 3:</a:t>
            </a:r>
            <a:r>
              <a:rPr lang="de-DE" sz="2161" b="1" dirty="0">
                <a:latin typeface="Calibri" pitchFamily="34" charset="0"/>
                <a:cs typeface="Arial" charset="0"/>
                <a:sym typeface="Arial" charset="0"/>
              </a:rPr>
              <a:t> </a:t>
            </a:r>
          </a:p>
          <a:p>
            <a:pPr algn="just">
              <a:spcBef>
                <a:spcPts val="540"/>
              </a:spcBef>
            </a:pPr>
            <a:endParaRPr lang="de-DE" sz="2161" dirty="0">
              <a:latin typeface="Calibri" pitchFamily="34" charset="0"/>
              <a:cs typeface="Arial" charset="0"/>
              <a:sym typeface="Arial" charset="0"/>
            </a:endParaRPr>
          </a:p>
          <a:p>
            <a:pPr algn="just">
              <a:spcBef>
                <a:spcPts val="540"/>
              </a:spcBef>
              <a:spcAft>
                <a:spcPts val="1621"/>
              </a:spcAft>
            </a:pPr>
            <a:r>
              <a:rPr lang="de-DE" sz="2200" u="sng" dirty="0">
                <a:latin typeface="Calibri" pitchFamily="34" charset="0"/>
                <a:cs typeface="Arial" charset="0"/>
                <a:sym typeface="Arial" charset="0"/>
              </a:rPr>
              <a:t>Quellenkorpus</a:t>
            </a:r>
            <a:r>
              <a:rPr lang="de-DE" sz="2200" dirty="0">
                <a:latin typeface="Calibri" pitchFamily="34" charset="0"/>
                <a:cs typeface="Arial" charset="0"/>
                <a:sym typeface="Arial" charset="0"/>
              </a:rPr>
              <a:t>: 	 </a:t>
            </a:r>
          </a:p>
          <a:p>
            <a:pPr algn="just">
              <a:spcBef>
                <a:spcPts val="540"/>
              </a:spcBef>
            </a:pPr>
            <a:r>
              <a:rPr lang="de-DE" sz="2200" dirty="0">
                <a:latin typeface="Calibri" pitchFamily="34" charset="0"/>
                <a:cs typeface="Arial" charset="0"/>
                <a:sym typeface="Arial" charset="0"/>
              </a:rPr>
              <a:t>edierte Quelle:  </a:t>
            </a:r>
          </a:p>
          <a:p>
            <a:pPr algn="just">
              <a:spcBef>
                <a:spcPts val="540"/>
              </a:spcBef>
              <a:spcAft>
                <a:spcPts val="1621"/>
              </a:spcAft>
            </a:pPr>
            <a:r>
              <a:rPr lang="de-DE" sz="2200" dirty="0">
                <a:latin typeface="Calibri" pitchFamily="34" charset="0"/>
                <a:cs typeface="Arial" charset="0"/>
                <a:sym typeface="Arial" charset="0"/>
              </a:rPr>
              <a:t>Eike von Repgow, Des Sachsenspiegels erster Theil oder das Sächsische Landrecht. Nach der Berliner Handschrift vom Jahre 1369 hg. von Carl Gustav Homeyer, 3. umgearb. Aufl., Berlin 1861.</a:t>
            </a:r>
          </a:p>
          <a:p>
            <a:pPr algn="just">
              <a:spcBef>
                <a:spcPts val="540"/>
              </a:spcBef>
            </a:pPr>
            <a:r>
              <a:rPr lang="de-DE" sz="2200" dirty="0">
                <a:latin typeface="Calibri" pitchFamily="34" charset="0"/>
                <a:cs typeface="Arial" charset="0"/>
                <a:sym typeface="Arial" charset="0"/>
              </a:rPr>
              <a:t>archivalische Quelle:</a:t>
            </a:r>
          </a:p>
          <a:p>
            <a:pPr algn="just">
              <a:spcBef>
                <a:spcPts val="540"/>
              </a:spcBef>
            </a:pPr>
            <a:r>
              <a:rPr lang="de-DE" sz="2200" dirty="0">
                <a:latin typeface="Calibri" pitchFamily="34" charset="0"/>
                <a:cs typeface="Arial" charset="0"/>
                <a:sym typeface="Arial" charset="0"/>
              </a:rPr>
              <a:t>Eike von Repgow, Sachsenspiegel – Kalkarer Handschrift, Stadtarchiv Kalkar Cod. H 5.</a:t>
            </a:r>
          </a:p>
          <a:p>
            <a:pPr algn="just"/>
            <a:endParaRPr lang="de-DE" sz="2161" b="1" dirty="0">
              <a:latin typeface="Calibri" pitchFamily="34" charset="0"/>
              <a:cs typeface="Arial" charset="0"/>
              <a:sym typeface="Arial" charset="0"/>
            </a:endParaRPr>
          </a:p>
          <a:p>
            <a:pPr algn="just"/>
            <a:endParaRPr lang="de-DE" sz="2161" b="1" dirty="0">
              <a:latin typeface="Calibri" pitchFamily="34" charset="0"/>
              <a:cs typeface="Arial" charset="0"/>
              <a:sym typeface="Arial" charset="0"/>
            </a:endParaRPr>
          </a:p>
          <a:p>
            <a:pPr algn="just"/>
            <a:endParaRPr lang="de-DE" sz="1621" b="1" dirty="0">
              <a:latin typeface="Calibri" pitchFamily="34" charset="0"/>
              <a:cs typeface="Arial" charset="0"/>
              <a:sym typeface="Arial" charset="0"/>
            </a:endParaRPr>
          </a:p>
        </p:txBody>
      </p:sp>
    </p:spTree>
    <p:extLst>
      <p:ext uri="{BB962C8B-B14F-4D97-AF65-F5344CB8AC3E}">
        <p14:creationId xmlns:p14="http://schemas.microsoft.com/office/powerpoint/2010/main" val="40359035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2495600" y="836712"/>
            <a:ext cx="7632848" cy="5814351"/>
          </a:xfrm>
          <a:prstGeom prst="rect">
            <a:avLst/>
          </a:prstGeom>
          <a:solidFill>
            <a:srgbClr val="B6C828">
              <a:alpha val="0"/>
            </a:srgbClr>
          </a:solidFill>
          <a:ln w="9525">
            <a:noFill/>
            <a:miter lim="800000"/>
            <a:headEnd/>
            <a:tailEnd/>
          </a:ln>
        </p:spPr>
        <p:txBody>
          <a:bodyPr lIns="0" tIns="0" rIns="0" bIns="0"/>
          <a:lstStyle/>
          <a:p>
            <a:pPr algn="ctr"/>
            <a:r>
              <a:rPr lang="de-DE" sz="2200" b="1" dirty="0">
                <a:latin typeface="Calibri" panose="020F0502020204030204" pitchFamily="34" charset="0"/>
                <a:ea typeface="Calibri" panose="020F0502020204030204" pitchFamily="34" charset="0"/>
                <a:cs typeface="Calibri" panose="020F0502020204030204" pitchFamily="34" charset="0"/>
                <a:sym typeface="Arial" charset="0"/>
              </a:rPr>
              <a:t>Beispiel 3: </a:t>
            </a:r>
            <a:r>
              <a:rPr lang="de-DE" sz="2200" dirty="0">
                <a:latin typeface="Calibri" panose="020F0502020204030204" pitchFamily="34" charset="0"/>
                <a:ea typeface="Calibri" panose="020F0502020204030204" pitchFamily="34" charset="0"/>
                <a:cs typeface="Calibri" panose="020F0502020204030204" pitchFamily="34" charset="0"/>
                <a:sym typeface="Arial" charset="0"/>
              </a:rPr>
              <a:t>Gliederung</a:t>
            </a:r>
            <a:endParaRPr lang="de-DE" sz="2200" dirty="0">
              <a:latin typeface="Calibri" panose="020F0502020204030204" pitchFamily="34" charset="0"/>
              <a:ea typeface="Calibri" panose="020F0502020204030204" pitchFamily="34" charset="0"/>
              <a:cs typeface="Calibri" panose="020F0502020204030204" pitchFamily="34" charset="0"/>
            </a:endParaRPr>
          </a:p>
          <a:p>
            <a:pPr>
              <a:spcBef>
                <a:spcPts val="270"/>
              </a:spcBef>
            </a:pPr>
            <a:r>
              <a:rPr lang="de-DE" sz="1600" dirty="0">
                <a:latin typeface="Calibri" panose="020F0502020204030204" pitchFamily="34" charset="0"/>
                <a:ea typeface="Calibri" panose="020F0502020204030204" pitchFamily="34" charset="0"/>
                <a:cs typeface="Calibri" panose="020F0502020204030204" pitchFamily="34" charset="0"/>
              </a:rPr>
              <a:t>I.	Einleitung</a:t>
            </a:r>
          </a:p>
          <a:p>
            <a:pPr>
              <a:spcBef>
                <a:spcPts val="270"/>
              </a:spcBef>
            </a:pPr>
            <a:r>
              <a:rPr lang="de-DE" sz="1600" dirty="0">
                <a:latin typeface="Calibri" panose="020F0502020204030204" pitchFamily="34" charset="0"/>
                <a:ea typeface="Calibri" panose="020F0502020204030204" pitchFamily="34" charset="0"/>
                <a:cs typeface="Calibri" panose="020F0502020204030204" pitchFamily="34" charset="0"/>
              </a:rPr>
              <a:t>II.	Orientierung: Zuordnung und Beschreibung der Handschriften</a:t>
            </a:r>
          </a:p>
          <a:p>
            <a:pPr>
              <a:spcBef>
                <a:spcPts val="270"/>
              </a:spcBef>
            </a:pPr>
            <a:r>
              <a:rPr lang="de-DE" sz="1621" dirty="0">
                <a:latin typeface="Calibri" panose="020F0502020204030204" pitchFamily="34" charset="0"/>
                <a:ea typeface="Calibri" panose="020F0502020204030204" pitchFamily="34" charset="0"/>
                <a:cs typeface="Calibri" panose="020F0502020204030204" pitchFamily="34" charset="0"/>
              </a:rPr>
              <a:t>	</a:t>
            </a:r>
            <a:r>
              <a:rPr lang="de-DE" sz="1400" dirty="0">
                <a:latin typeface="Calibri" panose="020F0502020204030204" pitchFamily="34" charset="0"/>
                <a:ea typeface="Calibri" panose="020F0502020204030204" pitchFamily="34" charset="0"/>
                <a:cs typeface="Calibri" panose="020F0502020204030204" pitchFamily="34" charset="0"/>
              </a:rPr>
              <a:t>II.1 Zuordnung der Handschriften</a:t>
            </a:r>
          </a:p>
          <a:p>
            <a:pPr>
              <a:spcBef>
                <a:spcPts val="270"/>
              </a:spcBef>
            </a:pPr>
            <a:r>
              <a:rPr lang="de-DE" sz="1400" dirty="0">
                <a:latin typeface="Calibri" panose="020F0502020204030204" pitchFamily="34" charset="0"/>
                <a:ea typeface="Calibri" panose="020F0502020204030204" pitchFamily="34" charset="0"/>
                <a:cs typeface="Calibri" panose="020F0502020204030204" pitchFamily="34" charset="0"/>
              </a:rPr>
              <a:t>	II.2 Beschreibung der Handschrift zu Kalkar</a:t>
            </a:r>
          </a:p>
          <a:p>
            <a:pPr>
              <a:spcBef>
                <a:spcPts val="270"/>
              </a:spcBef>
            </a:pPr>
            <a:r>
              <a:rPr lang="de-DE" sz="1600" dirty="0">
                <a:latin typeface="Calibri" panose="020F0502020204030204" pitchFamily="34" charset="0"/>
                <a:ea typeface="Calibri" panose="020F0502020204030204" pitchFamily="34" charset="0"/>
                <a:cs typeface="Calibri" panose="020F0502020204030204" pitchFamily="34" charset="0"/>
              </a:rPr>
              <a:t>III.	Deskriptive Analyse A: Quantität</a:t>
            </a:r>
          </a:p>
          <a:p>
            <a:pPr>
              <a:spcBef>
                <a:spcPts val="270"/>
              </a:spcBef>
            </a:pPr>
            <a:r>
              <a:rPr lang="de-DE" sz="1621" dirty="0">
                <a:latin typeface="Calibri" panose="020F0502020204030204" pitchFamily="34" charset="0"/>
                <a:ea typeface="Calibri" panose="020F0502020204030204" pitchFamily="34" charset="0"/>
                <a:cs typeface="Calibri" panose="020F0502020204030204" pitchFamily="34" charset="0"/>
              </a:rPr>
              <a:t>	</a:t>
            </a:r>
            <a:r>
              <a:rPr lang="de-DE" sz="1400" dirty="0">
                <a:latin typeface="Calibri" panose="020F0502020204030204" pitchFamily="34" charset="0"/>
                <a:ea typeface="Calibri" panose="020F0502020204030204" pitchFamily="34" charset="0"/>
                <a:cs typeface="Calibri" panose="020F0502020204030204" pitchFamily="34" charset="0"/>
              </a:rPr>
              <a:t>III.1 Die Methode</a:t>
            </a:r>
          </a:p>
          <a:p>
            <a:pPr>
              <a:spcBef>
                <a:spcPts val="270"/>
              </a:spcBef>
            </a:pPr>
            <a:r>
              <a:rPr lang="de-DE" sz="1400" dirty="0">
                <a:latin typeface="Calibri" panose="020F0502020204030204" pitchFamily="34" charset="0"/>
                <a:ea typeface="Calibri" panose="020F0502020204030204" pitchFamily="34" charset="0"/>
                <a:cs typeface="Calibri" panose="020F0502020204030204" pitchFamily="34" charset="0"/>
              </a:rPr>
              <a:t>	III.2 Durchführung</a:t>
            </a:r>
          </a:p>
          <a:p>
            <a:pPr>
              <a:spcBef>
                <a:spcPts val="270"/>
              </a:spcBef>
            </a:pPr>
            <a:r>
              <a:rPr lang="de-DE" sz="1621" dirty="0">
                <a:latin typeface="Calibri" panose="020F0502020204030204" pitchFamily="34" charset="0"/>
                <a:ea typeface="Calibri" panose="020F0502020204030204" pitchFamily="34" charset="0"/>
                <a:cs typeface="Calibri" panose="020F0502020204030204" pitchFamily="34" charset="0"/>
              </a:rPr>
              <a:t>           		</a:t>
            </a:r>
            <a:r>
              <a:rPr lang="de-DE" sz="1200" dirty="0">
                <a:latin typeface="Calibri" panose="020F0502020204030204" pitchFamily="34" charset="0"/>
                <a:ea typeface="Calibri" panose="020F0502020204030204" pitchFamily="34" charset="0"/>
                <a:cs typeface="Calibri" panose="020F0502020204030204" pitchFamily="34" charset="0"/>
              </a:rPr>
              <a:t>III.2.1 Wortänderungen</a:t>
            </a:r>
          </a:p>
          <a:p>
            <a:pPr>
              <a:spcBef>
                <a:spcPts val="270"/>
              </a:spcBef>
            </a:pPr>
            <a:r>
              <a:rPr lang="de-DE" sz="1261" dirty="0">
                <a:latin typeface="Calibri" panose="020F0502020204030204" pitchFamily="34" charset="0"/>
                <a:ea typeface="Calibri" panose="020F0502020204030204" pitchFamily="34" charset="0"/>
                <a:cs typeface="Calibri" panose="020F0502020204030204" pitchFamily="34" charset="0"/>
              </a:rPr>
              <a:t>           		</a:t>
            </a:r>
            <a:r>
              <a:rPr lang="de-DE" sz="1200" dirty="0">
                <a:latin typeface="Calibri" panose="020F0502020204030204" pitchFamily="34" charset="0"/>
                <a:ea typeface="Calibri" panose="020F0502020204030204" pitchFamily="34" charset="0"/>
                <a:cs typeface="Calibri" panose="020F0502020204030204" pitchFamily="34" charset="0"/>
              </a:rPr>
              <a:t>III.2.2 Alternative Formulierungen</a:t>
            </a:r>
          </a:p>
          <a:p>
            <a:pPr>
              <a:spcBef>
                <a:spcPts val="270"/>
              </a:spcBef>
            </a:pPr>
            <a:r>
              <a:rPr lang="de-DE" sz="1200" dirty="0">
                <a:latin typeface="Calibri" panose="020F0502020204030204" pitchFamily="34" charset="0"/>
                <a:ea typeface="Calibri" panose="020F0502020204030204" pitchFamily="34" charset="0"/>
                <a:cs typeface="Calibri" panose="020F0502020204030204" pitchFamily="34" charset="0"/>
              </a:rPr>
              <a:t>           		III.2.3 Systematische Änderungen der Syntax</a:t>
            </a:r>
          </a:p>
          <a:p>
            <a:pPr>
              <a:spcBef>
                <a:spcPts val="270"/>
              </a:spcBef>
            </a:pPr>
            <a:r>
              <a:rPr lang="de-DE" sz="1261" dirty="0">
                <a:latin typeface="Calibri" panose="020F0502020204030204" pitchFamily="34" charset="0"/>
                <a:ea typeface="Calibri" panose="020F0502020204030204" pitchFamily="34" charset="0"/>
                <a:cs typeface="Calibri" panose="020F0502020204030204" pitchFamily="34" charset="0"/>
              </a:rPr>
              <a:t>           </a:t>
            </a:r>
            <a:r>
              <a:rPr lang="de-DE" sz="1441" dirty="0">
                <a:latin typeface="Calibri" panose="020F0502020204030204" pitchFamily="34" charset="0"/>
                <a:ea typeface="Calibri" panose="020F0502020204030204" pitchFamily="34" charset="0"/>
                <a:cs typeface="Calibri" panose="020F0502020204030204" pitchFamily="34" charset="0"/>
              </a:rPr>
              <a:t>	III.3 Ergebnis A </a:t>
            </a:r>
          </a:p>
          <a:p>
            <a:pPr>
              <a:spcBef>
                <a:spcPts val="270"/>
              </a:spcBef>
            </a:pPr>
            <a:r>
              <a:rPr lang="de-DE" sz="1600" dirty="0">
                <a:latin typeface="Calibri" panose="020F0502020204030204" pitchFamily="34" charset="0"/>
                <a:ea typeface="Calibri" panose="020F0502020204030204" pitchFamily="34" charset="0"/>
                <a:cs typeface="Calibri" panose="020F0502020204030204" pitchFamily="34" charset="0"/>
              </a:rPr>
              <a:t>IV.	Deskriptive Analyse B: Inhalt</a:t>
            </a:r>
          </a:p>
          <a:p>
            <a:pPr>
              <a:spcBef>
                <a:spcPts val="270"/>
              </a:spcBef>
            </a:pPr>
            <a:r>
              <a:rPr lang="de-DE" sz="1621" dirty="0">
                <a:latin typeface="Calibri" panose="020F0502020204030204" pitchFamily="34" charset="0"/>
                <a:ea typeface="Calibri" panose="020F0502020204030204" pitchFamily="34" charset="0"/>
                <a:cs typeface="Calibri" panose="020F0502020204030204" pitchFamily="34" charset="0"/>
              </a:rPr>
              <a:t>	</a:t>
            </a:r>
            <a:r>
              <a:rPr lang="de-DE" sz="1400" dirty="0">
                <a:latin typeface="Calibri" panose="020F0502020204030204" pitchFamily="34" charset="0"/>
                <a:ea typeface="Calibri" panose="020F0502020204030204" pitchFamily="34" charset="0"/>
                <a:cs typeface="Calibri" panose="020F0502020204030204" pitchFamily="34" charset="0"/>
              </a:rPr>
              <a:t>IV.1 Die Methode </a:t>
            </a:r>
          </a:p>
          <a:p>
            <a:pPr>
              <a:spcBef>
                <a:spcPts val="270"/>
              </a:spcBef>
            </a:pPr>
            <a:r>
              <a:rPr lang="de-DE" sz="1400" dirty="0">
                <a:latin typeface="Calibri" panose="020F0502020204030204" pitchFamily="34" charset="0"/>
                <a:ea typeface="Calibri" panose="020F0502020204030204" pitchFamily="34" charset="0"/>
                <a:cs typeface="Calibri" panose="020F0502020204030204" pitchFamily="34" charset="0"/>
              </a:rPr>
              <a:t>	IV.2 Durchführung</a:t>
            </a:r>
          </a:p>
          <a:p>
            <a:pPr>
              <a:spcBef>
                <a:spcPts val="270"/>
              </a:spcBef>
            </a:pPr>
            <a:r>
              <a:rPr lang="de-DE" sz="1400" dirty="0">
                <a:latin typeface="Calibri" panose="020F0502020204030204" pitchFamily="34" charset="0"/>
                <a:ea typeface="Calibri" panose="020F0502020204030204" pitchFamily="34" charset="0"/>
                <a:cs typeface="Calibri" panose="020F0502020204030204" pitchFamily="34" charset="0"/>
              </a:rPr>
              <a:t>	IV.2 Ergebnis B</a:t>
            </a:r>
          </a:p>
          <a:p>
            <a:pPr>
              <a:spcBef>
                <a:spcPts val="270"/>
              </a:spcBef>
            </a:pPr>
            <a:r>
              <a:rPr lang="de-DE" sz="1600" dirty="0">
                <a:latin typeface="Calibri" panose="020F0502020204030204" pitchFamily="34" charset="0"/>
                <a:ea typeface="Calibri" panose="020F0502020204030204" pitchFamily="34" charset="0"/>
                <a:cs typeface="Calibri" panose="020F0502020204030204" pitchFamily="34" charset="0"/>
              </a:rPr>
              <a:t>V.	Fazit</a:t>
            </a:r>
          </a:p>
          <a:p>
            <a:pPr>
              <a:spcBef>
                <a:spcPts val="270"/>
              </a:spcBef>
            </a:pPr>
            <a:r>
              <a:rPr lang="de-DE" sz="1600" dirty="0">
                <a:latin typeface="Calibri" panose="020F0502020204030204" pitchFamily="34" charset="0"/>
                <a:ea typeface="Calibri" panose="020F0502020204030204" pitchFamily="34" charset="0"/>
                <a:cs typeface="Calibri" panose="020F0502020204030204" pitchFamily="34" charset="0"/>
              </a:rPr>
              <a:t>VI.	Quellen- und Literaturverzeichnis</a:t>
            </a:r>
          </a:p>
          <a:p>
            <a:pPr>
              <a:spcBef>
                <a:spcPts val="270"/>
              </a:spcBef>
            </a:pPr>
            <a:r>
              <a:rPr lang="de-DE" sz="1621" dirty="0">
                <a:latin typeface="Calibri" panose="020F0502020204030204" pitchFamily="34" charset="0"/>
                <a:ea typeface="Calibri" panose="020F0502020204030204" pitchFamily="34" charset="0"/>
                <a:cs typeface="Calibri" panose="020F0502020204030204" pitchFamily="34" charset="0"/>
              </a:rPr>
              <a:t>         	</a:t>
            </a:r>
            <a:r>
              <a:rPr lang="de-DE" sz="1400" dirty="0">
                <a:latin typeface="Calibri" panose="020F0502020204030204" pitchFamily="34" charset="0"/>
                <a:ea typeface="Calibri" panose="020F0502020204030204" pitchFamily="34" charset="0"/>
                <a:cs typeface="Calibri" panose="020F0502020204030204" pitchFamily="34" charset="0"/>
              </a:rPr>
              <a:t>VI.1 Quellen</a:t>
            </a:r>
          </a:p>
          <a:p>
            <a:pPr>
              <a:spcBef>
                <a:spcPts val="270"/>
              </a:spcBef>
            </a:pPr>
            <a:r>
              <a:rPr lang="de-DE" sz="1400" dirty="0">
                <a:latin typeface="Calibri" panose="020F0502020204030204" pitchFamily="34" charset="0"/>
                <a:ea typeface="Calibri" panose="020F0502020204030204" pitchFamily="34" charset="0"/>
                <a:cs typeface="Calibri" panose="020F0502020204030204" pitchFamily="34" charset="0"/>
              </a:rPr>
              <a:t>           	VI.2 Literatur </a:t>
            </a:r>
          </a:p>
          <a:p>
            <a:pPr>
              <a:spcBef>
                <a:spcPts val="270"/>
              </a:spcBef>
            </a:pPr>
            <a:r>
              <a:rPr lang="de-DE" sz="1600" dirty="0">
                <a:latin typeface="Calibri" panose="020F0502020204030204" pitchFamily="34" charset="0"/>
                <a:ea typeface="Calibri" panose="020F0502020204030204" pitchFamily="34" charset="0"/>
                <a:cs typeface="Calibri" panose="020F0502020204030204" pitchFamily="34" charset="0"/>
              </a:rPr>
              <a:t>VII.	Anhang</a:t>
            </a:r>
          </a:p>
          <a:p>
            <a:pPr>
              <a:spcBef>
                <a:spcPts val="270"/>
              </a:spcBef>
            </a:pPr>
            <a:endParaRPr lang="de-DE" sz="1621" dirty="0"/>
          </a:p>
          <a:p>
            <a:pPr>
              <a:spcBef>
                <a:spcPts val="270"/>
              </a:spcBef>
            </a:pPr>
            <a:endParaRPr lang="de-DE" sz="1621" dirty="0"/>
          </a:p>
          <a:p>
            <a:pPr>
              <a:spcBef>
                <a:spcPts val="270"/>
              </a:spcBef>
            </a:pPr>
            <a:endParaRPr lang="de-DE" sz="1621" dirty="0"/>
          </a:p>
          <a:p>
            <a:endParaRPr lang="de-DE" sz="1621" dirty="0">
              <a:cs typeface="Arial" charset="0"/>
              <a:sym typeface="Arial" charset="0"/>
            </a:endParaRPr>
          </a:p>
          <a:p>
            <a:pPr algn="just"/>
            <a:endParaRPr lang="de-DE" sz="2161" dirty="0">
              <a:latin typeface="Calibri" pitchFamily="34" charset="0"/>
              <a:cs typeface="Arial" charset="0"/>
              <a:sym typeface="Arial" charset="0"/>
            </a:endParaRPr>
          </a:p>
          <a:p>
            <a:pPr algn="just"/>
            <a:endParaRPr lang="de-DE" sz="2161" b="1" dirty="0">
              <a:latin typeface="Calibri" pitchFamily="34" charset="0"/>
              <a:cs typeface="Arial" charset="0"/>
              <a:sym typeface="Arial" charset="0"/>
            </a:endParaRPr>
          </a:p>
          <a:p>
            <a:pPr algn="just"/>
            <a:endParaRPr lang="de-DE" sz="2161" b="1" dirty="0">
              <a:latin typeface="Calibri" pitchFamily="34" charset="0"/>
              <a:cs typeface="Arial" charset="0"/>
              <a:sym typeface="Arial" charset="0"/>
            </a:endParaRPr>
          </a:p>
          <a:p>
            <a:pPr algn="just"/>
            <a:endParaRPr lang="de-DE" sz="1621" b="1" dirty="0">
              <a:latin typeface="Calibri" pitchFamily="34" charset="0"/>
              <a:cs typeface="Arial" charset="0"/>
              <a:sym typeface="Arial" charset="0"/>
            </a:endParaRPr>
          </a:p>
        </p:txBody>
      </p:sp>
    </p:spTree>
    <p:extLst>
      <p:ext uri="{BB962C8B-B14F-4D97-AF65-F5344CB8AC3E}">
        <p14:creationId xmlns:p14="http://schemas.microsoft.com/office/powerpoint/2010/main" val="26577424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703512" y="1556792"/>
            <a:ext cx="8856984" cy="3671174"/>
          </a:xfrm>
          <a:prstGeom prst="rect">
            <a:avLst/>
          </a:prstGeom>
          <a:solidFill>
            <a:srgbClr val="B6C828">
              <a:alpha val="0"/>
            </a:srgbClr>
          </a:solidFill>
          <a:ln w="9525">
            <a:noFill/>
            <a:miter lim="800000"/>
            <a:headEnd/>
            <a:tailEnd/>
          </a:ln>
        </p:spPr>
        <p:txBody>
          <a:bodyPr lIns="0" tIns="0" rIns="0" bIns="0"/>
          <a:lstStyle/>
          <a:p>
            <a:pPr algn="just"/>
            <a:r>
              <a:rPr lang="de-DE" sz="2200" b="1" dirty="0">
                <a:latin typeface="Calibri" pitchFamily="34" charset="0"/>
                <a:cs typeface="Arial" charset="0"/>
                <a:sym typeface="Arial" charset="0"/>
              </a:rPr>
              <a:t>Beispiel 4: </a:t>
            </a:r>
          </a:p>
          <a:p>
            <a:pPr algn="just">
              <a:spcBef>
                <a:spcPts val="540"/>
              </a:spcBef>
            </a:pPr>
            <a:r>
              <a:rPr lang="de-DE" sz="1600" u="sng" dirty="0">
                <a:latin typeface="Calibri" pitchFamily="34" charset="0"/>
                <a:cs typeface="Arial" charset="0"/>
                <a:sym typeface="Arial" charset="0"/>
              </a:rPr>
              <a:t>Thema</a:t>
            </a:r>
            <a:r>
              <a:rPr lang="de-DE" sz="1600" dirty="0">
                <a:latin typeface="Calibri" pitchFamily="34" charset="0"/>
                <a:cs typeface="Arial" charset="0"/>
                <a:sym typeface="Arial" charset="0"/>
              </a:rPr>
              <a:t>: Ein Irrtum macht Geschichte. Die Erkundungsfahrt des Patrokles (ca. 285-280 v.Chr.) in das Kaspische Meer im Kontext ihrer Zeit.</a:t>
            </a:r>
          </a:p>
          <a:p>
            <a:pPr algn="just">
              <a:spcBef>
                <a:spcPts val="540"/>
              </a:spcBef>
            </a:pPr>
            <a:r>
              <a:rPr lang="de-DE" sz="1600" u="sng" dirty="0">
                <a:latin typeface="Calibri" pitchFamily="34" charset="0"/>
                <a:cs typeface="Arial" charset="0"/>
                <a:sym typeface="Arial" charset="0"/>
              </a:rPr>
              <a:t>Fragestellung</a:t>
            </a:r>
            <a:r>
              <a:rPr lang="de-DE" sz="1600" dirty="0">
                <a:latin typeface="Calibri" pitchFamily="34" charset="0"/>
                <a:cs typeface="Arial" charset="0"/>
                <a:sym typeface="Arial" charset="0"/>
              </a:rPr>
              <a:t>: In dieser Arbeit soll untersucht werden, inwiefern sich die Machtpolitik der frühen Diadochen in den Bestrebungen nach neuen Erkundungen zur See äußerten. Dies soll am Beispiel der ersten Seleukidenherrscher Seleukos I. Nikator und seinem Sohn Antiochos Soter und der Auftragsfahrt des Patrokles in das Kaspische Meer erarbeitet werden. Dieses Beispiel soll zeigen, dass die Machtpolitik der Seleukiden unter anderem in dieser Entdeckungsfahrt auf der Suche nach einem Zugang zum Nordokeanos zum Ausdruck kam. Die Hauptthese dieser Arbeit ist daher, dass die Entdeckung und Erforschung neuer Gebiete und Seewege ein Instrument zur Herrschaftsetablierung und  -sicherung  der frühen Diadochen war. </a:t>
            </a:r>
          </a:p>
          <a:p>
            <a:pPr algn="just"/>
            <a:endParaRPr lang="de-DE" sz="2161" b="1" dirty="0">
              <a:latin typeface="Calibri" pitchFamily="34" charset="0"/>
              <a:cs typeface="Arial" charset="0"/>
              <a:sym typeface="Arial" charset="0"/>
            </a:endParaRPr>
          </a:p>
          <a:p>
            <a:pPr algn="just"/>
            <a:endParaRPr lang="de-DE" sz="2161" b="1" dirty="0">
              <a:latin typeface="Calibri" pitchFamily="34" charset="0"/>
              <a:cs typeface="Arial" charset="0"/>
              <a:sym typeface="Arial" charset="0"/>
            </a:endParaRPr>
          </a:p>
          <a:p>
            <a:pPr algn="just"/>
            <a:endParaRPr lang="de-DE" sz="1621" b="1" dirty="0">
              <a:latin typeface="Calibri" pitchFamily="34" charset="0"/>
              <a:cs typeface="Arial" charset="0"/>
              <a:sym typeface="Arial" charset="0"/>
            </a:endParaRPr>
          </a:p>
        </p:txBody>
      </p:sp>
    </p:spTree>
    <p:extLst>
      <p:ext uri="{BB962C8B-B14F-4D97-AF65-F5344CB8AC3E}">
        <p14:creationId xmlns:p14="http://schemas.microsoft.com/office/powerpoint/2010/main" val="26039359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631504" y="1700808"/>
            <a:ext cx="8297051" cy="3455150"/>
          </a:xfrm>
          <a:prstGeom prst="rect">
            <a:avLst/>
          </a:prstGeom>
          <a:solidFill>
            <a:srgbClr val="B6C828">
              <a:alpha val="0"/>
            </a:srgbClr>
          </a:solidFill>
          <a:ln w="9525">
            <a:noFill/>
            <a:miter lim="800000"/>
            <a:headEnd/>
            <a:tailEnd/>
          </a:ln>
        </p:spPr>
        <p:txBody>
          <a:bodyPr lIns="0" tIns="0" rIns="0" bIns="0"/>
          <a:lstStyle/>
          <a:p>
            <a:pPr algn="just"/>
            <a:r>
              <a:rPr lang="de-DE" sz="2200" b="1" dirty="0">
                <a:latin typeface="Calibri" pitchFamily="34" charset="0"/>
                <a:cs typeface="Arial" charset="0"/>
                <a:sym typeface="Arial" charset="0"/>
              </a:rPr>
              <a:t>Beispiel 4: </a:t>
            </a:r>
          </a:p>
          <a:p>
            <a:pPr algn="just">
              <a:spcBef>
                <a:spcPts val="540"/>
              </a:spcBef>
            </a:pPr>
            <a:endParaRPr lang="de-DE" sz="2200" dirty="0">
              <a:latin typeface="Calibri" pitchFamily="34" charset="0"/>
              <a:cs typeface="Arial" charset="0"/>
              <a:sym typeface="Arial" charset="0"/>
            </a:endParaRPr>
          </a:p>
          <a:p>
            <a:pPr algn="just">
              <a:spcBef>
                <a:spcPts val="540"/>
              </a:spcBef>
              <a:spcAft>
                <a:spcPts val="1621"/>
              </a:spcAft>
            </a:pPr>
            <a:r>
              <a:rPr lang="de-DE" sz="2200" u="sng" dirty="0">
                <a:latin typeface="Calibri" pitchFamily="34" charset="0"/>
                <a:cs typeface="Arial" charset="0"/>
                <a:sym typeface="Arial" charset="0"/>
              </a:rPr>
              <a:t>Quellenkorpus</a:t>
            </a:r>
            <a:r>
              <a:rPr lang="de-DE" sz="2200" dirty="0">
                <a:latin typeface="Calibri" pitchFamily="34" charset="0"/>
                <a:cs typeface="Arial" charset="0"/>
                <a:sym typeface="Arial" charset="0"/>
              </a:rPr>
              <a:t>: 	 </a:t>
            </a:r>
          </a:p>
          <a:p>
            <a:pPr algn="just">
              <a:spcBef>
                <a:spcPts val="540"/>
              </a:spcBef>
            </a:pPr>
            <a:r>
              <a:rPr lang="de-DE" sz="2200" dirty="0">
                <a:latin typeface="Calibri" pitchFamily="34" charset="0"/>
                <a:cs typeface="Arial" charset="0"/>
                <a:sym typeface="Arial" charset="0"/>
              </a:rPr>
              <a:t>Für das konkrete Beispiel der Fahrt des Patrokles: Einzelne Quellen-fragmente aus Geschichtsschreibung und Inschriften.</a:t>
            </a:r>
          </a:p>
          <a:p>
            <a:pPr algn="just">
              <a:spcBef>
                <a:spcPts val="540"/>
              </a:spcBef>
            </a:pPr>
            <a:r>
              <a:rPr lang="de-DE" sz="2200" dirty="0">
                <a:latin typeface="Calibri" pitchFamily="34" charset="0"/>
                <a:cs typeface="Arial" charset="0"/>
                <a:sym typeface="Arial" charset="0"/>
              </a:rPr>
              <a:t>Für den größeren Kontext: antike Historiographie, rekonstruierte Weltvorstellungen.</a:t>
            </a:r>
          </a:p>
          <a:p>
            <a:pPr algn="just"/>
            <a:endParaRPr lang="de-DE" sz="2161" b="1" dirty="0">
              <a:latin typeface="Calibri" pitchFamily="34" charset="0"/>
              <a:cs typeface="Arial" charset="0"/>
              <a:sym typeface="Arial" charset="0"/>
            </a:endParaRPr>
          </a:p>
          <a:p>
            <a:pPr algn="just"/>
            <a:endParaRPr lang="de-DE" sz="2161" b="1" dirty="0">
              <a:latin typeface="Calibri" pitchFamily="34" charset="0"/>
              <a:cs typeface="Arial" charset="0"/>
              <a:sym typeface="Arial" charset="0"/>
            </a:endParaRPr>
          </a:p>
          <a:p>
            <a:pPr algn="just"/>
            <a:endParaRPr lang="de-DE" sz="1621" b="1" dirty="0">
              <a:latin typeface="Calibri" pitchFamily="34" charset="0"/>
              <a:cs typeface="Arial" charset="0"/>
              <a:sym typeface="Arial" charset="0"/>
            </a:endParaRPr>
          </a:p>
        </p:txBody>
      </p:sp>
    </p:spTree>
    <p:extLst>
      <p:ext uri="{BB962C8B-B14F-4D97-AF65-F5344CB8AC3E}">
        <p14:creationId xmlns:p14="http://schemas.microsoft.com/office/powerpoint/2010/main" val="13858646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2135560" y="1016734"/>
            <a:ext cx="7489539" cy="5450335"/>
          </a:xfrm>
          <a:prstGeom prst="rect">
            <a:avLst/>
          </a:prstGeom>
          <a:solidFill>
            <a:srgbClr val="B6C828">
              <a:alpha val="0"/>
            </a:srgbClr>
          </a:solidFill>
          <a:ln w="9525">
            <a:noFill/>
            <a:miter lim="800000"/>
            <a:headEnd/>
            <a:tailEnd/>
          </a:ln>
        </p:spPr>
        <p:txBody>
          <a:bodyPr lIns="0" tIns="0" rIns="0" bIns="0"/>
          <a:lstStyle/>
          <a:p>
            <a:pPr algn="ctr"/>
            <a:r>
              <a:rPr lang="de-DE" sz="2200" b="1" dirty="0">
                <a:latin typeface="Calibri" panose="020F0502020204030204" pitchFamily="34" charset="0"/>
                <a:cs typeface="Arial" charset="0"/>
                <a:sym typeface="Arial" charset="0"/>
              </a:rPr>
              <a:t>Beispiel 4: </a:t>
            </a:r>
            <a:r>
              <a:rPr lang="de-DE" sz="2200" dirty="0">
                <a:latin typeface="Calibri" pitchFamily="34" charset="0"/>
                <a:cs typeface="Arial" charset="0"/>
                <a:sym typeface="Arial" charset="0"/>
              </a:rPr>
              <a:t>Gliederung</a:t>
            </a:r>
            <a:endParaRPr lang="de-DE" sz="2200" dirty="0">
              <a:latin typeface="Calibri" panose="020F0502020204030204" pitchFamily="34" charset="0"/>
            </a:endParaRPr>
          </a:p>
          <a:p>
            <a:pPr>
              <a:spcBef>
                <a:spcPts val="540"/>
              </a:spcBef>
            </a:pPr>
            <a:r>
              <a:rPr lang="de-DE" sz="1600" dirty="0">
                <a:latin typeface="Calibri" panose="020F0502020204030204" pitchFamily="34" charset="0"/>
              </a:rPr>
              <a:t>1.	Einleitung</a:t>
            </a:r>
          </a:p>
          <a:p>
            <a:pPr>
              <a:spcBef>
                <a:spcPts val="540"/>
              </a:spcBef>
            </a:pPr>
            <a:r>
              <a:rPr lang="de-DE" sz="1600" dirty="0">
                <a:latin typeface="Calibri" panose="020F0502020204030204" pitchFamily="34" charset="0"/>
              </a:rPr>
              <a:t>2.	Weltvorstellung und Raumvorstellungen in der Antike</a:t>
            </a:r>
          </a:p>
          <a:p>
            <a:r>
              <a:rPr lang="de-DE" sz="1441" dirty="0">
                <a:latin typeface="Calibri" panose="020F0502020204030204" pitchFamily="34" charset="0"/>
              </a:rPr>
              <a:t>	</a:t>
            </a:r>
            <a:r>
              <a:rPr lang="de-DE" sz="1400" dirty="0">
                <a:latin typeface="Calibri" panose="020F0502020204030204" pitchFamily="34" charset="0"/>
              </a:rPr>
              <a:t>a.	Die antike Weltvorstellung bis zu Alexander</a:t>
            </a:r>
          </a:p>
          <a:p>
            <a:r>
              <a:rPr lang="de-DE" sz="1400" dirty="0">
                <a:latin typeface="Calibri" panose="020F0502020204030204" pitchFamily="34" charset="0"/>
              </a:rPr>
              <a:t>	b.	Die antike Weltvorstellung zur Zeit der Seleukiden</a:t>
            </a:r>
          </a:p>
          <a:p>
            <a:pPr>
              <a:spcBef>
                <a:spcPts val="540"/>
              </a:spcBef>
            </a:pPr>
            <a:r>
              <a:rPr lang="de-DE" sz="1600" dirty="0">
                <a:latin typeface="Calibri" panose="020F0502020204030204" pitchFamily="34" charset="0"/>
              </a:rPr>
              <a:t>3.	Die Seleukiden</a:t>
            </a:r>
          </a:p>
          <a:p>
            <a:r>
              <a:rPr lang="de-DE" sz="1441" dirty="0">
                <a:latin typeface="Calibri" panose="020F0502020204030204" pitchFamily="34" charset="0"/>
              </a:rPr>
              <a:t>	</a:t>
            </a:r>
            <a:r>
              <a:rPr lang="de-DE" sz="1400" dirty="0">
                <a:latin typeface="Calibri" panose="020F0502020204030204" pitchFamily="34" charset="0"/>
              </a:rPr>
              <a:t>a.	Zeit der Diadochen</a:t>
            </a:r>
          </a:p>
          <a:p>
            <a:r>
              <a:rPr lang="de-DE" sz="1400" dirty="0">
                <a:latin typeface="Calibri" panose="020F0502020204030204" pitchFamily="34" charset="0"/>
              </a:rPr>
              <a:t>	b.	Seleukos I. Nikator und Antiochos Soter</a:t>
            </a:r>
          </a:p>
          <a:p>
            <a:r>
              <a:rPr lang="de-DE" sz="1400" dirty="0">
                <a:latin typeface="Calibri" panose="020F0502020204030204" pitchFamily="34" charset="0"/>
              </a:rPr>
              <a:t>	c.	Machtergreifung, Machtsicherung und Machtausdehnung</a:t>
            </a:r>
          </a:p>
          <a:p>
            <a:pPr>
              <a:spcBef>
                <a:spcPts val="540"/>
              </a:spcBef>
            </a:pPr>
            <a:r>
              <a:rPr lang="de-DE" sz="1600" dirty="0">
                <a:latin typeface="Calibri" panose="020F0502020204030204" pitchFamily="34" charset="0"/>
              </a:rPr>
              <a:t>4.	Das antike Indien</a:t>
            </a:r>
          </a:p>
          <a:p>
            <a:r>
              <a:rPr lang="de-DE" sz="1441" dirty="0">
                <a:latin typeface="Calibri" panose="020F0502020204030204" pitchFamily="34" charset="0"/>
              </a:rPr>
              <a:t>	</a:t>
            </a:r>
            <a:r>
              <a:rPr lang="de-DE" sz="1400" dirty="0">
                <a:latin typeface="Calibri" panose="020F0502020204030204" pitchFamily="34" charset="0"/>
              </a:rPr>
              <a:t>a.	Land, Gesellschaft, Herrscher</a:t>
            </a:r>
          </a:p>
          <a:p>
            <a:r>
              <a:rPr lang="de-DE" sz="1400" dirty="0">
                <a:latin typeface="Calibri" panose="020F0502020204030204" pitchFamily="34" charset="0"/>
              </a:rPr>
              <a:t>	b.	Indien, das ‚Wunderland’</a:t>
            </a:r>
          </a:p>
          <a:p>
            <a:pPr>
              <a:spcBef>
                <a:spcPts val="540"/>
              </a:spcBef>
            </a:pPr>
            <a:r>
              <a:rPr lang="de-DE" sz="1600" dirty="0">
                <a:latin typeface="Calibri" panose="020F0502020204030204" pitchFamily="34" charset="0"/>
              </a:rPr>
              <a:t>5.	Patrokles</a:t>
            </a:r>
          </a:p>
          <a:p>
            <a:pPr>
              <a:spcBef>
                <a:spcPts val="540"/>
              </a:spcBef>
            </a:pPr>
            <a:r>
              <a:rPr lang="de-DE" sz="1600" dirty="0">
                <a:latin typeface="Calibri" panose="020F0502020204030204" pitchFamily="34" charset="0"/>
              </a:rPr>
              <a:t>6.	Die Fahrt ins Kaspische Meer</a:t>
            </a:r>
          </a:p>
          <a:p>
            <a:r>
              <a:rPr lang="de-DE" sz="1441" dirty="0">
                <a:latin typeface="Calibri" panose="020F0502020204030204" pitchFamily="34" charset="0"/>
              </a:rPr>
              <a:t>	</a:t>
            </a:r>
            <a:r>
              <a:rPr lang="de-DE" sz="1400" dirty="0">
                <a:latin typeface="Calibri" panose="020F0502020204030204" pitchFamily="34" charset="0"/>
              </a:rPr>
              <a:t>a.	Die Fahrt des Patrokles</a:t>
            </a:r>
          </a:p>
          <a:p>
            <a:r>
              <a:rPr lang="de-DE" sz="1400" dirty="0">
                <a:latin typeface="Calibri" panose="020F0502020204030204" pitchFamily="34" charset="0"/>
              </a:rPr>
              <a:t>	b.	Die Ergebnisse der Fahrt</a:t>
            </a:r>
          </a:p>
          <a:p>
            <a:r>
              <a:rPr lang="de-DE" sz="1400" dirty="0">
                <a:latin typeface="Calibri" panose="020F0502020204030204" pitchFamily="34" charset="0"/>
              </a:rPr>
              <a:t>	c.	Gründe, Motive und Ziele der Fahrt</a:t>
            </a:r>
          </a:p>
          <a:p>
            <a:pPr>
              <a:spcBef>
                <a:spcPts val="540"/>
              </a:spcBef>
            </a:pPr>
            <a:r>
              <a:rPr lang="de-DE" sz="1600" dirty="0">
                <a:latin typeface="Calibri" panose="020F0502020204030204" pitchFamily="34" charset="0"/>
              </a:rPr>
              <a:t>7.	Die Rezeption der Fahrt</a:t>
            </a:r>
          </a:p>
          <a:p>
            <a:pPr>
              <a:spcBef>
                <a:spcPts val="540"/>
              </a:spcBef>
            </a:pPr>
            <a:r>
              <a:rPr lang="de-DE" sz="1600" dirty="0">
                <a:latin typeface="Calibri" panose="020F0502020204030204" pitchFamily="34" charset="0"/>
              </a:rPr>
              <a:t>8.	Fazit</a:t>
            </a:r>
          </a:p>
          <a:p>
            <a:pPr>
              <a:spcBef>
                <a:spcPts val="540"/>
              </a:spcBef>
            </a:pPr>
            <a:r>
              <a:rPr lang="de-DE" sz="1600" dirty="0">
                <a:latin typeface="Calibri" panose="020F0502020204030204" pitchFamily="34" charset="0"/>
              </a:rPr>
              <a:t>9.	Quellen- und Literaturverzeichnis</a:t>
            </a:r>
          </a:p>
          <a:p>
            <a:pPr>
              <a:spcBef>
                <a:spcPts val="270"/>
              </a:spcBef>
            </a:pPr>
            <a:endParaRPr lang="de-DE" sz="1621" dirty="0"/>
          </a:p>
          <a:p>
            <a:pPr>
              <a:spcBef>
                <a:spcPts val="270"/>
              </a:spcBef>
            </a:pPr>
            <a:endParaRPr lang="de-DE" sz="1621" dirty="0"/>
          </a:p>
          <a:p>
            <a:pPr>
              <a:spcBef>
                <a:spcPts val="270"/>
              </a:spcBef>
            </a:pPr>
            <a:endParaRPr lang="de-DE" sz="1621" dirty="0"/>
          </a:p>
          <a:p>
            <a:endParaRPr lang="de-DE" sz="1621" dirty="0">
              <a:cs typeface="Arial" charset="0"/>
              <a:sym typeface="Arial" charset="0"/>
            </a:endParaRPr>
          </a:p>
          <a:p>
            <a:pPr algn="just"/>
            <a:endParaRPr lang="de-DE" sz="2161" dirty="0">
              <a:latin typeface="Calibri" pitchFamily="34" charset="0"/>
              <a:cs typeface="Arial" charset="0"/>
              <a:sym typeface="Arial" charset="0"/>
            </a:endParaRPr>
          </a:p>
          <a:p>
            <a:pPr algn="just"/>
            <a:endParaRPr lang="de-DE" sz="2161" b="1" dirty="0">
              <a:latin typeface="Calibri" pitchFamily="34" charset="0"/>
              <a:cs typeface="Arial" charset="0"/>
              <a:sym typeface="Arial" charset="0"/>
            </a:endParaRPr>
          </a:p>
          <a:p>
            <a:pPr algn="just"/>
            <a:endParaRPr lang="de-DE" sz="2161" b="1" dirty="0">
              <a:latin typeface="Calibri" pitchFamily="34" charset="0"/>
              <a:cs typeface="Arial" charset="0"/>
              <a:sym typeface="Arial" charset="0"/>
            </a:endParaRPr>
          </a:p>
          <a:p>
            <a:pPr algn="just"/>
            <a:endParaRPr lang="de-DE" sz="1621" b="1" dirty="0">
              <a:latin typeface="Calibri" pitchFamily="34" charset="0"/>
              <a:cs typeface="Arial" charset="0"/>
              <a:sym typeface="Arial" charset="0"/>
            </a:endParaRPr>
          </a:p>
        </p:txBody>
      </p:sp>
    </p:spTree>
    <p:extLst>
      <p:ext uri="{BB962C8B-B14F-4D97-AF65-F5344CB8AC3E}">
        <p14:creationId xmlns:p14="http://schemas.microsoft.com/office/powerpoint/2010/main" val="40178420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805820" y="673222"/>
            <a:ext cx="8180145" cy="5567301"/>
          </a:xfrm>
          <a:prstGeom prst="rect">
            <a:avLst/>
          </a:prstGeom>
          <a:solidFill>
            <a:srgbClr val="B6C828">
              <a:alpha val="0"/>
            </a:srgbClr>
          </a:solidFill>
          <a:ln w="9525">
            <a:noFill/>
            <a:miter lim="800000"/>
            <a:headEnd/>
            <a:tailEnd/>
          </a:ln>
        </p:spPr>
        <p:txBody>
          <a:bodyPr lIns="0" tIns="0" rIns="0" bIns="0"/>
          <a:lstStyle/>
          <a:p>
            <a:pPr algn="ctr"/>
            <a:endParaRPr lang="de-DE" sz="1261" dirty="0">
              <a:latin typeface="Calibri" pitchFamily="34" charset="0"/>
              <a:cs typeface="Arial" charset="0"/>
              <a:sym typeface="Arial" charset="0"/>
            </a:endParaRPr>
          </a:p>
          <a:p>
            <a:pPr algn="ctr">
              <a:lnSpc>
                <a:spcPts val="3096"/>
              </a:lnSpc>
              <a:spcAft>
                <a:spcPts val="1621"/>
              </a:spcAft>
            </a:pPr>
            <a:endParaRPr lang="de-DE" sz="3241" dirty="0">
              <a:latin typeface="Calibri" pitchFamily="34" charset="0"/>
              <a:cs typeface="Arial" charset="0"/>
              <a:sym typeface="Arial" charset="0"/>
            </a:endParaRPr>
          </a:p>
          <a:p>
            <a:pPr algn="ctr">
              <a:lnSpc>
                <a:spcPts val="3096"/>
              </a:lnSpc>
              <a:spcAft>
                <a:spcPts val="1621"/>
              </a:spcAft>
            </a:pPr>
            <a:endParaRPr lang="de-DE" sz="3241" dirty="0">
              <a:latin typeface="Calibri" pitchFamily="34" charset="0"/>
              <a:cs typeface="Arial" charset="0"/>
              <a:sym typeface="Arial" charset="0"/>
            </a:endParaRPr>
          </a:p>
          <a:p>
            <a:pPr algn="ctr">
              <a:lnSpc>
                <a:spcPts val="3096"/>
              </a:lnSpc>
              <a:spcAft>
                <a:spcPts val="1621"/>
              </a:spcAft>
            </a:pPr>
            <a:endParaRPr lang="de-DE" sz="3241" dirty="0">
              <a:latin typeface="Calibri" pitchFamily="34" charset="0"/>
              <a:cs typeface="Arial" charset="0"/>
              <a:sym typeface="Arial" charset="0"/>
            </a:endParaRPr>
          </a:p>
          <a:p>
            <a:pPr algn="ctr"/>
            <a:r>
              <a:rPr lang="de-DE" sz="3200" dirty="0">
                <a:latin typeface="Calibri" pitchFamily="34" charset="0"/>
                <a:cs typeface="Arial" charset="0"/>
                <a:sym typeface="Arial" charset="0"/>
              </a:rPr>
              <a:t>4. 	Gutachten und das war’s? Das Betreuungs-verhältnis gestalten</a:t>
            </a:r>
          </a:p>
        </p:txBody>
      </p:sp>
    </p:spTree>
    <p:extLst>
      <p:ext uri="{BB962C8B-B14F-4D97-AF65-F5344CB8AC3E}">
        <p14:creationId xmlns:p14="http://schemas.microsoft.com/office/powerpoint/2010/main" val="26428119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263352" y="1268760"/>
            <a:ext cx="11593288" cy="4752527"/>
          </a:xfrm>
          <a:prstGeom prst="rect">
            <a:avLst/>
          </a:prstGeom>
          <a:solidFill>
            <a:srgbClr val="B6C828">
              <a:alpha val="0"/>
            </a:srgbClr>
          </a:solidFill>
          <a:ln w="9525">
            <a:noFill/>
            <a:miter lim="800000"/>
            <a:headEnd/>
            <a:tailEnd/>
          </a:ln>
        </p:spPr>
        <p:txBody>
          <a:bodyPr lIns="0" tIns="0" rIns="0" bIns="0"/>
          <a:lstStyle/>
          <a:p>
            <a:pPr marL="308747" indent="-308747" algn="just">
              <a:spcAft>
                <a:spcPts val="1200"/>
              </a:spcAft>
              <a:buFont typeface="Arial" panose="020B0604020202020204" pitchFamily="34" charset="0"/>
              <a:buChar char="•"/>
              <a:tabLst>
                <a:tab pos="563178" algn="l"/>
              </a:tabLst>
            </a:pPr>
            <a:r>
              <a:rPr lang="de-DE" sz="2200" dirty="0">
                <a:latin typeface="Calibri" pitchFamily="34" charset="0"/>
                <a:cs typeface="Arial" charset="0"/>
                <a:sym typeface="Arial" charset="0"/>
              </a:rPr>
              <a:t>	Wenn Sie keine Betreuung nachfragen, bekommen Sie auch keine (oder nur eine rudimentäre);   </a:t>
            </a:r>
          </a:p>
          <a:p>
            <a:pPr marL="308747" indent="-308747" algn="just">
              <a:spcAft>
                <a:spcPts val="1200"/>
              </a:spcAft>
              <a:buFont typeface="Arial" panose="020B0604020202020204" pitchFamily="34" charset="0"/>
              <a:buChar char="•"/>
              <a:tabLst>
                <a:tab pos="563178" algn="l"/>
              </a:tabLst>
            </a:pPr>
            <a:r>
              <a:rPr lang="de-DE" sz="2200" dirty="0">
                <a:latin typeface="Calibri" pitchFamily="34" charset="0"/>
                <a:cs typeface="Arial" charset="0"/>
                <a:sym typeface="Arial" charset="0"/>
              </a:rPr>
              <a:t>	auf </a:t>
            </a:r>
            <a:r>
              <a:rPr lang="de-DE" sz="2200" b="1" dirty="0">
                <a:latin typeface="Calibri" pitchFamily="34" charset="0"/>
                <a:cs typeface="Arial" charset="0"/>
                <a:sym typeface="Arial" charset="0"/>
              </a:rPr>
              <a:t>Nachfrage</a:t>
            </a:r>
            <a:r>
              <a:rPr lang="de-DE" sz="2200" dirty="0">
                <a:latin typeface="Calibri" pitchFamily="34" charset="0"/>
                <a:cs typeface="Arial" charset="0"/>
                <a:sym typeface="Arial" charset="0"/>
              </a:rPr>
              <a:t> unterstützen viele Lehrende aber recht weitgehend (jedenfalls vor der Anmel-	dung) – bei der Entwicklung einer Fragestellung, bei Fragen zum Umgang mit Quellen;</a:t>
            </a:r>
          </a:p>
          <a:p>
            <a:pPr marL="308747" indent="-308747" algn="just">
              <a:spcAft>
                <a:spcPts val="1200"/>
              </a:spcAft>
              <a:buFont typeface="Arial" panose="020B0604020202020204" pitchFamily="34" charset="0"/>
              <a:buChar char="•"/>
              <a:tabLst>
                <a:tab pos="475986" algn="l"/>
                <a:tab pos="567466" algn="l"/>
              </a:tabLst>
            </a:pPr>
            <a:r>
              <a:rPr lang="de-DE" sz="2200" dirty="0">
                <a:latin typeface="Calibri" pitchFamily="34" charset="0"/>
                <a:cs typeface="Arial" charset="0"/>
                <a:sym typeface="Arial" charset="0"/>
              </a:rPr>
              <a:t>    	</a:t>
            </a:r>
            <a:r>
              <a:rPr lang="de-DE" sz="2200" b="1" dirty="0">
                <a:latin typeface="Calibri" pitchFamily="34" charset="0"/>
                <a:cs typeface="Arial" charset="0"/>
                <a:sym typeface="Arial" charset="0"/>
              </a:rPr>
              <a:t>bereiten Sie sich auf die Gespräche </a:t>
            </a:r>
            <a:r>
              <a:rPr lang="de-DE" sz="2200" dirty="0">
                <a:latin typeface="Calibri" pitchFamily="34" charset="0"/>
                <a:cs typeface="Arial" charset="0"/>
                <a:sym typeface="Arial" charset="0"/>
              </a:rPr>
              <a:t>mit beiden Betreuer*innen </a:t>
            </a:r>
            <a:r>
              <a:rPr lang="de-DE" sz="2200" b="1" dirty="0">
                <a:latin typeface="Calibri" pitchFamily="34" charset="0"/>
                <a:cs typeface="Arial" charset="0"/>
                <a:sym typeface="Arial" charset="0"/>
              </a:rPr>
              <a:t>vor</a:t>
            </a:r>
            <a:r>
              <a:rPr lang="de-DE" sz="2200" dirty="0">
                <a:latin typeface="Calibri" pitchFamily="34" charset="0"/>
                <a:cs typeface="Arial" charset="0"/>
                <a:sym typeface="Arial" charset="0"/>
              </a:rPr>
              <a:t> (Was wollen Sie wissen? Wo 		benötigen Sie Unterstützung? Was wollen Sie alleine entscheiden?); </a:t>
            </a:r>
          </a:p>
          <a:p>
            <a:pPr marL="308747" indent="-308747" algn="just">
              <a:spcAft>
                <a:spcPts val="1200"/>
              </a:spcAft>
              <a:buFont typeface="Arial" panose="020B0604020202020204" pitchFamily="34" charset="0"/>
              <a:buChar char="•"/>
              <a:tabLst>
                <a:tab pos="475986" algn="l"/>
                <a:tab pos="567466" algn="l"/>
              </a:tabLst>
            </a:pPr>
            <a:r>
              <a:rPr lang="de-DE" sz="2200" dirty="0">
                <a:latin typeface="Calibri" pitchFamily="34" charset="0"/>
                <a:cs typeface="Arial" charset="0"/>
                <a:sym typeface="Arial" charset="0"/>
              </a:rPr>
              <a:t> 		</a:t>
            </a:r>
            <a:r>
              <a:rPr lang="de-DE" sz="2200" b="1" dirty="0">
                <a:latin typeface="Calibri" pitchFamily="34" charset="0"/>
                <a:cs typeface="Arial" charset="0"/>
                <a:sym typeface="Arial" charset="0"/>
              </a:rPr>
              <a:t>schreiben Sie </a:t>
            </a:r>
            <a:r>
              <a:rPr lang="de-DE" sz="2200" b="1" i="1" u="sng" dirty="0">
                <a:latin typeface="Calibri" pitchFamily="34" charset="0"/>
                <a:cs typeface="Arial" charset="0"/>
                <a:sym typeface="Arial" charset="0"/>
              </a:rPr>
              <a:t>unbedingt</a:t>
            </a:r>
            <a:r>
              <a:rPr lang="de-DE" sz="2200" b="1" dirty="0">
                <a:latin typeface="Calibri" pitchFamily="34" charset="0"/>
                <a:cs typeface="Arial" charset="0"/>
                <a:sym typeface="Arial" charset="0"/>
              </a:rPr>
              <a:t> ein Exposé </a:t>
            </a:r>
            <a:r>
              <a:rPr lang="de-DE" sz="2200" dirty="0">
                <a:latin typeface="Calibri" pitchFamily="34" charset="0"/>
                <a:cs typeface="Arial" charset="0"/>
                <a:sym typeface="Arial" charset="0"/>
              </a:rPr>
              <a:t>–</a:t>
            </a:r>
            <a:r>
              <a:rPr lang="de-DE" sz="2200" b="1" dirty="0">
                <a:latin typeface="Calibri" pitchFamily="34" charset="0"/>
                <a:cs typeface="Arial" charset="0"/>
                <a:sym typeface="Arial" charset="0"/>
              </a:rPr>
              <a:t> </a:t>
            </a:r>
            <a:r>
              <a:rPr lang="de-DE" sz="2200" dirty="0">
                <a:latin typeface="Calibri" pitchFamily="34" charset="0"/>
                <a:cs typeface="Arial" charset="0"/>
                <a:sym typeface="Arial" charset="0"/>
              </a:rPr>
              <a:t>für sich und v.a. auch für die Kommunikation mit Ihren 		Betreuer*innen;  </a:t>
            </a:r>
          </a:p>
          <a:p>
            <a:pPr marL="308747" indent="-308747" algn="just">
              <a:spcAft>
                <a:spcPts val="1200"/>
              </a:spcAft>
              <a:buFont typeface="Arial" panose="020B0604020202020204" pitchFamily="34" charset="0"/>
              <a:buChar char="•"/>
              <a:tabLst>
                <a:tab pos="475986" algn="l"/>
                <a:tab pos="567466" algn="l"/>
              </a:tabLst>
            </a:pPr>
            <a:r>
              <a:rPr lang="de-DE" sz="2200" dirty="0">
                <a:latin typeface="Calibri" pitchFamily="34" charset="0"/>
                <a:cs typeface="Arial" charset="0"/>
                <a:sym typeface="Arial" charset="0"/>
              </a:rPr>
              <a:t>   </a:t>
            </a:r>
            <a:r>
              <a:rPr lang="de-DE" sz="2200" b="1" dirty="0">
                <a:latin typeface="Calibri" pitchFamily="34" charset="0"/>
                <a:cs typeface="Arial" charset="0"/>
                <a:sym typeface="Arial" charset="0"/>
              </a:rPr>
              <a:t>klären Sie vorab, was nach der Anmeldung passiert</a:t>
            </a:r>
            <a:r>
              <a:rPr lang="de-DE" sz="2200" dirty="0">
                <a:latin typeface="Calibri" pitchFamily="34" charset="0"/>
                <a:cs typeface="Arial" charset="0"/>
                <a:sym typeface="Arial" charset="0"/>
              </a:rPr>
              <a:t>: Stehen die Betreuenden auch dann noch 	für Rückfragen zur Verfügung?</a:t>
            </a:r>
          </a:p>
          <a:p>
            <a:pPr marL="308747" indent="-308747" algn="just">
              <a:spcAft>
                <a:spcPts val="1200"/>
              </a:spcAft>
              <a:buFont typeface="Arial" panose="020B0604020202020204" pitchFamily="34" charset="0"/>
              <a:buChar char="•"/>
              <a:tabLst>
                <a:tab pos="475986" algn="l"/>
                <a:tab pos="567466" algn="l"/>
              </a:tabLst>
            </a:pPr>
            <a:r>
              <a:rPr lang="de-DE" sz="2200" dirty="0">
                <a:latin typeface="Calibri" pitchFamily="34" charset="0"/>
                <a:cs typeface="Arial" charset="0"/>
                <a:sym typeface="Arial" charset="0"/>
              </a:rPr>
              <a:t> 	manche Dozent*innen bieten nach Abschluss des Verfahrens eine </a:t>
            </a:r>
            <a:r>
              <a:rPr lang="de-DE" sz="2200" b="1" dirty="0">
                <a:latin typeface="Calibri" pitchFamily="34" charset="0"/>
                <a:cs typeface="Arial" charset="0"/>
                <a:sym typeface="Arial" charset="0"/>
              </a:rPr>
              <a:t>Nachbesprechung</a:t>
            </a:r>
            <a:r>
              <a:rPr lang="de-DE" sz="2200" dirty="0">
                <a:latin typeface="Calibri" pitchFamily="34" charset="0"/>
                <a:cs typeface="Arial" charset="0"/>
                <a:sym typeface="Arial" charset="0"/>
              </a:rPr>
              <a:t> an: Nutzen 	Sie ein solches Angebot (und bereiten Sie sich auf ein solches Gespräch ebenfalls vor).</a:t>
            </a:r>
          </a:p>
          <a:p>
            <a:pPr marL="308747" indent="-308747" algn="just">
              <a:spcAft>
                <a:spcPts val="540"/>
              </a:spcAft>
              <a:buFont typeface="Arial" panose="020B0604020202020204" pitchFamily="34" charset="0"/>
              <a:buChar char="•"/>
              <a:tabLst>
                <a:tab pos="475986" algn="l"/>
                <a:tab pos="567466" algn="l"/>
              </a:tabLst>
            </a:pPr>
            <a:endParaRPr lang="de-DE" sz="2161" b="1" dirty="0">
              <a:latin typeface="Calibri" pitchFamily="34" charset="0"/>
              <a:cs typeface="Arial" charset="0"/>
              <a:sym typeface="Arial" charset="0"/>
            </a:endParaRPr>
          </a:p>
          <a:p>
            <a:pPr marL="308747" indent="-308747" algn="just">
              <a:spcAft>
                <a:spcPts val="540"/>
              </a:spcAft>
              <a:buFont typeface="Arial" panose="020B0604020202020204" pitchFamily="34" charset="0"/>
              <a:buChar char="•"/>
              <a:tabLst>
                <a:tab pos="475986" algn="l"/>
                <a:tab pos="567466" algn="l"/>
              </a:tabLst>
            </a:pPr>
            <a:endParaRPr lang="de-DE" sz="2161" b="1" dirty="0">
              <a:latin typeface="Calibri" pitchFamily="34" charset="0"/>
              <a:cs typeface="Arial" charset="0"/>
              <a:sym typeface="Arial" charset="0"/>
            </a:endParaRPr>
          </a:p>
          <a:p>
            <a:pPr marL="257289" indent="-257289" algn="just">
              <a:spcAft>
                <a:spcPts val="540"/>
              </a:spcAft>
              <a:buFont typeface="Arial" panose="020B0604020202020204" pitchFamily="34" charset="0"/>
              <a:buChar char="•"/>
              <a:tabLst>
                <a:tab pos="475986" algn="l"/>
                <a:tab pos="567466" algn="l"/>
              </a:tabLst>
            </a:pPr>
            <a:endParaRPr lang="de-DE" sz="1621" dirty="0">
              <a:latin typeface="Calibri" pitchFamily="34" charset="0"/>
              <a:cs typeface="Arial" charset="0"/>
              <a:sym typeface="Arial" charset="0"/>
            </a:endParaRPr>
          </a:p>
        </p:txBody>
      </p:sp>
    </p:spTree>
    <p:extLst>
      <p:ext uri="{BB962C8B-B14F-4D97-AF65-F5344CB8AC3E}">
        <p14:creationId xmlns:p14="http://schemas.microsoft.com/office/powerpoint/2010/main" val="10510328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805820" y="673222"/>
            <a:ext cx="8180145" cy="5567301"/>
          </a:xfrm>
          <a:prstGeom prst="rect">
            <a:avLst/>
          </a:prstGeom>
          <a:solidFill>
            <a:srgbClr val="B6C828">
              <a:alpha val="0"/>
            </a:srgbClr>
          </a:solidFill>
          <a:ln w="9525">
            <a:noFill/>
            <a:miter lim="800000"/>
            <a:headEnd/>
            <a:tailEnd/>
          </a:ln>
        </p:spPr>
        <p:txBody>
          <a:bodyPr lIns="0" tIns="0" rIns="0" bIns="0"/>
          <a:lstStyle/>
          <a:p>
            <a:pPr algn="ctr"/>
            <a:endParaRPr lang="de-DE" sz="1261" dirty="0">
              <a:latin typeface="Calibri" pitchFamily="34" charset="0"/>
              <a:cs typeface="Arial" charset="0"/>
              <a:sym typeface="Arial" charset="0"/>
            </a:endParaRPr>
          </a:p>
          <a:p>
            <a:pPr algn="ctr">
              <a:lnSpc>
                <a:spcPts val="3096"/>
              </a:lnSpc>
              <a:spcAft>
                <a:spcPts val="1621"/>
              </a:spcAft>
            </a:pPr>
            <a:endParaRPr lang="de-DE" sz="3241" dirty="0">
              <a:latin typeface="Calibri" pitchFamily="34" charset="0"/>
              <a:cs typeface="Arial" charset="0"/>
              <a:sym typeface="Arial" charset="0"/>
            </a:endParaRPr>
          </a:p>
          <a:p>
            <a:pPr algn="ctr">
              <a:lnSpc>
                <a:spcPts val="3096"/>
              </a:lnSpc>
              <a:spcAft>
                <a:spcPts val="1621"/>
              </a:spcAft>
            </a:pPr>
            <a:endParaRPr lang="de-DE" sz="3241" dirty="0">
              <a:latin typeface="Calibri" pitchFamily="34" charset="0"/>
              <a:cs typeface="Arial" charset="0"/>
              <a:sym typeface="Arial" charset="0"/>
            </a:endParaRPr>
          </a:p>
          <a:p>
            <a:pPr algn="ctr">
              <a:lnSpc>
                <a:spcPts val="3096"/>
              </a:lnSpc>
              <a:spcAft>
                <a:spcPts val="1621"/>
              </a:spcAft>
            </a:pPr>
            <a:endParaRPr lang="de-DE" sz="3241" dirty="0">
              <a:latin typeface="Calibri" pitchFamily="34" charset="0"/>
              <a:cs typeface="Arial" charset="0"/>
              <a:sym typeface="Arial" charset="0"/>
            </a:endParaRPr>
          </a:p>
          <a:p>
            <a:pPr algn="ctr"/>
            <a:r>
              <a:rPr lang="de-DE" sz="3200" dirty="0">
                <a:latin typeface="Calibri" pitchFamily="34" charset="0"/>
                <a:cs typeface="Arial" charset="0"/>
                <a:sym typeface="Arial" charset="0"/>
              </a:rPr>
              <a:t>5. 	Das Exposé</a:t>
            </a:r>
          </a:p>
          <a:p>
            <a:endParaRPr lang="de-DE" sz="2881" b="1" dirty="0">
              <a:latin typeface="Calibri" pitchFamily="34" charset="0"/>
              <a:cs typeface="Arial" charset="0"/>
              <a:sym typeface="Arial" charset="0"/>
            </a:endParaRPr>
          </a:p>
        </p:txBody>
      </p:sp>
    </p:spTree>
    <p:extLst>
      <p:ext uri="{BB962C8B-B14F-4D97-AF65-F5344CB8AC3E}">
        <p14:creationId xmlns:p14="http://schemas.microsoft.com/office/powerpoint/2010/main" val="35923906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txBox="1">
            <a:spLocks/>
          </p:cNvSpPr>
          <p:nvPr/>
        </p:nvSpPr>
        <p:spPr bwMode="auto">
          <a:xfrm>
            <a:off x="767408" y="1556792"/>
            <a:ext cx="10873208" cy="3569082"/>
          </a:xfrm>
          <a:prstGeom prst="rect">
            <a:avLst/>
          </a:prstGeom>
          <a:solidFill>
            <a:srgbClr val="99CCFF">
              <a:alpha val="0"/>
            </a:srgbClr>
          </a:solidFill>
          <a:ln>
            <a:noFill/>
          </a:ln>
          <a:extLst>
            <a:ext uri="{91240B29-F687-4f45-9708-019B960494DF}">
              <a14:hiddenLine xmlns="" xmlns:a14="http://schemas.microsoft.com/office/drawing/2010/main" w="25400">
                <a:solidFill>
                  <a:srgbClr val="000000"/>
                </a:solidFill>
                <a:miter lim="800000"/>
                <a:headEnd/>
                <a:tailEnd/>
              </a14:hiddenLine>
            </a:ext>
          </a:extLst>
        </p:spPr>
        <p:txBody>
          <a:bodyPr lIns="81917" tIns="40959" rIns="81917" bIns="40959"/>
          <a:lstStyle>
            <a:lvl1pPr marL="381000" indent="-381000" eaLnBrk="0" hangingPunct="0">
              <a:defRPr sz="2000">
                <a:solidFill>
                  <a:schemeClr val="tx1"/>
                </a:solidFill>
                <a:latin typeface="Arial" pitchFamily="34" charset="0"/>
                <a:ea typeface="Geneva" pitchFamily="-112" charset="-128"/>
              </a:defRPr>
            </a:lvl1pPr>
            <a:lvl2pPr marL="742950" indent="-285750" eaLnBrk="0" hangingPunct="0">
              <a:defRPr sz="2000">
                <a:solidFill>
                  <a:schemeClr val="tx1"/>
                </a:solidFill>
                <a:latin typeface="Arial" pitchFamily="34" charset="0"/>
                <a:ea typeface="Geneva" pitchFamily="-112" charset="-128"/>
              </a:defRPr>
            </a:lvl2pPr>
            <a:lvl3pPr marL="1143000" indent="-228600" eaLnBrk="0" hangingPunct="0">
              <a:defRPr sz="2000">
                <a:solidFill>
                  <a:schemeClr val="tx1"/>
                </a:solidFill>
                <a:latin typeface="Arial" pitchFamily="34" charset="0"/>
                <a:ea typeface="Geneva" pitchFamily="-112" charset="-128"/>
              </a:defRPr>
            </a:lvl3pPr>
            <a:lvl4pPr marL="1600200" indent="-228600" eaLnBrk="0" hangingPunct="0">
              <a:defRPr sz="2000">
                <a:solidFill>
                  <a:schemeClr val="tx1"/>
                </a:solidFill>
                <a:latin typeface="Arial" pitchFamily="34" charset="0"/>
                <a:ea typeface="Geneva" pitchFamily="-112" charset="-128"/>
              </a:defRPr>
            </a:lvl4pPr>
            <a:lvl5pPr marL="2057400" indent="-228600" eaLnBrk="0" hangingPunct="0">
              <a:defRPr sz="2000">
                <a:solidFill>
                  <a:schemeClr val="tx1"/>
                </a:solidFill>
                <a:latin typeface="Arial" pitchFamily="34" charset="0"/>
                <a:ea typeface="Geneva" pitchFamily="-112" charset="-128"/>
              </a:defRPr>
            </a:lvl5pPr>
            <a:lvl6pPr marL="2514600" indent="-228600" eaLnBrk="0" fontAlgn="base" hangingPunct="0">
              <a:spcBef>
                <a:spcPct val="0"/>
              </a:spcBef>
              <a:spcAft>
                <a:spcPct val="0"/>
              </a:spcAft>
              <a:defRPr sz="2000">
                <a:solidFill>
                  <a:schemeClr val="tx1"/>
                </a:solidFill>
                <a:latin typeface="Arial" pitchFamily="34" charset="0"/>
                <a:ea typeface="Geneva" pitchFamily="-112" charset="-128"/>
              </a:defRPr>
            </a:lvl6pPr>
            <a:lvl7pPr marL="2971800" indent="-228600" eaLnBrk="0" fontAlgn="base" hangingPunct="0">
              <a:spcBef>
                <a:spcPct val="0"/>
              </a:spcBef>
              <a:spcAft>
                <a:spcPct val="0"/>
              </a:spcAft>
              <a:defRPr sz="2000">
                <a:solidFill>
                  <a:schemeClr val="tx1"/>
                </a:solidFill>
                <a:latin typeface="Arial" pitchFamily="34" charset="0"/>
                <a:ea typeface="Geneva" pitchFamily="-112" charset="-128"/>
              </a:defRPr>
            </a:lvl7pPr>
            <a:lvl8pPr marL="3429000" indent="-228600" eaLnBrk="0" fontAlgn="base" hangingPunct="0">
              <a:spcBef>
                <a:spcPct val="0"/>
              </a:spcBef>
              <a:spcAft>
                <a:spcPct val="0"/>
              </a:spcAft>
              <a:defRPr sz="2000">
                <a:solidFill>
                  <a:schemeClr val="tx1"/>
                </a:solidFill>
                <a:latin typeface="Arial" pitchFamily="34" charset="0"/>
                <a:ea typeface="Geneva" pitchFamily="-112" charset="-128"/>
              </a:defRPr>
            </a:lvl8pPr>
            <a:lvl9pPr marL="3886200" indent="-228600" eaLnBrk="0" fontAlgn="base" hangingPunct="0">
              <a:spcBef>
                <a:spcPct val="0"/>
              </a:spcBef>
              <a:spcAft>
                <a:spcPct val="0"/>
              </a:spcAft>
              <a:defRPr sz="2000">
                <a:solidFill>
                  <a:schemeClr val="tx1"/>
                </a:solidFill>
                <a:latin typeface="Arial" pitchFamily="34" charset="0"/>
                <a:ea typeface="Geneva" pitchFamily="-112" charset="-128"/>
              </a:defRPr>
            </a:lvl9pPr>
          </a:lstStyle>
          <a:p>
            <a:pPr marL="0" indent="0" algn="ctr" defTabSz="819219" eaLnBrk="1" hangingPunct="1">
              <a:spcBef>
                <a:spcPts val="540"/>
              </a:spcBef>
              <a:tabLst>
                <a:tab pos="396813" algn="l"/>
              </a:tabLst>
              <a:defRPr/>
            </a:pPr>
            <a:r>
              <a:rPr lang="de-DE" sz="2200" b="1" dirty="0">
                <a:solidFill>
                  <a:prstClr val="black"/>
                </a:solidFill>
                <a:latin typeface="Calibri"/>
                <a:sym typeface="Gill Sans" charset="-52"/>
              </a:rPr>
              <a:t> 	</a:t>
            </a:r>
            <a:r>
              <a:rPr lang="de-DE" sz="2400" dirty="0">
                <a:solidFill>
                  <a:prstClr val="black"/>
                </a:solidFill>
                <a:latin typeface="Calibri"/>
                <a:sym typeface="Gill Sans" charset="-52"/>
              </a:rPr>
              <a:t>Ein Exposé ist eine Skizze eines Schreibprojektes. </a:t>
            </a:r>
          </a:p>
          <a:p>
            <a:pPr marL="0" indent="0" defTabSz="819219" eaLnBrk="1" hangingPunct="1">
              <a:defRPr/>
            </a:pPr>
            <a:endParaRPr lang="de-DE" sz="2400" dirty="0">
              <a:solidFill>
                <a:prstClr val="black"/>
              </a:solidFill>
              <a:latin typeface="Calibri"/>
              <a:sym typeface="Gill Sans" charset="-52"/>
            </a:endParaRPr>
          </a:p>
          <a:p>
            <a:pPr marL="0" indent="0" defTabSz="819219" eaLnBrk="1" hangingPunct="1">
              <a:defRPr/>
            </a:pPr>
            <a:endParaRPr lang="de-DE" sz="2400" dirty="0">
              <a:solidFill>
                <a:prstClr val="black"/>
              </a:solidFill>
              <a:latin typeface="Calibri"/>
              <a:sym typeface="Gill Sans" charset="-52"/>
            </a:endParaRPr>
          </a:p>
          <a:p>
            <a:pPr marL="0" indent="0" defTabSz="819219" eaLnBrk="1" hangingPunct="1">
              <a:spcAft>
                <a:spcPts val="1200"/>
              </a:spcAft>
              <a:defRPr/>
            </a:pPr>
            <a:r>
              <a:rPr lang="de-DE" sz="2400" dirty="0">
                <a:solidFill>
                  <a:prstClr val="black"/>
                </a:solidFill>
                <a:latin typeface="Calibri"/>
                <a:sym typeface="Gill Sans" charset="-52"/>
              </a:rPr>
              <a:t>Zwecke eines Exposés: </a:t>
            </a:r>
          </a:p>
          <a:p>
            <a:pPr marL="0" indent="0" defTabSz="819219" eaLnBrk="1" hangingPunct="1">
              <a:spcAft>
                <a:spcPts val="1200"/>
              </a:spcAft>
              <a:defRPr/>
            </a:pPr>
            <a:r>
              <a:rPr lang="de-DE" sz="2400" dirty="0">
                <a:solidFill>
                  <a:prstClr val="black"/>
                </a:solidFill>
                <a:latin typeface="Calibri"/>
                <a:sym typeface="Wingdings"/>
              </a:rPr>
              <a:t></a:t>
            </a:r>
            <a:r>
              <a:rPr lang="de-DE" sz="2400" dirty="0">
                <a:solidFill>
                  <a:prstClr val="black"/>
                </a:solidFill>
                <a:latin typeface="Calibri"/>
                <a:sym typeface="Gill Sans" charset="-52"/>
              </a:rPr>
              <a:t>Selbstverständigung (ich entwerfe einen Schreibplan, der mein Projekt strukturiert)</a:t>
            </a:r>
          </a:p>
          <a:p>
            <a:pPr marL="0" indent="0" defTabSz="819219" eaLnBrk="1" hangingPunct="1">
              <a:spcAft>
                <a:spcPts val="1200"/>
              </a:spcAft>
              <a:defRPr/>
            </a:pPr>
            <a:r>
              <a:rPr lang="de-DE" sz="2400" dirty="0">
                <a:solidFill>
                  <a:prstClr val="black"/>
                </a:solidFill>
                <a:latin typeface="Calibri"/>
                <a:sym typeface="Wingdings"/>
              </a:rPr>
              <a:t>Absprache mit / Überzeugen von anderen (hier: den Betreuenden)</a:t>
            </a:r>
            <a:endParaRPr lang="de-DE" sz="2400" dirty="0">
              <a:solidFill>
                <a:prstClr val="black"/>
              </a:solidFill>
              <a:latin typeface="Calibri"/>
              <a:sym typeface="Gill Sans" charset="-52"/>
            </a:endParaRPr>
          </a:p>
          <a:p>
            <a:pPr marL="0" indent="0" defTabSz="819219" eaLnBrk="1" hangingPunct="1">
              <a:defRPr/>
            </a:pPr>
            <a:endParaRPr lang="de-DE" sz="2400" dirty="0">
              <a:solidFill>
                <a:prstClr val="black"/>
              </a:solidFill>
              <a:latin typeface="Calibri"/>
              <a:sym typeface="Gill Sans" charset="-52"/>
            </a:endParaRPr>
          </a:p>
          <a:p>
            <a:pPr marL="0" indent="0" defTabSz="819219" eaLnBrk="1" hangingPunct="1">
              <a:defRPr/>
            </a:pPr>
            <a:endParaRPr lang="de-DE" sz="2400" dirty="0">
              <a:solidFill>
                <a:prstClr val="black"/>
              </a:solidFill>
              <a:latin typeface="Calibri"/>
              <a:sym typeface="Gill Sans" charset="-52"/>
            </a:endParaRPr>
          </a:p>
        </p:txBody>
      </p:sp>
      <p:sp>
        <p:nvSpPr>
          <p:cNvPr id="9220" name="Text Box 5"/>
          <p:cNvSpPr txBox="1">
            <a:spLocks noChangeArrowheads="1"/>
          </p:cNvSpPr>
          <p:nvPr/>
        </p:nvSpPr>
        <p:spPr bwMode="auto">
          <a:xfrm>
            <a:off x="7754328" y="283033"/>
            <a:ext cx="1693334" cy="3904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81917" tIns="40959" rIns="81917" bIns="40959">
            <a:spAutoFit/>
          </a:bodyPr>
          <a:lstStyle>
            <a:lvl1pPr eaLnBrk="0" hangingPunct="0">
              <a:defRPr sz="2000">
                <a:solidFill>
                  <a:schemeClr val="tx1"/>
                </a:solidFill>
                <a:latin typeface="Arial" pitchFamily="34" charset="0"/>
                <a:ea typeface="Geneva" pitchFamily="-112" charset="-128"/>
              </a:defRPr>
            </a:lvl1pPr>
            <a:lvl2pPr marL="742950" indent="-285750" eaLnBrk="0" hangingPunct="0">
              <a:defRPr sz="2000">
                <a:solidFill>
                  <a:schemeClr val="tx1"/>
                </a:solidFill>
                <a:latin typeface="Arial" pitchFamily="34" charset="0"/>
                <a:ea typeface="Geneva" pitchFamily="-112" charset="-128"/>
              </a:defRPr>
            </a:lvl2pPr>
            <a:lvl3pPr marL="1143000" indent="-228600" eaLnBrk="0" hangingPunct="0">
              <a:defRPr sz="2000">
                <a:solidFill>
                  <a:schemeClr val="tx1"/>
                </a:solidFill>
                <a:latin typeface="Arial" pitchFamily="34" charset="0"/>
                <a:ea typeface="Geneva" pitchFamily="-112" charset="-128"/>
              </a:defRPr>
            </a:lvl3pPr>
            <a:lvl4pPr marL="1600200" indent="-228600" eaLnBrk="0" hangingPunct="0">
              <a:defRPr sz="2000">
                <a:solidFill>
                  <a:schemeClr val="tx1"/>
                </a:solidFill>
                <a:latin typeface="Arial" pitchFamily="34" charset="0"/>
                <a:ea typeface="Geneva" pitchFamily="-112" charset="-128"/>
              </a:defRPr>
            </a:lvl4pPr>
            <a:lvl5pPr marL="2057400" indent="-228600" eaLnBrk="0" hangingPunct="0">
              <a:defRPr sz="2000">
                <a:solidFill>
                  <a:schemeClr val="tx1"/>
                </a:solidFill>
                <a:latin typeface="Arial" pitchFamily="34" charset="0"/>
                <a:ea typeface="Geneva" pitchFamily="-112" charset="-128"/>
              </a:defRPr>
            </a:lvl5pPr>
            <a:lvl6pPr marL="2514600" indent="-228600" eaLnBrk="0" fontAlgn="base" hangingPunct="0">
              <a:spcBef>
                <a:spcPct val="0"/>
              </a:spcBef>
              <a:spcAft>
                <a:spcPct val="0"/>
              </a:spcAft>
              <a:defRPr sz="2000">
                <a:solidFill>
                  <a:schemeClr val="tx1"/>
                </a:solidFill>
                <a:latin typeface="Arial" pitchFamily="34" charset="0"/>
                <a:ea typeface="Geneva" pitchFamily="-112" charset="-128"/>
              </a:defRPr>
            </a:lvl6pPr>
            <a:lvl7pPr marL="2971800" indent="-228600" eaLnBrk="0" fontAlgn="base" hangingPunct="0">
              <a:spcBef>
                <a:spcPct val="0"/>
              </a:spcBef>
              <a:spcAft>
                <a:spcPct val="0"/>
              </a:spcAft>
              <a:defRPr sz="2000">
                <a:solidFill>
                  <a:schemeClr val="tx1"/>
                </a:solidFill>
                <a:latin typeface="Arial" pitchFamily="34" charset="0"/>
                <a:ea typeface="Geneva" pitchFamily="-112" charset="-128"/>
              </a:defRPr>
            </a:lvl7pPr>
            <a:lvl8pPr marL="3429000" indent="-228600" eaLnBrk="0" fontAlgn="base" hangingPunct="0">
              <a:spcBef>
                <a:spcPct val="0"/>
              </a:spcBef>
              <a:spcAft>
                <a:spcPct val="0"/>
              </a:spcAft>
              <a:defRPr sz="2000">
                <a:solidFill>
                  <a:schemeClr val="tx1"/>
                </a:solidFill>
                <a:latin typeface="Arial" pitchFamily="34" charset="0"/>
                <a:ea typeface="Geneva" pitchFamily="-112" charset="-128"/>
              </a:defRPr>
            </a:lvl8pPr>
            <a:lvl9pPr marL="3886200" indent="-228600" eaLnBrk="0" fontAlgn="base" hangingPunct="0">
              <a:spcBef>
                <a:spcPct val="0"/>
              </a:spcBef>
              <a:spcAft>
                <a:spcPct val="0"/>
              </a:spcAft>
              <a:defRPr sz="2000">
                <a:solidFill>
                  <a:schemeClr val="tx1"/>
                </a:solidFill>
                <a:latin typeface="Arial" pitchFamily="34" charset="0"/>
                <a:ea typeface="Geneva" pitchFamily="-112" charset="-128"/>
              </a:defRPr>
            </a:lvl9pPr>
          </a:lstStyle>
          <a:p>
            <a:pPr defTabSz="819219" eaLnBrk="1" hangingPunct="1"/>
            <a:endParaRPr lang="de-DE" dirty="0">
              <a:solidFill>
                <a:prstClr val="black"/>
              </a:solidFill>
            </a:endParaRPr>
          </a:p>
        </p:txBody>
      </p:sp>
    </p:spTree>
    <p:extLst>
      <p:ext uri="{BB962C8B-B14F-4D97-AF65-F5344CB8AC3E}">
        <p14:creationId xmlns:p14="http://schemas.microsoft.com/office/powerpoint/2010/main" val="23145170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txBox="1">
            <a:spLocks/>
          </p:cNvSpPr>
          <p:nvPr/>
        </p:nvSpPr>
        <p:spPr bwMode="auto">
          <a:xfrm>
            <a:off x="911424" y="1124745"/>
            <a:ext cx="10297144" cy="5040560"/>
          </a:xfrm>
          <a:prstGeom prst="rect">
            <a:avLst/>
          </a:prstGeom>
          <a:solidFill>
            <a:srgbClr val="99CCFF">
              <a:alpha val="0"/>
            </a:srgbClr>
          </a:solidFill>
          <a:ln>
            <a:noFill/>
          </a:ln>
          <a:extLst>
            <a:ext uri="{91240B29-F687-4f45-9708-019B960494DF}">
              <a14:hiddenLine xmlns="" xmlns:a14="http://schemas.microsoft.com/office/drawing/2010/main" w="25400">
                <a:solidFill>
                  <a:srgbClr val="000000"/>
                </a:solidFill>
                <a:miter lim="800000"/>
                <a:headEnd/>
                <a:tailEnd/>
              </a14:hiddenLine>
            </a:ext>
          </a:extLst>
        </p:spPr>
        <p:txBody>
          <a:bodyPr lIns="81917" tIns="40959" rIns="81917" bIns="40959"/>
          <a:lstStyle>
            <a:lvl1pPr marL="381000" indent="-381000" eaLnBrk="0" hangingPunct="0">
              <a:defRPr sz="2000">
                <a:solidFill>
                  <a:schemeClr val="tx1"/>
                </a:solidFill>
                <a:latin typeface="Arial" pitchFamily="34" charset="0"/>
                <a:ea typeface="Geneva" pitchFamily="-112" charset="-128"/>
              </a:defRPr>
            </a:lvl1pPr>
            <a:lvl2pPr marL="742950" indent="-285750" eaLnBrk="0" hangingPunct="0">
              <a:defRPr sz="2000">
                <a:solidFill>
                  <a:schemeClr val="tx1"/>
                </a:solidFill>
                <a:latin typeface="Arial" pitchFamily="34" charset="0"/>
                <a:ea typeface="Geneva" pitchFamily="-112" charset="-128"/>
              </a:defRPr>
            </a:lvl2pPr>
            <a:lvl3pPr marL="1143000" indent="-228600" eaLnBrk="0" hangingPunct="0">
              <a:defRPr sz="2000">
                <a:solidFill>
                  <a:schemeClr val="tx1"/>
                </a:solidFill>
                <a:latin typeface="Arial" pitchFamily="34" charset="0"/>
                <a:ea typeface="Geneva" pitchFamily="-112" charset="-128"/>
              </a:defRPr>
            </a:lvl3pPr>
            <a:lvl4pPr marL="1600200" indent="-228600" eaLnBrk="0" hangingPunct="0">
              <a:defRPr sz="2000">
                <a:solidFill>
                  <a:schemeClr val="tx1"/>
                </a:solidFill>
                <a:latin typeface="Arial" pitchFamily="34" charset="0"/>
                <a:ea typeface="Geneva" pitchFamily="-112" charset="-128"/>
              </a:defRPr>
            </a:lvl4pPr>
            <a:lvl5pPr marL="2057400" indent="-228600" eaLnBrk="0" hangingPunct="0">
              <a:defRPr sz="2000">
                <a:solidFill>
                  <a:schemeClr val="tx1"/>
                </a:solidFill>
                <a:latin typeface="Arial" pitchFamily="34" charset="0"/>
                <a:ea typeface="Geneva" pitchFamily="-112" charset="-128"/>
              </a:defRPr>
            </a:lvl5pPr>
            <a:lvl6pPr marL="2514600" indent="-228600" eaLnBrk="0" fontAlgn="base" hangingPunct="0">
              <a:spcBef>
                <a:spcPct val="0"/>
              </a:spcBef>
              <a:spcAft>
                <a:spcPct val="0"/>
              </a:spcAft>
              <a:defRPr sz="2000">
                <a:solidFill>
                  <a:schemeClr val="tx1"/>
                </a:solidFill>
                <a:latin typeface="Arial" pitchFamily="34" charset="0"/>
                <a:ea typeface="Geneva" pitchFamily="-112" charset="-128"/>
              </a:defRPr>
            </a:lvl6pPr>
            <a:lvl7pPr marL="2971800" indent="-228600" eaLnBrk="0" fontAlgn="base" hangingPunct="0">
              <a:spcBef>
                <a:spcPct val="0"/>
              </a:spcBef>
              <a:spcAft>
                <a:spcPct val="0"/>
              </a:spcAft>
              <a:defRPr sz="2000">
                <a:solidFill>
                  <a:schemeClr val="tx1"/>
                </a:solidFill>
                <a:latin typeface="Arial" pitchFamily="34" charset="0"/>
                <a:ea typeface="Geneva" pitchFamily="-112" charset="-128"/>
              </a:defRPr>
            </a:lvl7pPr>
            <a:lvl8pPr marL="3429000" indent="-228600" eaLnBrk="0" fontAlgn="base" hangingPunct="0">
              <a:spcBef>
                <a:spcPct val="0"/>
              </a:spcBef>
              <a:spcAft>
                <a:spcPct val="0"/>
              </a:spcAft>
              <a:defRPr sz="2000">
                <a:solidFill>
                  <a:schemeClr val="tx1"/>
                </a:solidFill>
                <a:latin typeface="Arial" pitchFamily="34" charset="0"/>
                <a:ea typeface="Geneva" pitchFamily="-112" charset="-128"/>
              </a:defRPr>
            </a:lvl8pPr>
            <a:lvl9pPr marL="3886200" indent="-228600" eaLnBrk="0" fontAlgn="base" hangingPunct="0">
              <a:spcBef>
                <a:spcPct val="0"/>
              </a:spcBef>
              <a:spcAft>
                <a:spcPct val="0"/>
              </a:spcAft>
              <a:defRPr sz="2000">
                <a:solidFill>
                  <a:schemeClr val="tx1"/>
                </a:solidFill>
                <a:latin typeface="Arial" pitchFamily="34" charset="0"/>
                <a:ea typeface="Geneva" pitchFamily="-112" charset="-128"/>
              </a:defRPr>
            </a:lvl9pPr>
          </a:lstStyle>
          <a:p>
            <a:pPr marL="0" indent="0" algn="ctr" defTabSz="819219" eaLnBrk="1" hangingPunct="1">
              <a:spcAft>
                <a:spcPts val="1200"/>
              </a:spcAft>
              <a:defRPr/>
            </a:pPr>
            <a:r>
              <a:rPr lang="de-DE" sz="2404" dirty="0">
                <a:solidFill>
                  <a:prstClr val="black"/>
                </a:solidFill>
                <a:latin typeface="Calibri"/>
                <a:sym typeface="Gill Sans" charset="-52"/>
              </a:rPr>
              <a:t>Was gehört in ein Exposé? </a:t>
            </a:r>
          </a:p>
          <a:p>
            <a:pPr marL="0" indent="0" defTabSz="819219" eaLnBrk="1" hangingPunct="1">
              <a:defRPr/>
            </a:pPr>
            <a:endParaRPr lang="de-DE" sz="2404" dirty="0">
              <a:solidFill>
                <a:prstClr val="black"/>
              </a:solidFill>
              <a:latin typeface="Calibri"/>
              <a:sym typeface="Gill Sans" charset="-52"/>
            </a:endParaRPr>
          </a:p>
          <a:p>
            <a:pPr marL="0" indent="0" algn="just" defTabSz="819219" eaLnBrk="1" hangingPunct="1">
              <a:defRPr/>
            </a:pPr>
            <a:r>
              <a:rPr lang="de-DE" sz="2404" dirty="0">
                <a:solidFill>
                  <a:prstClr val="black"/>
                </a:solidFill>
                <a:latin typeface="Calibri"/>
                <a:sym typeface="Gill Sans" charset="-52"/>
              </a:rPr>
              <a:t>Auch wenn ein Exposé letztlich ‚nur‘ eine Skizze Ihrer Arbeit ist, so sollten Sie es unbedingt in vollständigen Sätzen formulieren!</a:t>
            </a:r>
          </a:p>
          <a:p>
            <a:pPr marL="0" indent="0" algn="just" defTabSz="819219" eaLnBrk="1" hangingPunct="1">
              <a:spcBef>
                <a:spcPts val="1080"/>
              </a:spcBef>
              <a:defRPr/>
            </a:pPr>
            <a:r>
              <a:rPr lang="de-DE" sz="2404" dirty="0">
                <a:solidFill>
                  <a:prstClr val="black"/>
                </a:solidFill>
                <a:latin typeface="Calibri"/>
                <a:sym typeface="Gill Sans" charset="-52"/>
              </a:rPr>
              <a:t>Bitte gestalten Sie Ihr Exposé auch ansonsten formal korrekt – mit Deckblatt, Text im Blocksatz und gegliedert in Absätze, unter bibliographisch korrekter Angabe der verwendeten Quellen und der Literatur (in Fußnoten sowie Quellen- und Lite-raturverzeichnis). </a:t>
            </a:r>
          </a:p>
          <a:p>
            <a:pPr marL="0" indent="0" algn="just" defTabSz="819219" eaLnBrk="1" hangingPunct="1">
              <a:spcBef>
                <a:spcPts val="1080"/>
              </a:spcBef>
              <a:defRPr/>
            </a:pPr>
            <a:r>
              <a:rPr lang="de-DE" sz="2404" dirty="0">
                <a:solidFill>
                  <a:prstClr val="black"/>
                </a:solidFill>
                <a:latin typeface="Calibri"/>
                <a:sym typeface="Gill Sans" charset="-52"/>
              </a:rPr>
              <a:t>Ein Exposé für eine BA-Arbeit sollte ca. 4-5 Seiten (incl. Deckblatt, Gliederung, Quellen- und Literaturverzeichnis) umfassen. 1-2 Seiten Text reichen in der Regel bereits aus. </a:t>
            </a:r>
          </a:p>
          <a:p>
            <a:pPr marL="0" indent="0" defTabSz="819219" eaLnBrk="1" hangingPunct="1">
              <a:defRPr/>
            </a:pPr>
            <a:endParaRPr lang="de-DE" sz="2404" dirty="0">
              <a:solidFill>
                <a:prstClr val="black"/>
              </a:solidFill>
              <a:latin typeface="Calibri"/>
              <a:sym typeface="Gill Sans" charset="-52"/>
            </a:endParaRPr>
          </a:p>
          <a:p>
            <a:pPr marL="457193" indent="-457193" defTabSz="819219" eaLnBrk="1" hangingPunct="1">
              <a:defRPr/>
            </a:pPr>
            <a:endParaRPr lang="de-DE" sz="2400" dirty="0">
              <a:solidFill>
                <a:prstClr val="black"/>
              </a:solidFill>
              <a:latin typeface="Calibri"/>
              <a:sym typeface="Gill Sans" charset="-52"/>
            </a:endParaRPr>
          </a:p>
          <a:p>
            <a:pPr marL="457193" indent="-457193" defTabSz="819219" eaLnBrk="1" hangingPunct="1">
              <a:buAutoNum type="arabicPeriod"/>
              <a:defRPr/>
            </a:pPr>
            <a:endParaRPr lang="de-DE" sz="2400" dirty="0">
              <a:solidFill>
                <a:prstClr val="black"/>
              </a:solidFill>
              <a:latin typeface="Calibri"/>
              <a:sym typeface="Gill Sans" charset="-52"/>
            </a:endParaRPr>
          </a:p>
          <a:p>
            <a:pPr marL="457193" indent="-457193" defTabSz="819219" eaLnBrk="1" hangingPunct="1">
              <a:defRPr/>
            </a:pPr>
            <a:endParaRPr lang="de-DE" sz="2400" dirty="0">
              <a:solidFill>
                <a:prstClr val="black"/>
              </a:solidFill>
              <a:latin typeface="Calibri"/>
              <a:sym typeface="Gill Sans" charset="-52"/>
            </a:endParaRPr>
          </a:p>
          <a:p>
            <a:pPr marL="412745" indent="-412745" defTabSz="819219" eaLnBrk="1" hangingPunct="1">
              <a:defRPr/>
            </a:pPr>
            <a:endParaRPr lang="de-DE" dirty="0">
              <a:solidFill>
                <a:prstClr val="black"/>
              </a:solidFill>
              <a:latin typeface="Calibri"/>
              <a:sym typeface="Gill Sans" charset="-52"/>
            </a:endParaRPr>
          </a:p>
          <a:p>
            <a:pPr marL="0" indent="0" defTabSz="819219" eaLnBrk="1" hangingPunct="1">
              <a:defRPr/>
            </a:pPr>
            <a:endParaRPr lang="de-DE" dirty="0">
              <a:solidFill>
                <a:prstClr val="black"/>
              </a:solidFill>
              <a:latin typeface="Calibri"/>
              <a:sym typeface="Gill Sans" charset="-52"/>
            </a:endParaRPr>
          </a:p>
          <a:p>
            <a:pPr marL="0" indent="0" defTabSz="819219" eaLnBrk="1" hangingPunct="1">
              <a:defRPr/>
            </a:pPr>
            <a:endParaRPr lang="de-DE" dirty="0">
              <a:solidFill>
                <a:prstClr val="black"/>
              </a:solidFill>
              <a:latin typeface="Calibri"/>
              <a:sym typeface="Gill Sans" charset="-52"/>
            </a:endParaRPr>
          </a:p>
          <a:p>
            <a:pPr marL="0" indent="0" defTabSz="819219" eaLnBrk="1" hangingPunct="1">
              <a:defRPr/>
            </a:pPr>
            <a:endParaRPr lang="de-DE" b="1" dirty="0">
              <a:solidFill>
                <a:prstClr val="black"/>
              </a:solidFill>
              <a:latin typeface="Calibri"/>
              <a:sym typeface="Gill Sans" charset="-52"/>
            </a:endParaRPr>
          </a:p>
        </p:txBody>
      </p:sp>
      <p:sp>
        <p:nvSpPr>
          <p:cNvPr id="9220" name="Text Box 5"/>
          <p:cNvSpPr txBox="1">
            <a:spLocks noChangeArrowheads="1"/>
          </p:cNvSpPr>
          <p:nvPr/>
        </p:nvSpPr>
        <p:spPr bwMode="auto">
          <a:xfrm>
            <a:off x="7754328" y="283033"/>
            <a:ext cx="1693334" cy="3904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81917" tIns="40959" rIns="81917" bIns="40959">
            <a:spAutoFit/>
          </a:bodyPr>
          <a:lstStyle>
            <a:lvl1pPr eaLnBrk="0" hangingPunct="0">
              <a:defRPr sz="2000">
                <a:solidFill>
                  <a:schemeClr val="tx1"/>
                </a:solidFill>
                <a:latin typeface="Arial" pitchFamily="34" charset="0"/>
                <a:ea typeface="Geneva" pitchFamily="-112" charset="-128"/>
              </a:defRPr>
            </a:lvl1pPr>
            <a:lvl2pPr marL="742950" indent="-285750" eaLnBrk="0" hangingPunct="0">
              <a:defRPr sz="2000">
                <a:solidFill>
                  <a:schemeClr val="tx1"/>
                </a:solidFill>
                <a:latin typeface="Arial" pitchFamily="34" charset="0"/>
                <a:ea typeface="Geneva" pitchFamily="-112" charset="-128"/>
              </a:defRPr>
            </a:lvl2pPr>
            <a:lvl3pPr marL="1143000" indent="-228600" eaLnBrk="0" hangingPunct="0">
              <a:defRPr sz="2000">
                <a:solidFill>
                  <a:schemeClr val="tx1"/>
                </a:solidFill>
                <a:latin typeface="Arial" pitchFamily="34" charset="0"/>
                <a:ea typeface="Geneva" pitchFamily="-112" charset="-128"/>
              </a:defRPr>
            </a:lvl3pPr>
            <a:lvl4pPr marL="1600200" indent="-228600" eaLnBrk="0" hangingPunct="0">
              <a:defRPr sz="2000">
                <a:solidFill>
                  <a:schemeClr val="tx1"/>
                </a:solidFill>
                <a:latin typeface="Arial" pitchFamily="34" charset="0"/>
                <a:ea typeface="Geneva" pitchFamily="-112" charset="-128"/>
              </a:defRPr>
            </a:lvl4pPr>
            <a:lvl5pPr marL="2057400" indent="-228600" eaLnBrk="0" hangingPunct="0">
              <a:defRPr sz="2000">
                <a:solidFill>
                  <a:schemeClr val="tx1"/>
                </a:solidFill>
                <a:latin typeface="Arial" pitchFamily="34" charset="0"/>
                <a:ea typeface="Geneva" pitchFamily="-112" charset="-128"/>
              </a:defRPr>
            </a:lvl5pPr>
            <a:lvl6pPr marL="2514600" indent="-228600" eaLnBrk="0" fontAlgn="base" hangingPunct="0">
              <a:spcBef>
                <a:spcPct val="0"/>
              </a:spcBef>
              <a:spcAft>
                <a:spcPct val="0"/>
              </a:spcAft>
              <a:defRPr sz="2000">
                <a:solidFill>
                  <a:schemeClr val="tx1"/>
                </a:solidFill>
                <a:latin typeface="Arial" pitchFamily="34" charset="0"/>
                <a:ea typeface="Geneva" pitchFamily="-112" charset="-128"/>
              </a:defRPr>
            </a:lvl6pPr>
            <a:lvl7pPr marL="2971800" indent="-228600" eaLnBrk="0" fontAlgn="base" hangingPunct="0">
              <a:spcBef>
                <a:spcPct val="0"/>
              </a:spcBef>
              <a:spcAft>
                <a:spcPct val="0"/>
              </a:spcAft>
              <a:defRPr sz="2000">
                <a:solidFill>
                  <a:schemeClr val="tx1"/>
                </a:solidFill>
                <a:latin typeface="Arial" pitchFamily="34" charset="0"/>
                <a:ea typeface="Geneva" pitchFamily="-112" charset="-128"/>
              </a:defRPr>
            </a:lvl7pPr>
            <a:lvl8pPr marL="3429000" indent="-228600" eaLnBrk="0" fontAlgn="base" hangingPunct="0">
              <a:spcBef>
                <a:spcPct val="0"/>
              </a:spcBef>
              <a:spcAft>
                <a:spcPct val="0"/>
              </a:spcAft>
              <a:defRPr sz="2000">
                <a:solidFill>
                  <a:schemeClr val="tx1"/>
                </a:solidFill>
                <a:latin typeface="Arial" pitchFamily="34" charset="0"/>
                <a:ea typeface="Geneva" pitchFamily="-112" charset="-128"/>
              </a:defRPr>
            </a:lvl8pPr>
            <a:lvl9pPr marL="3886200" indent="-228600" eaLnBrk="0" fontAlgn="base" hangingPunct="0">
              <a:spcBef>
                <a:spcPct val="0"/>
              </a:spcBef>
              <a:spcAft>
                <a:spcPct val="0"/>
              </a:spcAft>
              <a:defRPr sz="2000">
                <a:solidFill>
                  <a:schemeClr val="tx1"/>
                </a:solidFill>
                <a:latin typeface="Arial" pitchFamily="34" charset="0"/>
                <a:ea typeface="Geneva" pitchFamily="-112" charset="-128"/>
              </a:defRPr>
            </a:lvl9pPr>
          </a:lstStyle>
          <a:p>
            <a:pPr defTabSz="819219" eaLnBrk="1" hangingPunct="1"/>
            <a:endParaRPr lang="de-DE" dirty="0">
              <a:solidFill>
                <a:prstClr val="black"/>
              </a:solidFill>
            </a:endParaRPr>
          </a:p>
        </p:txBody>
      </p:sp>
    </p:spTree>
    <p:extLst>
      <p:ext uri="{BB962C8B-B14F-4D97-AF65-F5344CB8AC3E}">
        <p14:creationId xmlns:p14="http://schemas.microsoft.com/office/powerpoint/2010/main" val="2743540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6">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14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txBox="1">
            <a:spLocks/>
          </p:cNvSpPr>
          <p:nvPr/>
        </p:nvSpPr>
        <p:spPr bwMode="auto">
          <a:xfrm>
            <a:off x="623392" y="1052736"/>
            <a:ext cx="10945216" cy="5616623"/>
          </a:xfrm>
          <a:prstGeom prst="rect">
            <a:avLst/>
          </a:prstGeom>
          <a:solidFill>
            <a:srgbClr val="99CCFF">
              <a:alpha val="0"/>
            </a:srgbClr>
          </a:solidFill>
          <a:ln>
            <a:noFill/>
          </a:ln>
          <a:extLst>
            <a:ext uri="{91240B29-F687-4f45-9708-019B960494DF}">
              <a14:hiddenLine xmlns="" xmlns:a14="http://schemas.microsoft.com/office/drawing/2010/main" w="25400">
                <a:solidFill>
                  <a:srgbClr val="000000"/>
                </a:solidFill>
                <a:miter lim="800000"/>
                <a:headEnd/>
                <a:tailEnd/>
              </a14:hiddenLine>
            </a:ext>
          </a:extLst>
        </p:spPr>
        <p:txBody>
          <a:bodyPr lIns="81917" tIns="40959" rIns="81917" bIns="40959"/>
          <a:lstStyle>
            <a:lvl1pPr marL="381000" indent="-381000" eaLnBrk="0" hangingPunct="0">
              <a:defRPr sz="2000">
                <a:solidFill>
                  <a:schemeClr val="tx1"/>
                </a:solidFill>
                <a:latin typeface="Arial" pitchFamily="34" charset="0"/>
                <a:ea typeface="Geneva" pitchFamily="-112" charset="-128"/>
              </a:defRPr>
            </a:lvl1pPr>
            <a:lvl2pPr marL="742950" indent="-285750" eaLnBrk="0" hangingPunct="0">
              <a:defRPr sz="2000">
                <a:solidFill>
                  <a:schemeClr val="tx1"/>
                </a:solidFill>
                <a:latin typeface="Arial" pitchFamily="34" charset="0"/>
                <a:ea typeface="Geneva" pitchFamily="-112" charset="-128"/>
              </a:defRPr>
            </a:lvl2pPr>
            <a:lvl3pPr marL="1143000" indent="-228600" eaLnBrk="0" hangingPunct="0">
              <a:defRPr sz="2000">
                <a:solidFill>
                  <a:schemeClr val="tx1"/>
                </a:solidFill>
                <a:latin typeface="Arial" pitchFamily="34" charset="0"/>
                <a:ea typeface="Geneva" pitchFamily="-112" charset="-128"/>
              </a:defRPr>
            </a:lvl3pPr>
            <a:lvl4pPr marL="1600200" indent="-228600" eaLnBrk="0" hangingPunct="0">
              <a:defRPr sz="2000">
                <a:solidFill>
                  <a:schemeClr val="tx1"/>
                </a:solidFill>
                <a:latin typeface="Arial" pitchFamily="34" charset="0"/>
                <a:ea typeface="Geneva" pitchFamily="-112" charset="-128"/>
              </a:defRPr>
            </a:lvl4pPr>
            <a:lvl5pPr marL="2057400" indent="-228600" eaLnBrk="0" hangingPunct="0">
              <a:defRPr sz="2000">
                <a:solidFill>
                  <a:schemeClr val="tx1"/>
                </a:solidFill>
                <a:latin typeface="Arial" pitchFamily="34" charset="0"/>
                <a:ea typeface="Geneva" pitchFamily="-112" charset="-128"/>
              </a:defRPr>
            </a:lvl5pPr>
            <a:lvl6pPr marL="2514600" indent="-228600" eaLnBrk="0" fontAlgn="base" hangingPunct="0">
              <a:spcBef>
                <a:spcPct val="0"/>
              </a:spcBef>
              <a:spcAft>
                <a:spcPct val="0"/>
              </a:spcAft>
              <a:defRPr sz="2000">
                <a:solidFill>
                  <a:schemeClr val="tx1"/>
                </a:solidFill>
                <a:latin typeface="Arial" pitchFamily="34" charset="0"/>
                <a:ea typeface="Geneva" pitchFamily="-112" charset="-128"/>
              </a:defRPr>
            </a:lvl6pPr>
            <a:lvl7pPr marL="2971800" indent="-228600" eaLnBrk="0" fontAlgn="base" hangingPunct="0">
              <a:spcBef>
                <a:spcPct val="0"/>
              </a:spcBef>
              <a:spcAft>
                <a:spcPct val="0"/>
              </a:spcAft>
              <a:defRPr sz="2000">
                <a:solidFill>
                  <a:schemeClr val="tx1"/>
                </a:solidFill>
                <a:latin typeface="Arial" pitchFamily="34" charset="0"/>
                <a:ea typeface="Geneva" pitchFamily="-112" charset="-128"/>
              </a:defRPr>
            </a:lvl7pPr>
            <a:lvl8pPr marL="3429000" indent="-228600" eaLnBrk="0" fontAlgn="base" hangingPunct="0">
              <a:spcBef>
                <a:spcPct val="0"/>
              </a:spcBef>
              <a:spcAft>
                <a:spcPct val="0"/>
              </a:spcAft>
              <a:defRPr sz="2000">
                <a:solidFill>
                  <a:schemeClr val="tx1"/>
                </a:solidFill>
                <a:latin typeface="Arial" pitchFamily="34" charset="0"/>
                <a:ea typeface="Geneva" pitchFamily="-112" charset="-128"/>
              </a:defRPr>
            </a:lvl8pPr>
            <a:lvl9pPr marL="3886200" indent="-228600" eaLnBrk="0" fontAlgn="base" hangingPunct="0">
              <a:spcBef>
                <a:spcPct val="0"/>
              </a:spcBef>
              <a:spcAft>
                <a:spcPct val="0"/>
              </a:spcAft>
              <a:defRPr sz="2000">
                <a:solidFill>
                  <a:schemeClr val="tx1"/>
                </a:solidFill>
                <a:latin typeface="Arial" pitchFamily="34" charset="0"/>
                <a:ea typeface="Geneva" pitchFamily="-112" charset="-128"/>
              </a:defRPr>
            </a:lvl9pPr>
          </a:lstStyle>
          <a:p>
            <a:pPr marL="0" indent="0" algn="ctr" defTabSz="819219" eaLnBrk="1" hangingPunct="1">
              <a:spcAft>
                <a:spcPts val="1200"/>
              </a:spcAft>
              <a:defRPr/>
            </a:pPr>
            <a:r>
              <a:rPr lang="de-DE" sz="2400" dirty="0">
                <a:solidFill>
                  <a:prstClr val="black"/>
                </a:solidFill>
                <a:latin typeface="Calibri"/>
                <a:sym typeface="Gill Sans" charset="-52"/>
              </a:rPr>
              <a:t>Was gehört in ein Exposé? </a:t>
            </a:r>
          </a:p>
          <a:p>
            <a:pPr marL="0" indent="0" defTabSz="819219" eaLnBrk="1" hangingPunct="1">
              <a:spcAft>
                <a:spcPts val="540"/>
              </a:spcAft>
              <a:defRPr/>
            </a:pPr>
            <a:r>
              <a:rPr lang="de-DE" sz="2400" dirty="0">
                <a:solidFill>
                  <a:prstClr val="black"/>
                </a:solidFill>
                <a:latin typeface="Calibri"/>
                <a:sym typeface="Gill Sans" charset="-52"/>
              </a:rPr>
              <a:t>Unverzichtbare Bestandteile eines Exposés für eine BA-Arbeit sind:</a:t>
            </a:r>
          </a:p>
          <a:p>
            <a:pPr marL="457193" indent="-457193" defTabSz="819219" eaLnBrk="1" hangingPunct="1">
              <a:buAutoNum type="arabicPeriod"/>
              <a:defRPr/>
            </a:pPr>
            <a:r>
              <a:rPr lang="de-DE" sz="2400" dirty="0">
                <a:solidFill>
                  <a:prstClr val="black"/>
                </a:solidFill>
                <a:latin typeface="Calibri"/>
                <a:sym typeface="Gill Sans" charset="-52"/>
              </a:rPr>
              <a:t>das Thema der Arbeit</a:t>
            </a:r>
          </a:p>
          <a:p>
            <a:pPr marL="457193" indent="-457193" defTabSz="819219" eaLnBrk="1" hangingPunct="1">
              <a:buAutoNum type="arabicPeriod"/>
              <a:defRPr/>
            </a:pPr>
            <a:r>
              <a:rPr lang="de-DE" sz="2400" dirty="0">
                <a:solidFill>
                  <a:prstClr val="black"/>
                </a:solidFill>
                <a:latin typeface="Calibri"/>
                <a:sym typeface="Gill Sans" charset="-52"/>
              </a:rPr>
              <a:t>die Fragestellung / die These der Arbeit</a:t>
            </a:r>
          </a:p>
          <a:p>
            <a:pPr marL="457193" indent="-457193" defTabSz="819219" eaLnBrk="1" hangingPunct="1">
              <a:buAutoNum type="arabicPeriod"/>
              <a:defRPr/>
            </a:pPr>
            <a:r>
              <a:rPr lang="de-DE" sz="2400" dirty="0">
                <a:solidFill>
                  <a:prstClr val="black"/>
                </a:solidFill>
                <a:latin typeface="Calibri"/>
                <a:sym typeface="Gill Sans" charset="-52"/>
              </a:rPr>
              <a:t>der Forschungsstand</a:t>
            </a:r>
          </a:p>
          <a:p>
            <a:pPr marL="457193" indent="-457193" defTabSz="819219" eaLnBrk="1" hangingPunct="1">
              <a:buAutoNum type="arabicPeriod"/>
              <a:defRPr/>
            </a:pPr>
            <a:r>
              <a:rPr lang="de-DE" sz="2400" dirty="0">
                <a:solidFill>
                  <a:prstClr val="black"/>
                </a:solidFill>
                <a:latin typeface="Calibri"/>
                <a:sym typeface="Gill Sans" charset="-52"/>
              </a:rPr>
              <a:t>die Quelle[n] / BKG: Forschungsgegenstand: das/die Werk/e oder das/die Bild/er</a:t>
            </a:r>
          </a:p>
          <a:p>
            <a:pPr marL="457193" indent="-457193" defTabSz="819219" eaLnBrk="1" hangingPunct="1">
              <a:buAutoNum type="arabicPeriod"/>
              <a:defRPr/>
            </a:pPr>
            <a:r>
              <a:rPr lang="de-DE" sz="2400" dirty="0">
                <a:solidFill>
                  <a:prstClr val="black"/>
                </a:solidFill>
                <a:latin typeface="Calibri"/>
                <a:sym typeface="Gill Sans" charset="-52"/>
              </a:rPr>
              <a:t>die Literaturgrundlage</a:t>
            </a:r>
          </a:p>
          <a:p>
            <a:pPr marL="457193" indent="-457193" defTabSz="819219" eaLnBrk="1" hangingPunct="1">
              <a:buAutoNum type="arabicPeriod"/>
              <a:defRPr/>
            </a:pPr>
            <a:r>
              <a:rPr lang="de-DE" sz="2400" dirty="0">
                <a:solidFill>
                  <a:prstClr val="black"/>
                </a:solidFill>
                <a:latin typeface="Calibri"/>
                <a:sym typeface="Gill Sans" charset="-52"/>
              </a:rPr>
              <a:t>eine vorläufige Gliederung</a:t>
            </a:r>
          </a:p>
          <a:p>
            <a:pPr marL="457193" indent="-457193" defTabSz="819219" eaLnBrk="1" hangingPunct="1">
              <a:buAutoNum type="arabicPeriod"/>
              <a:defRPr/>
            </a:pPr>
            <a:r>
              <a:rPr lang="de-DE" sz="2400" dirty="0">
                <a:solidFill>
                  <a:prstClr val="black"/>
                </a:solidFill>
                <a:latin typeface="Calibri"/>
                <a:sym typeface="Gill Sans" charset="-52"/>
              </a:rPr>
              <a:t>die Zeitplanung</a:t>
            </a:r>
          </a:p>
          <a:p>
            <a:pPr marL="457193" indent="-457193" defTabSz="819219" eaLnBrk="1" hangingPunct="1">
              <a:defRPr/>
            </a:pPr>
            <a:endParaRPr lang="de-DE" sz="1801" dirty="0">
              <a:solidFill>
                <a:prstClr val="black"/>
              </a:solidFill>
              <a:latin typeface="Calibri"/>
              <a:sym typeface="Gill Sans" charset="-52"/>
            </a:endParaRPr>
          </a:p>
          <a:p>
            <a:pPr marL="457193" indent="-457193" defTabSz="819219" eaLnBrk="1" hangingPunct="1">
              <a:defRPr/>
            </a:pPr>
            <a:r>
              <a:rPr lang="de-DE" sz="1801" dirty="0">
                <a:solidFill>
                  <a:prstClr val="black"/>
                </a:solidFill>
                <a:latin typeface="Calibri"/>
                <a:sym typeface="Gill Sans" charset="-52"/>
              </a:rPr>
              <a:t>Weitere Elemente können sein: </a:t>
            </a:r>
          </a:p>
          <a:p>
            <a:pPr marL="457193" indent="-457193" defTabSz="819219" eaLnBrk="1" hangingPunct="1">
              <a:buFontTx/>
              <a:buAutoNum type="arabicPeriod"/>
              <a:defRPr/>
            </a:pPr>
            <a:r>
              <a:rPr lang="de-DE" sz="1801" dirty="0">
                <a:solidFill>
                  <a:prstClr val="black"/>
                </a:solidFill>
                <a:latin typeface="Calibri"/>
                <a:sym typeface="Gill Sans" charset="-52"/>
              </a:rPr>
              <a:t>der Argumentationsgang</a:t>
            </a:r>
          </a:p>
          <a:p>
            <a:pPr marL="457193" indent="-457193" defTabSz="819219" eaLnBrk="1" hangingPunct="1">
              <a:buAutoNum type="arabicPeriod"/>
              <a:defRPr/>
            </a:pPr>
            <a:r>
              <a:rPr lang="de-DE" sz="1801" dirty="0">
                <a:solidFill>
                  <a:prstClr val="black"/>
                </a:solidFill>
                <a:latin typeface="Calibri"/>
                <a:sym typeface="Gill Sans" charset="-52"/>
              </a:rPr>
              <a:t>das methodische Vorgehen</a:t>
            </a:r>
          </a:p>
          <a:p>
            <a:pPr marL="457193" indent="-457193" defTabSz="819219" eaLnBrk="1" hangingPunct="1">
              <a:buAutoNum type="arabicPeriod"/>
              <a:defRPr/>
            </a:pPr>
            <a:r>
              <a:rPr lang="de-DE" sz="1801" dirty="0">
                <a:solidFill>
                  <a:prstClr val="black"/>
                </a:solidFill>
                <a:latin typeface="Calibri"/>
                <a:sym typeface="Gill Sans" charset="-52"/>
              </a:rPr>
              <a:t>der theoretische Rahmen</a:t>
            </a:r>
          </a:p>
          <a:p>
            <a:pPr marL="457193" indent="-457193" defTabSz="819219" eaLnBrk="1" hangingPunct="1">
              <a:buAutoNum type="arabicPeriod"/>
              <a:defRPr/>
            </a:pPr>
            <a:r>
              <a:rPr lang="de-DE" sz="1801" dirty="0">
                <a:solidFill>
                  <a:prstClr val="black"/>
                </a:solidFill>
                <a:latin typeface="Calibri"/>
                <a:sym typeface="Gill Sans" charset="-52"/>
              </a:rPr>
              <a:t>die Zielsetzung der Arbeit </a:t>
            </a:r>
          </a:p>
          <a:p>
            <a:pPr marL="457193" indent="-457193" defTabSz="819219" eaLnBrk="1" hangingPunct="1">
              <a:buFontTx/>
              <a:buAutoNum type="arabicPeriod"/>
              <a:defRPr/>
            </a:pPr>
            <a:r>
              <a:rPr lang="de-DE" sz="1801" dirty="0">
                <a:solidFill>
                  <a:prstClr val="black"/>
                </a:solidFill>
                <a:latin typeface="Calibri"/>
                <a:sym typeface="Gill Sans" charset="-52"/>
              </a:rPr>
              <a:t>offene Fragen / Probleme </a:t>
            </a:r>
          </a:p>
          <a:p>
            <a:pPr marL="457193" indent="-457193" defTabSz="819219" eaLnBrk="1" hangingPunct="1">
              <a:defRPr/>
            </a:pPr>
            <a:endParaRPr lang="de-DE" sz="2400" dirty="0">
              <a:solidFill>
                <a:prstClr val="black"/>
              </a:solidFill>
              <a:latin typeface="Calibri"/>
              <a:sym typeface="Gill Sans" charset="-52"/>
            </a:endParaRPr>
          </a:p>
          <a:p>
            <a:pPr marL="457193" indent="-457193" defTabSz="819219" eaLnBrk="1" hangingPunct="1">
              <a:buAutoNum type="arabicPeriod"/>
              <a:defRPr/>
            </a:pPr>
            <a:endParaRPr lang="de-DE" sz="2400" dirty="0">
              <a:solidFill>
                <a:prstClr val="black"/>
              </a:solidFill>
              <a:latin typeface="Calibri"/>
              <a:sym typeface="Gill Sans" charset="-52"/>
            </a:endParaRPr>
          </a:p>
          <a:p>
            <a:pPr marL="457193" indent="-457193" defTabSz="819219" eaLnBrk="1" hangingPunct="1">
              <a:defRPr/>
            </a:pPr>
            <a:endParaRPr lang="de-DE" sz="2400" dirty="0">
              <a:solidFill>
                <a:prstClr val="black"/>
              </a:solidFill>
              <a:latin typeface="Calibri"/>
              <a:sym typeface="Gill Sans" charset="-52"/>
            </a:endParaRPr>
          </a:p>
          <a:p>
            <a:pPr marL="412745" indent="-412745" defTabSz="819219" eaLnBrk="1" hangingPunct="1">
              <a:defRPr/>
            </a:pPr>
            <a:endParaRPr lang="de-DE" dirty="0">
              <a:solidFill>
                <a:prstClr val="black"/>
              </a:solidFill>
              <a:latin typeface="Calibri"/>
              <a:sym typeface="Gill Sans" charset="-52"/>
            </a:endParaRPr>
          </a:p>
          <a:p>
            <a:pPr marL="0" indent="0" defTabSz="819219" eaLnBrk="1" hangingPunct="1">
              <a:defRPr/>
            </a:pPr>
            <a:endParaRPr lang="de-DE" dirty="0">
              <a:solidFill>
                <a:prstClr val="black"/>
              </a:solidFill>
              <a:latin typeface="Calibri"/>
              <a:sym typeface="Gill Sans" charset="-52"/>
            </a:endParaRPr>
          </a:p>
          <a:p>
            <a:pPr marL="0" indent="0" defTabSz="819219" eaLnBrk="1" hangingPunct="1">
              <a:defRPr/>
            </a:pPr>
            <a:endParaRPr lang="de-DE" dirty="0">
              <a:solidFill>
                <a:prstClr val="black"/>
              </a:solidFill>
              <a:latin typeface="Calibri"/>
              <a:sym typeface="Gill Sans" charset="-52"/>
            </a:endParaRPr>
          </a:p>
          <a:p>
            <a:pPr marL="0" indent="0" defTabSz="819219" eaLnBrk="1" hangingPunct="1">
              <a:defRPr/>
            </a:pPr>
            <a:endParaRPr lang="de-DE" b="1" dirty="0">
              <a:solidFill>
                <a:prstClr val="black"/>
              </a:solidFill>
              <a:latin typeface="Calibri"/>
              <a:sym typeface="Gill Sans" charset="-52"/>
            </a:endParaRPr>
          </a:p>
        </p:txBody>
      </p:sp>
    </p:spTree>
    <p:extLst>
      <p:ext uri="{BB962C8B-B14F-4D97-AF65-F5344CB8AC3E}">
        <p14:creationId xmlns:p14="http://schemas.microsoft.com/office/powerpoint/2010/main" val="35051398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805820" y="673222"/>
            <a:ext cx="8180145" cy="5567301"/>
          </a:xfrm>
          <a:prstGeom prst="rect">
            <a:avLst/>
          </a:prstGeom>
          <a:solidFill>
            <a:srgbClr val="B6C828">
              <a:alpha val="0"/>
            </a:srgbClr>
          </a:solidFill>
          <a:ln w="9525">
            <a:noFill/>
            <a:miter lim="800000"/>
            <a:headEnd/>
            <a:tailEnd/>
          </a:ln>
        </p:spPr>
        <p:txBody>
          <a:bodyPr lIns="0" tIns="0" rIns="0" bIns="0"/>
          <a:lstStyle/>
          <a:p>
            <a:pPr algn="ctr"/>
            <a:endParaRPr lang="de-DE" sz="1261" dirty="0">
              <a:latin typeface="Calibri" pitchFamily="34" charset="0"/>
              <a:cs typeface="Arial" charset="0"/>
              <a:sym typeface="Arial" charset="0"/>
            </a:endParaRPr>
          </a:p>
          <a:p>
            <a:pPr algn="ctr">
              <a:lnSpc>
                <a:spcPts val="3096"/>
              </a:lnSpc>
              <a:spcAft>
                <a:spcPts val="1621"/>
              </a:spcAft>
            </a:pPr>
            <a:endParaRPr lang="de-DE" sz="3241" dirty="0">
              <a:latin typeface="Calibri" pitchFamily="34" charset="0"/>
              <a:cs typeface="Arial" charset="0"/>
              <a:sym typeface="Arial" charset="0"/>
            </a:endParaRPr>
          </a:p>
          <a:p>
            <a:pPr algn="ctr">
              <a:lnSpc>
                <a:spcPts val="3096"/>
              </a:lnSpc>
              <a:spcAft>
                <a:spcPts val="1621"/>
              </a:spcAft>
            </a:pPr>
            <a:endParaRPr lang="de-DE" sz="3241" dirty="0">
              <a:latin typeface="Calibri" pitchFamily="34" charset="0"/>
              <a:cs typeface="Arial" charset="0"/>
              <a:sym typeface="Arial" charset="0"/>
            </a:endParaRPr>
          </a:p>
          <a:p>
            <a:pPr algn="ctr">
              <a:lnSpc>
                <a:spcPts val="3096"/>
              </a:lnSpc>
              <a:spcAft>
                <a:spcPts val="1621"/>
              </a:spcAft>
            </a:pPr>
            <a:endParaRPr lang="de-DE" sz="3241" dirty="0">
              <a:latin typeface="Calibri" pitchFamily="34" charset="0"/>
              <a:cs typeface="Arial" charset="0"/>
              <a:sym typeface="Arial" charset="0"/>
            </a:endParaRPr>
          </a:p>
          <a:p>
            <a:pPr algn="ctr"/>
            <a:r>
              <a:rPr lang="de-DE" sz="3200" dirty="0">
                <a:latin typeface="Calibri" pitchFamily="34" charset="0"/>
                <a:cs typeface="Arial" charset="0"/>
                <a:sym typeface="Arial" charset="0"/>
              </a:rPr>
              <a:t>6. Erste Hinweise zum Umgang mit KI-Tools</a:t>
            </a:r>
          </a:p>
          <a:p>
            <a:pPr algn="ctr"/>
            <a:endParaRPr lang="de-DE" sz="3200" dirty="0">
              <a:latin typeface="Calibri" pitchFamily="34" charset="0"/>
              <a:cs typeface="Arial" charset="0"/>
              <a:sym typeface="Arial" charset="0"/>
            </a:endParaRPr>
          </a:p>
          <a:p>
            <a:endParaRPr lang="de-DE" sz="2881" b="1" dirty="0">
              <a:latin typeface="Calibri" pitchFamily="34" charset="0"/>
              <a:cs typeface="Arial" charset="0"/>
              <a:sym typeface="Arial" charset="0"/>
            </a:endParaRPr>
          </a:p>
        </p:txBody>
      </p:sp>
    </p:spTree>
    <p:extLst>
      <p:ext uri="{BB962C8B-B14F-4D97-AF65-F5344CB8AC3E}">
        <p14:creationId xmlns:p14="http://schemas.microsoft.com/office/powerpoint/2010/main" val="13646501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C70A4-2E5B-E517-3489-FFEEBF1A2EB9}"/>
            </a:ext>
          </a:extLst>
        </p:cNvPr>
        <p:cNvGrpSpPr/>
        <p:nvPr/>
      </p:nvGrpSpPr>
      <p:grpSpPr>
        <a:xfrm>
          <a:off x="0" y="0"/>
          <a:ext cx="0" cy="0"/>
          <a:chOff x="0" y="0"/>
          <a:chExt cx="0" cy="0"/>
        </a:xfrm>
      </p:grpSpPr>
      <p:sp>
        <p:nvSpPr>
          <p:cNvPr id="6146" name="Rectangle 3">
            <a:extLst>
              <a:ext uri="{FF2B5EF4-FFF2-40B4-BE49-F238E27FC236}">
                <a16:creationId xmlns:a16="http://schemas.microsoft.com/office/drawing/2014/main" id="{F7189B02-7654-7651-6073-086D488F4F15}"/>
              </a:ext>
            </a:extLst>
          </p:cNvPr>
          <p:cNvSpPr txBox="1">
            <a:spLocks/>
          </p:cNvSpPr>
          <p:nvPr/>
        </p:nvSpPr>
        <p:spPr bwMode="auto">
          <a:xfrm>
            <a:off x="407368" y="1052736"/>
            <a:ext cx="10657184" cy="5040560"/>
          </a:xfrm>
          <a:prstGeom prst="rect">
            <a:avLst/>
          </a:prstGeom>
          <a:solidFill>
            <a:srgbClr val="99CCFF">
              <a:alpha val="0"/>
            </a:srgbClr>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81917" tIns="40959" rIns="81917" bIns="40959"/>
          <a:lstStyle>
            <a:lvl1pPr marL="381000" indent="-381000" eaLnBrk="0" hangingPunct="0">
              <a:defRPr sz="2000">
                <a:solidFill>
                  <a:schemeClr val="tx1"/>
                </a:solidFill>
                <a:latin typeface="Arial" pitchFamily="34" charset="0"/>
                <a:ea typeface="Geneva" pitchFamily="-112" charset="-128"/>
              </a:defRPr>
            </a:lvl1pPr>
            <a:lvl2pPr marL="742950" indent="-285750" eaLnBrk="0" hangingPunct="0">
              <a:defRPr sz="2000">
                <a:solidFill>
                  <a:schemeClr val="tx1"/>
                </a:solidFill>
                <a:latin typeface="Arial" pitchFamily="34" charset="0"/>
                <a:ea typeface="Geneva" pitchFamily="-112" charset="-128"/>
              </a:defRPr>
            </a:lvl2pPr>
            <a:lvl3pPr marL="1143000" indent="-228600" eaLnBrk="0" hangingPunct="0">
              <a:defRPr sz="2000">
                <a:solidFill>
                  <a:schemeClr val="tx1"/>
                </a:solidFill>
                <a:latin typeface="Arial" pitchFamily="34" charset="0"/>
                <a:ea typeface="Geneva" pitchFamily="-112" charset="-128"/>
              </a:defRPr>
            </a:lvl3pPr>
            <a:lvl4pPr marL="1600200" indent="-228600" eaLnBrk="0" hangingPunct="0">
              <a:defRPr sz="2000">
                <a:solidFill>
                  <a:schemeClr val="tx1"/>
                </a:solidFill>
                <a:latin typeface="Arial" pitchFamily="34" charset="0"/>
                <a:ea typeface="Geneva" pitchFamily="-112" charset="-128"/>
              </a:defRPr>
            </a:lvl4pPr>
            <a:lvl5pPr marL="2057400" indent="-228600" eaLnBrk="0" hangingPunct="0">
              <a:defRPr sz="2000">
                <a:solidFill>
                  <a:schemeClr val="tx1"/>
                </a:solidFill>
                <a:latin typeface="Arial" pitchFamily="34" charset="0"/>
                <a:ea typeface="Geneva" pitchFamily="-112" charset="-128"/>
              </a:defRPr>
            </a:lvl5pPr>
            <a:lvl6pPr marL="2514600" indent="-228600" eaLnBrk="0" fontAlgn="base" hangingPunct="0">
              <a:spcBef>
                <a:spcPct val="0"/>
              </a:spcBef>
              <a:spcAft>
                <a:spcPct val="0"/>
              </a:spcAft>
              <a:defRPr sz="2000">
                <a:solidFill>
                  <a:schemeClr val="tx1"/>
                </a:solidFill>
                <a:latin typeface="Arial" pitchFamily="34" charset="0"/>
                <a:ea typeface="Geneva" pitchFamily="-112" charset="-128"/>
              </a:defRPr>
            </a:lvl6pPr>
            <a:lvl7pPr marL="2971800" indent="-228600" eaLnBrk="0" fontAlgn="base" hangingPunct="0">
              <a:spcBef>
                <a:spcPct val="0"/>
              </a:spcBef>
              <a:spcAft>
                <a:spcPct val="0"/>
              </a:spcAft>
              <a:defRPr sz="2000">
                <a:solidFill>
                  <a:schemeClr val="tx1"/>
                </a:solidFill>
                <a:latin typeface="Arial" pitchFamily="34" charset="0"/>
                <a:ea typeface="Geneva" pitchFamily="-112" charset="-128"/>
              </a:defRPr>
            </a:lvl7pPr>
            <a:lvl8pPr marL="3429000" indent="-228600" eaLnBrk="0" fontAlgn="base" hangingPunct="0">
              <a:spcBef>
                <a:spcPct val="0"/>
              </a:spcBef>
              <a:spcAft>
                <a:spcPct val="0"/>
              </a:spcAft>
              <a:defRPr sz="2000">
                <a:solidFill>
                  <a:schemeClr val="tx1"/>
                </a:solidFill>
                <a:latin typeface="Arial" pitchFamily="34" charset="0"/>
                <a:ea typeface="Geneva" pitchFamily="-112" charset="-128"/>
              </a:defRPr>
            </a:lvl8pPr>
            <a:lvl9pPr marL="3886200" indent="-228600" eaLnBrk="0" fontAlgn="base" hangingPunct="0">
              <a:spcBef>
                <a:spcPct val="0"/>
              </a:spcBef>
              <a:spcAft>
                <a:spcPct val="0"/>
              </a:spcAft>
              <a:defRPr sz="2000">
                <a:solidFill>
                  <a:schemeClr val="tx1"/>
                </a:solidFill>
                <a:latin typeface="Arial" pitchFamily="34" charset="0"/>
                <a:ea typeface="Geneva" pitchFamily="-112" charset="-128"/>
              </a:defRPr>
            </a:lvl9pPr>
          </a:lstStyle>
          <a:p>
            <a:pPr marL="0" indent="0" algn="just" defTabSz="819219" eaLnBrk="1" hangingPunct="1">
              <a:defRPr/>
            </a:pPr>
            <a:r>
              <a:rPr lang="de-DE" sz="2200" dirty="0">
                <a:solidFill>
                  <a:prstClr val="black"/>
                </a:solidFill>
                <a:latin typeface="Calibri"/>
                <a:sym typeface="Gill Sans" charset="-52"/>
              </a:rPr>
              <a:t>Es ist nicht grundsätzlich verboten, KI-Tools zu nutzen – allerdings müssen Sie die Ergebnisse auf Richtigkeit und Angemessenheit prüfen (Sie sind für die von Ihnen eingereichten Texte verantwortlich, niemand sonst!) Schließlich ist das Thema für etliche Lehrende ‚Neuland‘, die Skepsis daher zumeist recht groß. </a:t>
            </a:r>
          </a:p>
          <a:p>
            <a:pPr marL="0" indent="0" algn="just" defTabSz="819219" eaLnBrk="1" hangingPunct="1">
              <a:defRPr/>
            </a:pPr>
            <a:r>
              <a:rPr lang="de-DE" sz="2200" dirty="0">
                <a:solidFill>
                  <a:prstClr val="black"/>
                </a:solidFill>
                <a:latin typeface="Calibri"/>
                <a:sym typeface="Gill Sans" charset="-52"/>
              </a:rPr>
              <a:t>Für Sie als Studierende gilt daher, informieren Sie sich über den gegenwärtigen Sachstand und suchen Sie  auch hier das Gespräch mit den Lehrenden (oder mit den Studien-berater*innen!). </a:t>
            </a:r>
          </a:p>
          <a:p>
            <a:pPr marL="0" indent="0" algn="just" defTabSz="819219" eaLnBrk="1" hangingPunct="1">
              <a:defRPr/>
            </a:pPr>
            <a:endParaRPr lang="de-DE" sz="2200" dirty="0">
              <a:solidFill>
                <a:prstClr val="black"/>
              </a:solidFill>
              <a:latin typeface="Calibri"/>
              <a:sym typeface="Gill Sans" charset="-52"/>
            </a:endParaRPr>
          </a:p>
          <a:p>
            <a:pPr marL="0" indent="0" algn="just" defTabSz="819219" eaLnBrk="1" hangingPunct="1">
              <a:defRPr/>
            </a:pPr>
            <a:r>
              <a:rPr lang="de-DE" sz="2200" dirty="0">
                <a:solidFill>
                  <a:prstClr val="black"/>
                </a:solidFill>
                <a:latin typeface="Calibri"/>
                <a:sym typeface="Gill Sans" charset="-52"/>
              </a:rPr>
              <a:t>Die folgenden Links mögen eine erste Orientierung bieten: </a:t>
            </a:r>
          </a:p>
          <a:p>
            <a:pPr marL="0" indent="0" algn="just" defTabSz="819219" eaLnBrk="1" hangingPunct="1">
              <a:defRPr/>
            </a:pPr>
            <a:endParaRPr lang="de-DE" sz="2200" dirty="0">
              <a:solidFill>
                <a:prstClr val="black"/>
              </a:solidFill>
              <a:latin typeface="Calibri"/>
              <a:sym typeface="Gill Sans" charset="-52"/>
              <a:hlinkClick r:id="rId3"/>
            </a:endParaRPr>
          </a:p>
          <a:p>
            <a:pPr marL="0" indent="0" algn="just" defTabSz="819219" eaLnBrk="1" hangingPunct="1">
              <a:defRPr/>
            </a:pPr>
            <a:r>
              <a:rPr lang="de-DE" sz="2200" dirty="0">
                <a:solidFill>
                  <a:prstClr val="black"/>
                </a:solidFill>
                <a:latin typeface="Calibri"/>
                <a:sym typeface="Gill Sans" charset="-52"/>
                <a:hlinkClick r:id="rId3"/>
              </a:rPr>
              <a:t>https://www.uni-bielefeld.de/lehre/digitale-lehre/ki-tools/</a:t>
            </a:r>
            <a:endParaRPr lang="de-DE" sz="2200" dirty="0">
              <a:solidFill>
                <a:prstClr val="black"/>
              </a:solidFill>
              <a:latin typeface="Calibri"/>
              <a:sym typeface="Gill Sans" charset="-52"/>
            </a:endParaRPr>
          </a:p>
          <a:p>
            <a:pPr marL="0" indent="0" algn="just" defTabSz="819219" eaLnBrk="1" hangingPunct="1">
              <a:defRPr/>
            </a:pPr>
            <a:endParaRPr lang="de-DE" sz="2200" dirty="0">
              <a:solidFill>
                <a:prstClr val="black"/>
              </a:solidFill>
              <a:latin typeface="Calibri"/>
              <a:sym typeface="Gill Sans" charset="-52"/>
            </a:endParaRPr>
          </a:p>
          <a:p>
            <a:pPr marL="0" indent="0" algn="just" defTabSz="819219" eaLnBrk="1" hangingPunct="1">
              <a:defRPr/>
            </a:pPr>
            <a:r>
              <a:rPr lang="de-DE" sz="2200" dirty="0">
                <a:solidFill>
                  <a:prstClr val="black"/>
                </a:solidFill>
                <a:latin typeface="Calibri"/>
                <a:sym typeface="Gill Sans" charset="-52"/>
                <a:hlinkClick r:id="rId4"/>
              </a:rPr>
              <a:t>https://www.uni-bielefeld.de/fakultaeten/geschichtswissenschaft/studium/dokumente-formulare/Eigenstaendigkeitserklaerung_Geschichte.docx</a:t>
            </a:r>
            <a:endParaRPr lang="de-DE" sz="2200" dirty="0">
              <a:solidFill>
                <a:prstClr val="black"/>
              </a:solidFill>
              <a:latin typeface="Calibri"/>
              <a:sym typeface="Gill Sans" charset="-52"/>
            </a:endParaRPr>
          </a:p>
          <a:p>
            <a:pPr marL="0" indent="0" algn="just" defTabSz="819219" eaLnBrk="1" hangingPunct="1">
              <a:defRPr/>
            </a:pPr>
            <a:endParaRPr lang="de-DE" sz="2404" dirty="0">
              <a:solidFill>
                <a:prstClr val="black"/>
              </a:solidFill>
              <a:latin typeface="Calibri"/>
              <a:sym typeface="Gill Sans" charset="-52"/>
            </a:endParaRPr>
          </a:p>
          <a:p>
            <a:pPr marL="0" indent="0" algn="just" defTabSz="819219" eaLnBrk="1" hangingPunct="1">
              <a:defRPr/>
            </a:pPr>
            <a:endParaRPr lang="de-DE" sz="2404" dirty="0">
              <a:solidFill>
                <a:prstClr val="black"/>
              </a:solidFill>
              <a:latin typeface="Calibri"/>
              <a:sym typeface="Gill Sans" charset="-52"/>
            </a:endParaRPr>
          </a:p>
          <a:p>
            <a:pPr marL="0" indent="0" algn="just" defTabSz="819219" eaLnBrk="1" hangingPunct="1">
              <a:defRPr/>
            </a:pPr>
            <a:endParaRPr lang="de-DE" sz="2404" dirty="0">
              <a:solidFill>
                <a:prstClr val="black"/>
              </a:solidFill>
              <a:latin typeface="Calibri"/>
              <a:sym typeface="Gill Sans" charset="-52"/>
            </a:endParaRPr>
          </a:p>
          <a:p>
            <a:pPr marL="0" indent="0" algn="just" defTabSz="819219" eaLnBrk="1" hangingPunct="1">
              <a:defRPr/>
            </a:pPr>
            <a:endParaRPr lang="de-DE" sz="2404" dirty="0">
              <a:solidFill>
                <a:prstClr val="black"/>
              </a:solidFill>
              <a:latin typeface="Calibri"/>
              <a:sym typeface="Gill Sans" charset="-52"/>
            </a:endParaRPr>
          </a:p>
          <a:p>
            <a:pPr marL="0" indent="0" defTabSz="819219" eaLnBrk="1" hangingPunct="1">
              <a:defRPr/>
            </a:pPr>
            <a:endParaRPr lang="de-DE" sz="2404" dirty="0">
              <a:solidFill>
                <a:prstClr val="black"/>
              </a:solidFill>
              <a:latin typeface="Calibri"/>
              <a:sym typeface="Gill Sans" charset="-52"/>
            </a:endParaRPr>
          </a:p>
          <a:p>
            <a:pPr marL="457193" indent="-457193" defTabSz="819219" eaLnBrk="1" hangingPunct="1">
              <a:defRPr/>
            </a:pPr>
            <a:endParaRPr lang="de-DE" sz="2400" dirty="0">
              <a:solidFill>
                <a:prstClr val="black"/>
              </a:solidFill>
              <a:latin typeface="Calibri"/>
              <a:sym typeface="Gill Sans" charset="-52"/>
            </a:endParaRPr>
          </a:p>
          <a:p>
            <a:pPr marL="457193" indent="-457193" defTabSz="819219" eaLnBrk="1" hangingPunct="1">
              <a:buAutoNum type="arabicPeriod"/>
              <a:defRPr/>
            </a:pPr>
            <a:endParaRPr lang="de-DE" sz="2400" dirty="0">
              <a:solidFill>
                <a:prstClr val="black"/>
              </a:solidFill>
              <a:latin typeface="Calibri"/>
              <a:sym typeface="Gill Sans" charset="-52"/>
            </a:endParaRPr>
          </a:p>
          <a:p>
            <a:pPr marL="457193" indent="-457193" defTabSz="819219" eaLnBrk="1" hangingPunct="1">
              <a:defRPr/>
            </a:pPr>
            <a:endParaRPr lang="de-DE" sz="2400" dirty="0">
              <a:solidFill>
                <a:prstClr val="black"/>
              </a:solidFill>
              <a:latin typeface="Calibri"/>
              <a:sym typeface="Gill Sans" charset="-52"/>
            </a:endParaRPr>
          </a:p>
          <a:p>
            <a:pPr marL="412745" indent="-412745" defTabSz="819219" eaLnBrk="1" hangingPunct="1">
              <a:defRPr/>
            </a:pPr>
            <a:endParaRPr lang="de-DE" dirty="0">
              <a:solidFill>
                <a:prstClr val="black"/>
              </a:solidFill>
              <a:latin typeface="Calibri"/>
              <a:sym typeface="Gill Sans" charset="-52"/>
            </a:endParaRPr>
          </a:p>
          <a:p>
            <a:pPr marL="0" indent="0" defTabSz="819219" eaLnBrk="1" hangingPunct="1">
              <a:defRPr/>
            </a:pPr>
            <a:endParaRPr lang="de-DE" dirty="0">
              <a:solidFill>
                <a:prstClr val="black"/>
              </a:solidFill>
              <a:latin typeface="Calibri"/>
              <a:sym typeface="Gill Sans" charset="-52"/>
            </a:endParaRPr>
          </a:p>
          <a:p>
            <a:pPr marL="0" indent="0" defTabSz="819219" eaLnBrk="1" hangingPunct="1">
              <a:defRPr/>
            </a:pPr>
            <a:endParaRPr lang="de-DE" dirty="0">
              <a:solidFill>
                <a:prstClr val="black"/>
              </a:solidFill>
              <a:latin typeface="Calibri"/>
              <a:sym typeface="Gill Sans" charset="-52"/>
            </a:endParaRPr>
          </a:p>
          <a:p>
            <a:pPr marL="0" indent="0" defTabSz="819219" eaLnBrk="1" hangingPunct="1">
              <a:defRPr/>
            </a:pPr>
            <a:endParaRPr lang="de-DE" b="1" dirty="0">
              <a:solidFill>
                <a:prstClr val="black"/>
              </a:solidFill>
              <a:latin typeface="Calibri"/>
              <a:sym typeface="Gill Sans" charset="-52"/>
            </a:endParaRPr>
          </a:p>
        </p:txBody>
      </p:sp>
      <p:sp>
        <p:nvSpPr>
          <p:cNvPr id="9220" name="Text Box 5">
            <a:extLst>
              <a:ext uri="{FF2B5EF4-FFF2-40B4-BE49-F238E27FC236}">
                <a16:creationId xmlns:a16="http://schemas.microsoft.com/office/drawing/2014/main" id="{9CBCF4F8-5D44-F90C-3619-E30F9F4C4685}"/>
              </a:ext>
            </a:extLst>
          </p:cNvPr>
          <p:cNvSpPr txBox="1">
            <a:spLocks noChangeArrowheads="1"/>
          </p:cNvSpPr>
          <p:nvPr/>
        </p:nvSpPr>
        <p:spPr bwMode="auto">
          <a:xfrm>
            <a:off x="7754328" y="283033"/>
            <a:ext cx="1693334" cy="3904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1917" tIns="40959" rIns="81917" bIns="40959">
            <a:spAutoFit/>
          </a:bodyPr>
          <a:lstStyle>
            <a:lvl1pPr eaLnBrk="0" hangingPunct="0">
              <a:defRPr sz="2000">
                <a:solidFill>
                  <a:schemeClr val="tx1"/>
                </a:solidFill>
                <a:latin typeface="Arial" pitchFamily="34" charset="0"/>
                <a:ea typeface="Geneva" pitchFamily="-112" charset="-128"/>
              </a:defRPr>
            </a:lvl1pPr>
            <a:lvl2pPr marL="742950" indent="-285750" eaLnBrk="0" hangingPunct="0">
              <a:defRPr sz="2000">
                <a:solidFill>
                  <a:schemeClr val="tx1"/>
                </a:solidFill>
                <a:latin typeface="Arial" pitchFamily="34" charset="0"/>
                <a:ea typeface="Geneva" pitchFamily="-112" charset="-128"/>
              </a:defRPr>
            </a:lvl2pPr>
            <a:lvl3pPr marL="1143000" indent="-228600" eaLnBrk="0" hangingPunct="0">
              <a:defRPr sz="2000">
                <a:solidFill>
                  <a:schemeClr val="tx1"/>
                </a:solidFill>
                <a:latin typeface="Arial" pitchFamily="34" charset="0"/>
                <a:ea typeface="Geneva" pitchFamily="-112" charset="-128"/>
              </a:defRPr>
            </a:lvl3pPr>
            <a:lvl4pPr marL="1600200" indent="-228600" eaLnBrk="0" hangingPunct="0">
              <a:defRPr sz="2000">
                <a:solidFill>
                  <a:schemeClr val="tx1"/>
                </a:solidFill>
                <a:latin typeface="Arial" pitchFamily="34" charset="0"/>
                <a:ea typeface="Geneva" pitchFamily="-112" charset="-128"/>
              </a:defRPr>
            </a:lvl4pPr>
            <a:lvl5pPr marL="2057400" indent="-228600" eaLnBrk="0" hangingPunct="0">
              <a:defRPr sz="2000">
                <a:solidFill>
                  <a:schemeClr val="tx1"/>
                </a:solidFill>
                <a:latin typeface="Arial" pitchFamily="34" charset="0"/>
                <a:ea typeface="Geneva" pitchFamily="-112" charset="-128"/>
              </a:defRPr>
            </a:lvl5pPr>
            <a:lvl6pPr marL="2514600" indent="-228600" eaLnBrk="0" fontAlgn="base" hangingPunct="0">
              <a:spcBef>
                <a:spcPct val="0"/>
              </a:spcBef>
              <a:spcAft>
                <a:spcPct val="0"/>
              </a:spcAft>
              <a:defRPr sz="2000">
                <a:solidFill>
                  <a:schemeClr val="tx1"/>
                </a:solidFill>
                <a:latin typeface="Arial" pitchFamily="34" charset="0"/>
                <a:ea typeface="Geneva" pitchFamily="-112" charset="-128"/>
              </a:defRPr>
            </a:lvl6pPr>
            <a:lvl7pPr marL="2971800" indent="-228600" eaLnBrk="0" fontAlgn="base" hangingPunct="0">
              <a:spcBef>
                <a:spcPct val="0"/>
              </a:spcBef>
              <a:spcAft>
                <a:spcPct val="0"/>
              </a:spcAft>
              <a:defRPr sz="2000">
                <a:solidFill>
                  <a:schemeClr val="tx1"/>
                </a:solidFill>
                <a:latin typeface="Arial" pitchFamily="34" charset="0"/>
                <a:ea typeface="Geneva" pitchFamily="-112" charset="-128"/>
              </a:defRPr>
            </a:lvl7pPr>
            <a:lvl8pPr marL="3429000" indent="-228600" eaLnBrk="0" fontAlgn="base" hangingPunct="0">
              <a:spcBef>
                <a:spcPct val="0"/>
              </a:spcBef>
              <a:spcAft>
                <a:spcPct val="0"/>
              </a:spcAft>
              <a:defRPr sz="2000">
                <a:solidFill>
                  <a:schemeClr val="tx1"/>
                </a:solidFill>
                <a:latin typeface="Arial" pitchFamily="34" charset="0"/>
                <a:ea typeface="Geneva" pitchFamily="-112" charset="-128"/>
              </a:defRPr>
            </a:lvl8pPr>
            <a:lvl9pPr marL="3886200" indent="-228600" eaLnBrk="0" fontAlgn="base" hangingPunct="0">
              <a:spcBef>
                <a:spcPct val="0"/>
              </a:spcBef>
              <a:spcAft>
                <a:spcPct val="0"/>
              </a:spcAft>
              <a:defRPr sz="2000">
                <a:solidFill>
                  <a:schemeClr val="tx1"/>
                </a:solidFill>
                <a:latin typeface="Arial" pitchFamily="34" charset="0"/>
                <a:ea typeface="Geneva" pitchFamily="-112" charset="-128"/>
              </a:defRPr>
            </a:lvl9pPr>
          </a:lstStyle>
          <a:p>
            <a:pPr defTabSz="819219" eaLnBrk="1" hangingPunct="1"/>
            <a:endParaRPr lang="de-DE" dirty="0">
              <a:solidFill>
                <a:prstClr val="black"/>
              </a:solidFill>
            </a:endParaRPr>
          </a:p>
        </p:txBody>
      </p:sp>
    </p:spTree>
    <p:extLst>
      <p:ext uri="{BB962C8B-B14F-4D97-AF65-F5344CB8AC3E}">
        <p14:creationId xmlns:p14="http://schemas.microsoft.com/office/powerpoint/2010/main" val="1311426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14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14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032D3-9C74-3CB1-A42A-9E61176032D3}"/>
            </a:ext>
          </a:extLst>
        </p:cNvPr>
        <p:cNvGrpSpPr/>
        <p:nvPr/>
      </p:nvGrpSpPr>
      <p:grpSpPr>
        <a:xfrm>
          <a:off x="0" y="0"/>
          <a:ext cx="0" cy="0"/>
          <a:chOff x="0" y="0"/>
          <a:chExt cx="0" cy="0"/>
        </a:xfrm>
      </p:grpSpPr>
      <p:sp>
        <p:nvSpPr>
          <p:cNvPr id="13313" name="Rectangle 17">
            <a:extLst>
              <a:ext uri="{FF2B5EF4-FFF2-40B4-BE49-F238E27FC236}">
                <a16:creationId xmlns:a16="http://schemas.microsoft.com/office/drawing/2014/main" id="{CF9A226C-4096-BF5F-2DDE-3F5A2E7CFE93}"/>
              </a:ext>
            </a:extLst>
          </p:cNvPr>
          <p:cNvSpPr>
            <a:spLocks/>
          </p:cNvSpPr>
          <p:nvPr/>
        </p:nvSpPr>
        <p:spPr bwMode="auto">
          <a:xfrm>
            <a:off x="1805820" y="673222"/>
            <a:ext cx="8180145" cy="5567301"/>
          </a:xfrm>
          <a:prstGeom prst="rect">
            <a:avLst/>
          </a:prstGeom>
          <a:solidFill>
            <a:srgbClr val="B6C828">
              <a:alpha val="0"/>
            </a:srgbClr>
          </a:solidFill>
          <a:ln w="9525">
            <a:noFill/>
            <a:miter lim="800000"/>
            <a:headEnd/>
            <a:tailEnd/>
          </a:ln>
        </p:spPr>
        <p:txBody>
          <a:bodyPr lIns="0" tIns="0" rIns="0" bIns="0"/>
          <a:lstStyle/>
          <a:p>
            <a:pPr algn="ctr"/>
            <a:endParaRPr lang="de-DE" sz="1261" dirty="0">
              <a:latin typeface="Calibri" pitchFamily="34" charset="0"/>
              <a:cs typeface="Arial" charset="0"/>
              <a:sym typeface="Arial" charset="0"/>
            </a:endParaRPr>
          </a:p>
          <a:p>
            <a:pPr algn="ctr">
              <a:lnSpc>
                <a:spcPts val="3096"/>
              </a:lnSpc>
              <a:spcAft>
                <a:spcPts val="1621"/>
              </a:spcAft>
            </a:pPr>
            <a:endParaRPr lang="de-DE" sz="3241" dirty="0">
              <a:latin typeface="Calibri" pitchFamily="34" charset="0"/>
              <a:cs typeface="Arial" charset="0"/>
              <a:sym typeface="Arial" charset="0"/>
            </a:endParaRPr>
          </a:p>
          <a:p>
            <a:pPr algn="ctr">
              <a:lnSpc>
                <a:spcPts val="3096"/>
              </a:lnSpc>
              <a:spcAft>
                <a:spcPts val="1621"/>
              </a:spcAft>
            </a:pPr>
            <a:endParaRPr lang="de-DE" sz="3241" dirty="0">
              <a:latin typeface="Calibri" pitchFamily="34" charset="0"/>
              <a:cs typeface="Arial" charset="0"/>
              <a:sym typeface="Arial" charset="0"/>
            </a:endParaRPr>
          </a:p>
          <a:p>
            <a:pPr algn="ctr">
              <a:lnSpc>
                <a:spcPts val="3096"/>
              </a:lnSpc>
              <a:spcAft>
                <a:spcPts val="1621"/>
              </a:spcAft>
            </a:pPr>
            <a:endParaRPr lang="de-DE" sz="3241" dirty="0">
              <a:latin typeface="Calibri" pitchFamily="34" charset="0"/>
              <a:cs typeface="Arial" charset="0"/>
              <a:sym typeface="Arial" charset="0"/>
            </a:endParaRPr>
          </a:p>
          <a:p>
            <a:pPr algn="ctr"/>
            <a:r>
              <a:rPr lang="de-DE" sz="3200" dirty="0">
                <a:latin typeface="Calibri" pitchFamily="34" charset="0"/>
                <a:cs typeface="Arial" charset="0"/>
                <a:sym typeface="Arial" charset="0"/>
              </a:rPr>
              <a:t>7. Beratungsangebote</a:t>
            </a:r>
          </a:p>
          <a:p>
            <a:endParaRPr lang="de-DE" sz="2881" b="1" dirty="0">
              <a:latin typeface="Calibri" pitchFamily="34" charset="0"/>
              <a:cs typeface="Arial" charset="0"/>
              <a:sym typeface="Arial" charset="0"/>
            </a:endParaRPr>
          </a:p>
        </p:txBody>
      </p:sp>
    </p:spTree>
    <p:extLst>
      <p:ext uri="{BB962C8B-B14F-4D97-AF65-F5344CB8AC3E}">
        <p14:creationId xmlns:p14="http://schemas.microsoft.com/office/powerpoint/2010/main" val="365862929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01309-5CEA-ECC4-9A3B-5C4C85B23A67}"/>
            </a:ext>
          </a:extLst>
        </p:cNvPr>
        <p:cNvGrpSpPr/>
        <p:nvPr/>
      </p:nvGrpSpPr>
      <p:grpSpPr>
        <a:xfrm>
          <a:off x="0" y="0"/>
          <a:ext cx="0" cy="0"/>
          <a:chOff x="0" y="0"/>
          <a:chExt cx="0" cy="0"/>
        </a:xfrm>
      </p:grpSpPr>
      <p:sp>
        <p:nvSpPr>
          <p:cNvPr id="6146" name="Rectangle 3">
            <a:extLst>
              <a:ext uri="{FF2B5EF4-FFF2-40B4-BE49-F238E27FC236}">
                <a16:creationId xmlns:a16="http://schemas.microsoft.com/office/drawing/2014/main" id="{0FE69D60-75D1-9072-B9AC-18D143CC4494}"/>
              </a:ext>
            </a:extLst>
          </p:cNvPr>
          <p:cNvSpPr txBox="1">
            <a:spLocks/>
          </p:cNvSpPr>
          <p:nvPr/>
        </p:nvSpPr>
        <p:spPr bwMode="auto">
          <a:xfrm>
            <a:off x="1271464" y="1131671"/>
            <a:ext cx="9685174" cy="5467468"/>
          </a:xfrm>
          <a:prstGeom prst="rect">
            <a:avLst/>
          </a:prstGeom>
          <a:solidFill>
            <a:srgbClr val="99CCFF">
              <a:alpha val="0"/>
            </a:srgbClr>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81917" tIns="40959" rIns="81917" bIns="40959"/>
          <a:lstStyle>
            <a:lvl1pPr marL="381000" indent="-381000" eaLnBrk="0" hangingPunct="0">
              <a:defRPr sz="2000">
                <a:solidFill>
                  <a:schemeClr val="tx1"/>
                </a:solidFill>
                <a:latin typeface="Arial" pitchFamily="34" charset="0"/>
                <a:ea typeface="Geneva" pitchFamily="-112" charset="-128"/>
              </a:defRPr>
            </a:lvl1pPr>
            <a:lvl2pPr marL="742950" indent="-285750" eaLnBrk="0" hangingPunct="0">
              <a:defRPr sz="2000">
                <a:solidFill>
                  <a:schemeClr val="tx1"/>
                </a:solidFill>
                <a:latin typeface="Arial" pitchFamily="34" charset="0"/>
                <a:ea typeface="Geneva" pitchFamily="-112" charset="-128"/>
              </a:defRPr>
            </a:lvl2pPr>
            <a:lvl3pPr marL="1143000" indent="-228600" eaLnBrk="0" hangingPunct="0">
              <a:defRPr sz="2000">
                <a:solidFill>
                  <a:schemeClr val="tx1"/>
                </a:solidFill>
                <a:latin typeface="Arial" pitchFamily="34" charset="0"/>
                <a:ea typeface="Geneva" pitchFamily="-112" charset="-128"/>
              </a:defRPr>
            </a:lvl3pPr>
            <a:lvl4pPr marL="1600200" indent="-228600" eaLnBrk="0" hangingPunct="0">
              <a:defRPr sz="2000">
                <a:solidFill>
                  <a:schemeClr val="tx1"/>
                </a:solidFill>
                <a:latin typeface="Arial" pitchFamily="34" charset="0"/>
                <a:ea typeface="Geneva" pitchFamily="-112" charset="-128"/>
              </a:defRPr>
            </a:lvl4pPr>
            <a:lvl5pPr marL="2057400" indent="-228600" eaLnBrk="0" hangingPunct="0">
              <a:defRPr sz="2000">
                <a:solidFill>
                  <a:schemeClr val="tx1"/>
                </a:solidFill>
                <a:latin typeface="Arial" pitchFamily="34" charset="0"/>
                <a:ea typeface="Geneva" pitchFamily="-112" charset="-128"/>
              </a:defRPr>
            </a:lvl5pPr>
            <a:lvl6pPr marL="2514600" indent="-228600" eaLnBrk="0" fontAlgn="base" hangingPunct="0">
              <a:spcBef>
                <a:spcPct val="0"/>
              </a:spcBef>
              <a:spcAft>
                <a:spcPct val="0"/>
              </a:spcAft>
              <a:defRPr sz="2000">
                <a:solidFill>
                  <a:schemeClr val="tx1"/>
                </a:solidFill>
                <a:latin typeface="Arial" pitchFamily="34" charset="0"/>
                <a:ea typeface="Geneva" pitchFamily="-112" charset="-128"/>
              </a:defRPr>
            </a:lvl6pPr>
            <a:lvl7pPr marL="2971800" indent="-228600" eaLnBrk="0" fontAlgn="base" hangingPunct="0">
              <a:spcBef>
                <a:spcPct val="0"/>
              </a:spcBef>
              <a:spcAft>
                <a:spcPct val="0"/>
              </a:spcAft>
              <a:defRPr sz="2000">
                <a:solidFill>
                  <a:schemeClr val="tx1"/>
                </a:solidFill>
                <a:latin typeface="Arial" pitchFamily="34" charset="0"/>
                <a:ea typeface="Geneva" pitchFamily="-112" charset="-128"/>
              </a:defRPr>
            </a:lvl7pPr>
            <a:lvl8pPr marL="3429000" indent="-228600" eaLnBrk="0" fontAlgn="base" hangingPunct="0">
              <a:spcBef>
                <a:spcPct val="0"/>
              </a:spcBef>
              <a:spcAft>
                <a:spcPct val="0"/>
              </a:spcAft>
              <a:defRPr sz="2000">
                <a:solidFill>
                  <a:schemeClr val="tx1"/>
                </a:solidFill>
                <a:latin typeface="Arial" pitchFamily="34" charset="0"/>
                <a:ea typeface="Geneva" pitchFamily="-112" charset="-128"/>
              </a:defRPr>
            </a:lvl8pPr>
            <a:lvl9pPr marL="3886200" indent="-228600" eaLnBrk="0" fontAlgn="base" hangingPunct="0">
              <a:spcBef>
                <a:spcPct val="0"/>
              </a:spcBef>
              <a:spcAft>
                <a:spcPct val="0"/>
              </a:spcAft>
              <a:defRPr sz="2000">
                <a:solidFill>
                  <a:schemeClr val="tx1"/>
                </a:solidFill>
                <a:latin typeface="Arial" pitchFamily="34" charset="0"/>
                <a:ea typeface="Geneva" pitchFamily="-112" charset="-128"/>
              </a:defRPr>
            </a:lvl9pPr>
          </a:lstStyle>
          <a:p>
            <a:pPr marL="0" indent="0" defTabSz="819219" eaLnBrk="1" hangingPunct="1">
              <a:spcAft>
                <a:spcPts val="270"/>
              </a:spcAft>
              <a:defRPr/>
            </a:pPr>
            <a:r>
              <a:rPr lang="de-DE" sz="1600" b="1" dirty="0">
                <a:solidFill>
                  <a:prstClr val="black"/>
                </a:solidFill>
                <a:latin typeface="Calibri"/>
                <a:sym typeface="Gill Sans" charset="-52"/>
              </a:rPr>
              <a:t>1. Studien- und Schreibberatung an der Abt. Geschichtswissenschaft</a:t>
            </a:r>
          </a:p>
          <a:p>
            <a:pPr marL="0" indent="0" defTabSz="819219" eaLnBrk="1" hangingPunct="1">
              <a:defRPr/>
            </a:pPr>
            <a:r>
              <a:rPr lang="de-DE" sz="1400" dirty="0">
                <a:solidFill>
                  <a:prstClr val="black"/>
                </a:solidFill>
                <a:latin typeface="Calibri"/>
                <a:sym typeface="Gill Sans" charset="-52"/>
              </a:rPr>
              <a:t>Claus Kröger, X-A2-200, claus.kroeger@uni-bielefeld.de</a:t>
            </a:r>
          </a:p>
          <a:p>
            <a:pPr marL="0" indent="0" defTabSz="819219" eaLnBrk="1" hangingPunct="1">
              <a:spcAft>
                <a:spcPts val="270"/>
              </a:spcAft>
              <a:defRPr/>
            </a:pPr>
            <a:r>
              <a:rPr lang="de-DE" sz="1400" dirty="0">
                <a:solidFill>
                  <a:prstClr val="black"/>
                </a:solidFill>
                <a:latin typeface="Calibri"/>
                <a:sym typeface="Gill Sans" charset="-52"/>
              </a:rPr>
              <a:t>dienstags, 13.30-17 Uhr und nach Vereinbarung</a:t>
            </a:r>
          </a:p>
          <a:p>
            <a:pPr marL="0" indent="0" defTabSz="819219" eaLnBrk="1" hangingPunct="1">
              <a:defRPr/>
            </a:pPr>
            <a:r>
              <a:rPr lang="de-DE" sz="1400" dirty="0">
                <a:solidFill>
                  <a:prstClr val="black"/>
                </a:solidFill>
                <a:latin typeface="Calibri"/>
                <a:sym typeface="Gill Sans" charset="-52"/>
              </a:rPr>
              <a:t>Friederike Neumann, X-A2-202, friederike.neumann@uni-bielefeld.de</a:t>
            </a:r>
          </a:p>
          <a:p>
            <a:pPr marL="0" indent="0" defTabSz="819219" eaLnBrk="1" hangingPunct="1">
              <a:spcAft>
                <a:spcPts val="270"/>
              </a:spcAft>
              <a:defRPr/>
            </a:pPr>
            <a:r>
              <a:rPr lang="de-DE" sz="1400" dirty="0">
                <a:solidFill>
                  <a:prstClr val="black"/>
                </a:solidFill>
                <a:latin typeface="Calibri"/>
                <a:sym typeface="Gill Sans" charset="-52"/>
              </a:rPr>
              <a:t>dienstags, 11-13 Uhr, mittwochs, 13-14 Uhr und nach Vereinbarung</a:t>
            </a:r>
          </a:p>
          <a:p>
            <a:pPr marL="0" indent="0" defTabSz="819219" eaLnBrk="1" hangingPunct="1">
              <a:spcAft>
                <a:spcPts val="270"/>
              </a:spcAft>
              <a:defRPr/>
            </a:pPr>
            <a:r>
              <a:rPr lang="de-DE" sz="1400" dirty="0">
                <a:solidFill>
                  <a:prstClr val="black"/>
                </a:solidFill>
                <a:latin typeface="Calibri"/>
                <a:sym typeface="Gill Sans" charset="-52"/>
              </a:rPr>
              <a:t>Mehr Infos unter:  https://www.uni-bielefeld.de/geschichte/richtig-einsteigen/</a:t>
            </a:r>
          </a:p>
          <a:p>
            <a:pPr marL="0" indent="0" defTabSz="819219" eaLnBrk="1" hangingPunct="1">
              <a:defRPr/>
            </a:pPr>
            <a:r>
              <a:rPr lang="de-DE" sz="1400" dirty="0">
                <a:solidFill>
                  <a:prstClr val="black"/>
                </a:solidFill>
                <a:latin typeface="Calibri"/>
                <a:sym typeface="Gill Sans" charset="-52"/>
              </a:rPr>
              <a:t>Anja Herrmann, X-A2-207, anja.herrmann@uni-bielefeld.de</a:t>
            </a:r>
          </a:p>
          <a:p>
            <a:pPr marL="0" indent="0" defTabSz="819219" eaLnBrk="1" hangingPunct="1">
              <a:defRPr/>
            </a:pPr>
            <a:r>
              <a:rPr lang="de-DE" sz="1400" dirty="0">
                <a:solidFill>
                  <a:prstClr val="black"/>
                </a:solidFill>
                <a:latin typeface="Calibri"/>
                <a:sym typeface="Gill Sans" charset="-52"/>
              </a:rPr>
              <a:t>Sprechstunde nach Vereinbarung</a:t>
            </a:r>
          </a:p>
          <a:p>
            <a:pPr marL="0" indent="0" defTabSz="819219" eaLnBrk="1" hangingPunct="1">
              <a:spcBef>
                <a:spcPts val="1080"/>
              </a:spcBef>
              <a:spcAft>
                <a:spcPts val="270"/>
              </a:spcAft>
              <a:defRPr/>
            </a:pPr>
            <a:r>
              <a:rPr lang="de-DE" sz="1600" b="1" dirty="0">
                <a:solidFill>
                  <a:prstClr val="black"/>
                </a:solidFill>
                <a:latin typeface="Calibri"/>
                <a:sym typeface="Gill Sans" charset="-52"/>
              </a:rPr>
              <a:t>2. </a:t>
            </a:r>
            <a:r>
              <a:rPr lang="de-DE" sz="1600" b="1" i="1" dirty="0">
                <a:solidFill>
                  <a:prstClr val="black"/>
                </a:solidFill>
                <a:latin typeface="Calibri"/>
                <a:sym typeface="Gill Sans" charset="-52"/>
              </a:rPr>
              <a:t>Studentische Studienberatung</a:t>
            </a:r>
            <a:r>
              <a:rPr lang="de-DE" sz="1600" i="1" dirty="0">
                <a:solidFill>
                  <a:prstClr val="black"/>
                </a:solidFill>
                <a:latin typeface="Calibri"/>
                <a:sym typeface="Gill Sans" charset="-52"/>
              </a:rPr>
              <a:t> </a:t>
            </a:r>
            <a:r>
              <a:rPr lang="de-DE" sz="1600" b="1" dirty="0">
                <a:solidFill>
                  <a:prstClr val="black"/>
                </a:solidFill>
                <a:latin typeface="Calibri"/>
                <a:sym typeface="Gill Sans" charset="-52"/>
              </a:rPr>
              <a:t>der Abteilung Geschichtswissenschaft</a:t>
            </a:r>
            <a:r>
              <a:rPr lang="de-DE" sz="1600" b="1" i="1" dirty="0">
                <a:solidFill>
                  <a:prstClr val="black"/>
                </a:solidFill>
                <a:latin typeface="Calibri"/>
                <a:sym typeface="Gill Sans" charset="-52"/>
              </a:rPr>
              <a:t> </a:t>
            </a:r>
            <a:endParaRPr lang="de-DE" sz="1600" b="1" dirty="0">
              <a:solidFill>
                <a:prstClr val="black"/>
              </a:solidFill>
              <a:latin typeface="Calibri"/>
              <a:sym typeface="Gill Sans" charset="-52"/>
            </a:endParaRPr>
          </a:p>
          <a:p>
            <a:pPr marL="0" indent="0" defTabSz="819219" eaLnBrk="1" hangingPunct="1">
              <a:defRPr/>
            </a:pPr>
            <a:r>
              <a:rPr lang="de-DE" sz="1400" dirty="0">
                <a:solidFill>
                  <a:prstClr val="black"/>
                </a:solidFill>
                <a:latin typeface="Calibri"/>
                <a:sym typeface="Gill Sans" charset="-52"/>
              </a:rPr>
              <a:t>Lena Berthold, Karoline Rehage und Laura Schäfer, (ssb-geschichte@uni-bielefeld.de), X-A2-219</a:t>
            </a:r>
          </a:p>
          <a:p>
            <a:pPr marL="0" indent="0" defTabSz="819219" eaLnBrk="1" hangingPunct="1">
              <a:defRPr/>
            </a:pPr>
            <a:r>
              <a:rPr lang="de-DE" sz="1400" dirty="0">
                <a:solidFill>
                  <a:prstClr val="black"/>
                </a:solidFill>
                <a:latin typeface="Calibri"/>
                <a:sym typeface="Gill Sans" charset="-52"/>
              </a:rPr>
              <a:t>Mehr Infos unter: https://uni-bielefeld.de/fakultaeten/geschichtswissenschaft/abteilung/fachschaft/</a:t>
            </a:r>
            <a:r>
              <a:rPr lang="de-DE" sz="1441" dirty="0">
                <a:solidFill>
                  <a:prstClr val="black"/>
                </a:solidFill>
                <a:latin typeface="Calibri"/>
                <a:sym typeface="Gill Sans" charset="-52"/>
              </a:rPr>
              <a:t>	</a:t>
            </a:r>
          </a:p>
          <a:p>
            <a:pPr marL="0" indent="0" defTabSz="819219" eaLnBrk="1" hangingPunct="1">
              <a:spcBef>
                <a:spcPts val="1080"/>
              </a:spcBef>
              <a:spcAft>
                <a:spcPts val="270"/>
              </a:spcAft>
              <a:defRPr/>
            </a:pPr>
            <a:r>
              <a:rPr lang="de-DE" sz="1600" b="1" dirty="0">
                <a:solidFill>
                  <a:prstClr val="black"/>
                </a:solidFill>
                <a:latin typeface="Calibri"/>
                <a:sym typeface="Gill Sans" charset="-52"/>
              </a:rPr>
              <a:t>3. </a:t>
            </a:r>
            <a:r>
              <a:rPr lang="de-DE" sz="1600" b="1" i="1" dirty="0">
                <a:solidFill>
                  <a:prstClr val="black"/>
                </a:solidFill>
                <a:latin typeface="Calibri"/>
                <a:sym typeface="Gill Sans" charset="-52"/>
              </a:rPr>
              <a:t>Peer Learning</a:t>
            </a:r>
            <a:r>
              <a:rPr lang="de-DE" sz="1600" b="1" dirty="0">
                <a:solidFill>
                  <a:prstClr val="black"/>
                </a:solidFill>
                <a:latin typeface="Calibri"/>
                <a:sym typeface="Gill Sans" charset="-52"/>
              </a:rPr>
              <a:t> im Zentrum für Lehren und Lernen (ZLL)</a:t>
            </a:r>
          </a:p>
          <a:p>
            <a:pPr marL="0" indent="0" defTabSz="819219" eaLnBrk="1" hangingPunct="1">
              <a:defRPr/>
            </a:pPr>
            <a:r>
              <a:rPr lang="de-DE" sz="1400" dirty="0">
                <a:solidFill>
                  <a:prstClr val="black"/>
                </a:solidFill>
                <a:latin typeface="Calibri"/>
                <a:sym typeface="Gill Sans" charset="-52"/>
              </a:rPr>
              <a:t>peerlearning@uni-bielefeld.de</a:t>
            </a:r>
          </a:p>
          <a:p>
            <a:pPr marL="0" indent="0" defTabSz="819219" eaLnBrk="1" hangingPunct="1">
              <a:defRPr/>
            </a:pPr>
            <a:r>
              <a:rPr lang="de-DE" sz="1400" dirty="0">
                <a:solidFill>
                  <a:prstClr val="black"/>
                </a:solidFill>
                <a:latin typeface="Calibri"/>
                <a:sym typeface="Gill Sans" charset="-52"/>
              </a:rPr>
              <a:t>Mehr Infos unter: https://www.uni-bielefeld.de/themen/peerlearning/studierende/</a:t>
            </a:r>
          </a:p>
          <a:p>
            <a:pPr marL="0" indent="0" defTabSz="819219" eaLnBrk="1" hangingPunct="1">
              <a:spcBef>
                <a:spcPts val="1080"/>
              </a:spcBef>
              <a:defRPr/>
            </a:pPr>
            <a:r>
              <a:rPr lang="de-DE" sz="1600" b="1" dirty="0">
                <a:solidFill>
                  <a:prstClr val="black"/>
                </a:solidFill>
                <a:latin typeface="Calibri"/>
                <a:sym typeface="Gill Sans" charset="-52"/>
              </a:rPr>
              <a:t>4. </a:t>
            </a:r>
            <a:r>
              <a:rPr lang="de-DE" sz="1600" b="1" i="1" dirty="0">
                <a:solidFill>
                  <a:prstClr val="black"/>
                </a:solidFill>
                <a:latin typeface="Calibri"/>
                <a:sym typeface="Gill Sans" charset="-52"/>
              </a:rPr>
              <a:t>PunktUm</a:t>
            </a:r>
            <a:r>
              <a:rPr lang="de-DE" sz="1600" b="1" dirty="0">
                <a:solidFill>
                  <a:prstClr val="black"/>
                </a:solidFill>
                <a:latin typeface="Calibri"/>
                <a:sym typeface="Gill Sans" charset="-52"/>
              </a:rPr>
              <a:t> – Schreibberatung für internationale Studierende</a:t>
            </a:r>
          </a:p>
          <a:p>
            <a:pPr marL="0" indent="0" defTabSz="819219" eaLnBrk="1" hangingPunct="1">
              <a:defRPr/>
            </a:pPr>
            <a:r>
              <a:rPr lang="de-DE" sz="1400" dirty="0">
                <a:solidFill>
                  <a:prstClr val="black"/>
                </a:solidFill>
                <a:latin typeface="Calibri"/>
                <a:sym typeface="Gill Sans" charset="-52"/>
              </a:rPr>
              <a:t>punktum@uni-bielefeld.de</a:t>
            </a:r>
          </a:p>
          <a:p>
            <a:pPr marL="0" indent="0" defTabSz="819219" eaLnBrk="1" hangingPunct="1">
              <a:defRPr/>
            </a:pPr>
            <a:r>
              <a:rPr lang="de-DE" sz="1400" dirty="0">
                <a:solidFill>
                  <a:prstClr val="black"/>
                </a:solidFill>
                <a:latin typeface="Calibri"/>
                <a:sym typeface="Gill Sans" charset="-52"/>
              </a:rPr>
              <a:t>Mehr Infos unter: https://www.uni-bielefeld.de/themen/punktum/</a:t>
            </a:r>
          </a:p>
          <a:p>
            <a:pPr marL="0" indent="0" defTabSz="819219" eaLnBrk="1" hangingPunct="1">
              <a:spcBef>
                <a:spcPts val="1080"/>
              </a:spcBef>
              <a:defRPr/>
            </a:pPr>
            <a:r>
              <a:rPr lang="de-DE" sz="1600" b="1" dirty="0">
                <a:solidFill>
                  <a:prstClr val="black"/>
                </a:solidFill>
                <a:latin typeface="Calibri"/>
                <a:sym typeface="Gill Sans" charset="-52"/>
              </a:rPr>
              <a:t>5. </a:t>
            </a:r>
            <a:r>
              <a:rPr lang="de-DE" sz="1600" b="1" i="1" dirty="0">
                <a:solidFill>
                  <a:prstClr val="black"/>
                </a:solidFill>
                <a:latin typeface="Calibri"/>
                <a:sym typeface="Gill Sans" charset="-52"/>
              </a:rPr>
              <a:t>Zentrale Studienberatung (ZSB)</a:t>
            </a:r>
          </a:p>
          <a:p>
            <a:pPr marL="0" indent="0" defTabSz="819219" eaLnBrk="1" hangingPunct="1">
              <a:defRPr/>
            </a:pPr>
            <a:r>
              <a:rPr lang="de-DE" sz="1400" dirty="0">
                <a:solidFill>
                  <a:prstClr val="black"/>
                </a:solidFill>
                <a:latin typeface="Calibri"/>
                <a:sym typeface="Gill Sans" charset="-52"/>
              </a:rPr>
              <a:t>zsb@uni-bielefeld.de</a:t>
            </a:r>
          </a:p>
          <a:p>
            <a:pPr marL="0" indent="0" defTabSz="819219" eaLnBrk="1" hangingPunct="1">
              <a:spcAft>
                <a:spcPts val="1200"/>
              </a:spcAft>
              <a:defRPr/>
            </a:pPr>
            <a:r>
              <a:rPr lang="de-DE" sz="1400" dirty="0">
                <a:solidFill>
                  <a:prstClr val="black"/>
                </a:solidFill>
                <a:latin typeface="Calibri"/>
                <a:sym typeface="Gill Sans" charset="-52"/>
              </a:rPr>
              <a:t>Mehr Infos unter: https://www.uni-bielefeld.de/einrichtungen/zsb/index.xml/</a:t>
            </a:r>
          </a:p>
          <a:p>
            <a:pPr marL="457193" indent="-457193" defTabSz="819219" eaLnBrk="1" hangingPunct="1">
              <a:defRPr/>
            </a:pPr>
            <a:endParaRPr lang="de-DE" sz="1400" dirty="0">
              <a:solidFill>
                <a:prstClr val="black"/>
              </a:solidFill>
              <a:latin typeface="Calibri"/>
              <a:sym typeface="Gill Sans" charset="-52"/>
            </a:endParaRPr>
          </a:p>
          <a:p>
            <a:pPr marL="457193" indent="-457193" defTabSz="819219" eaLnBrk="1" hangingPunct="1">
              <a:buAutoNum type="arabicPeriod"/>
              <a:defRPr/>
            </a:pPr>
            <a:endParaRPr lang="de-DE" sz="2400" dirty="0">
              <a:solidFill>
                <a:prstClr val="black"/>
              </a:solidFill>
              <a:latin typeface="Calibri"/>
              <a:sym typeface="Gill Sans" charset="-52"/>
            </a:endParaRPr>
          </a:p>
          <a:p>
            <a:pPr marL="457193" indent="-457193" defTabSz="819219" eaLnBrk="1" hangingPunct="1">
              <a:defRPr/>
            </a:pPr>
            <a:endParaRPr lang="de-DE" sz="2400" dirty="0">
              <a:solidFill>
                <a:prstClr val="black"/>
              </a:solidFill>
              <a:latin typeface="Calibri"/>
              <a:sym typeface="Gill Sans" charset="-52"/>
            </a:endParaRPr>
          </a:p>
          <a:p>
            <a:pPr marL="412745" indent="-412745" defTabSz="819219" eaLnBrk="1" hangingPunct="1">
              <a:defRPr/>
            </a:pPr>
            <a:endParaRPr lang="de-DE" dirty="0">
              <a:solidFill>
                <a:prstClr val="black"/>
              </a:solidFill>
              <a:latin typeface="Calibri"/>
              <a:sym typeface="Gill Sans" charset="-52"/>
            </a:endParaRPr>
          </a:p>
          <a:p>
            <a:pPr marL="0" indent="0" defTabSz="819219" eaLnBrk="1" hangingPunct="1">
              <a:defRPr/>
            </a:pPr>
            <a:endParaRPr lang="de-DE" dirty="0">
              <a:solidFill>
                <a:prstClr val="black"/>
              </a:solidFill>
              <a:latin typeface="Calibri"/>
              <a:sym typeface="Gill Sans" charset="-52"/>
            </a:endParaRPr>
          </a:p>
          <a:p>
            <a:pPr marL="0" indent="0" defTabSz="819219" eaLnBrk="1" hangingPunct="1">
              <a:defRPr/>
            </a:pPr>
            <a:endParaRPr lang="de-DE" dirty="0">
              <a:solidFill>
                <a:prstClr val="black"/>
              </a:solidFill>
              <a:latin typeface="Calibri"/>
              <a:sym typeface="Gill Sans" charset="-52"/>
            </a:endParaRPr>
          </a:p>
          <a:p>
            <a:pPr marL="0" indent="0" defTabSz="819219" eaLnBrk="1" hangingPunct="1">
              <a:defRPr/>
            </a:pPr>
            <a:endParaRPr lang="de-DE" b="1" dirty="0">
              <a:solidFill>
                <a:prstClr val="black"/>
              </a:solidFill>
              <a:latin typeface="Calibri"/>
              <a:sym typeface="Gill Sans" charset="-52"/>
            </a:endParaRPr>
          </a:p>
        </p:txBody>
      </p:sp>
      <p:sp>
        <p:nvSpPr>
          <p:cNvPr id="9220" name="Text Box 5">
            <a:extLst>
              <a:ext uri="{FF2B5EF4-FFF2-40B4-BE49-F238E27FC236}">
                <a16:creationId xmlns:a16="http://schemas.microsoft.com/office/drawing/2014/main" id="{E55C0DD6-55E8-DC50-5120-2EF9CC49D357}"/>
              </a:ext>
            </a:extLst>
          </p:cNvPr>
          <p:cNvSpPr txBox="1">
            <a:spLocks noChangeArrowheads="1"/>
          </p:cNvSpPr>
          <p:nvPr/>
        </p:nvSpPr>
        <p:spPr bwMode="auto">
          <a:xfrm>
            <a:off x="7754328" y="283033"/>
            <a:ext cx="1693334" cy="3904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1917" tIns="40959" rIns="81917" bIns="40959">
            <a:spAutoFit/>
          </a:bodyPr>
          <a:lstStyle>
            <a:lvl1pPr eaLnBrk="0" hangingPunct="0">
              <a:defRPr sz="2000">
                <a:solidFill>
                  <a:schemeClr val="tx1"/>
                </a:solidFill>
                <a:latin typeface="Arial" pitchFamily="34" charset="0"/>
                <a:ea typeface="Geneva" pitchFamily="-112" charset="-128"/>
              </a:defRPr>
            </a:lvl1pPr>
            <a:lvl2pPr marL="742950" indent="-285750" eaLnBrk="0" hangingPunct="0">
              <a:defRPr sz="2000">
                <a:solidFill>
                  <a:schemeClr val="tx1"/>
                </a:solidFill>
                <a:latin typeface="Arial" pitchFamily="34" charset="0"/>
                <a:ea typeface="Geneva" pitchFamily="-112" charset="-128"/>
              </a:defRPr>
            </a:lvl2pPr>
            <a:lvl3pPr marL="1143000" indent="-228600" eaLnBrk="0" hangingPunct="0">
              <a:defRPr sz="2000">
                <a:solidFill>
                  <a:schemeClr val="tx1"/>
                </a:solidFill>
                <a:latin typeface="Arial" pitchFamily="34" charset="0"/>
                <a:ea typeface="Geneva" pitchFamily="-112" charset="-128"/>
              </a:defRPr>
            </a:lvl3pPr>
            <a:lvl4pPr marL="1600200" indent="-228600" eaLnBrk="0" hangingPunct="0">
              <a:defRPr sz="2000">
                <a:solidFill>
                  <a:schemeClr val="tx1"/>
                </a:solidFill>
                <a:latin typeface="Arial" pitchFamily="34" charset="0"/>
                <a:ea typeface="Geneva" pitchFamily="-112" charset="-128"/>
              </a:defRPr>
            </a:lvl4pPr>
            <a:lvl5pPr marL="2057400" indent="-228600" eaLnBrk="0" hangingPunct="0">
              <a:defRPr sz="2000">
                <a:solidFill>
                  <a:schemeClr val="tx1"/>
                </a:solidFill>
                <a:latin typeface="Arial" pitchFamily="34" charset="0"/>
                <a:ea typeface="Geneva" pitchFamily="-112" charset="-128"/>
              </a:defRPr>
            </a:lvl5pPr>
            <a:lvl6pPr marL="2514600" indent="-228600" eaLnBrk="0" fontAlgn="base" hangingPunct="0">
              <a:spcBef>
                <a:spcPct val="0"/>
              </a:spcBef>
              <a:spcAft>
                <a:spcPct val="0"/>
              </a:spcAft>
              <a:defRPr sz="2000">
                <a:solidFill>
                  <a:schemeClr val="tx1"/>
                </a:solidFill>
                <a:latin typeface="Arial" pitchFamily="34" charset="0"/>
                <a:ea typeface="Geneva" pitchFamily="-112" charset="-128"/>
              </a:defRPr>
            </a:lvl6pPr>
            <a:lvl7pPr marL="2971800" indent="-228600" eaLnBrk="0" fontAlgn="base" hangingPunct="0">
              <a:spcBef>
                <a:spcPct val="0"/>
              </a:spcBef>
              <a:spcAft>
                <a:spcPct val="0"/>
              </a:spcAft>
              <a:defRPr sz="2000">
                <a:solidFill>
                  <a:schemeClr val="tx1"/>
                </a:solidFill>
                <a:latin typeface="Arial" pitchFamily="34" charset="0"/>
                <a:ea typeface="Geneva" pitchFamily="-112" charset="-128"/>
              </a:defRPr>
            </a:lvl7pPr>
            <a:lvl8pPr marL="3429000" indent="-228600" eaLnBrk="0" fontAlgn="base" hangingPunct="0">
              <a:spcBef>
                <a:spcPct val="0"/>
              </a:spcBef>
              <a:spcAft>
                <a:spcPct val="0"/>
              </a:spcAft>
              <a:defRPr sz="2000">
                <a:solidFill>
                  <a:schemeClr val="tx1"/>
                </a:solidFill>
                <a:latin typeface="Arial" pitchFamily="34" charset="0"/>
                <a:ea typeface="Geneva" pitchFamily="-112" charset="-128"/>
              </a:defRPr>
            </a:lvl8pPr>
            <a:lvl9pPr marL="3886200" indent="-228600" eaLnBrk="0" fontAlgn="base" hangingPunct="0">
              <a:spcBef>
                <a:spcPct val="0"/>
              </a:spcBef>
              <a:spcAft>
                <a:spcPct val="0"/>
              </a:spcAft>
              <a:defRPr sz="2000">
                <a:solidFill>
                  <a:schemeClr val="tx1"/>
                </a:solidFill>
                <a:latin typeface="Arial" pitchFamily="34" charset="0"/>
                <a:ea typeface="Geneva" pitchFamily="-112" charset="-128"/>
              </a:defRPr>
            </a:lvl9pPr>
          </a:lstStyle>
          <a:p>
            <a:pPr defTabSz="819219" eaLnBrk="1" hangingPunct="1"/>
            <a:endParaRPr lang="de-DE" dirty="0">
              <a:solidFill>
                <a:prstClr val="black"/>
              </a:solidFill>
            </a:endParaRPr>
          </a:p>
        </p:txBody>
      </p:sp>
    </p:spTree>
    <p:extLst>
      <p:ext uri="{BB962C8B-B14F-4D97-AF65-F5344CB8AC3E}">
        <p14:creationId xmlns:p14="http://schemas.microsoft.com/office/powerpoint/2010/main" val="2790698549"/>
      </p:ext>
    </p:extLst>
  </p:cSld>
  <p:clrMapOvr>
    <a:masterClrMapping/>
  </p:clrMapOvr>
</p:sld>
</file>

<file path=ppt/theme/theme1.xml><?xml version="1.0" encoding="utf-8"?>
<a:theme xmlns:a="http://schemas.openxmlformats.org/drawingml/2006/main" name="Universität Bielefeld">
  <a:themeElements>
    <a:clrScheme name="Benutzerdefiniert 131">
      <a:dk1>
        <a:sysClr val="windowText" lastClr="000000"/>
      </a:dk1>
      <a:lt1>
        <a:sysClr val="window" lastClr="FFFFFF"/>
      </a:lt1>
      <a:dk2>
        <a:srgbClr val="7F7F7F"/>
      </a:dk2>
      <a:lt2>
        <a:srgbClr val="F2F2F2"/>
      </a:lt2>
      <a:accent1>
        <a:srgbClr val="000000"/>
      </a:accent1>
      <a:accent2>
        <a:srgbClr val="7F7F7F"/>
      </a:accent2>
      <a:accent3>
        <a:srgbClr val="A5A5A5"/>
      </a:accent3>
      <a:accent4>
        <a:srgbClr val="BFBFBF"/>
      </a:accent4>
      <a:accent5>
        <a:srgbClr val="D8D8D8"/>
      </a:accent5>
      <a:accent6>
        <a:srgbClr val="F2F2F2"/>
      </a:accent6>
      <a:hlink>
        <a:srgbClr val="000000"/>
      </a:hlink>
      <a:folHlink>
        <a:srgbClr val="000000"/>
      </a:folHlink>
    </a:clrScheme>
    <a:fontScheme name="_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sz="15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sz="1500" dirty="0" err="1" smtClean="0"/>
        </a:defPPr>
      </a:lstStyle>
    </a:txDef>
  </a:objectDefaults>
  <a:extraClrSchemeLst/>
  <a:custClrLst>
    <a:custClr name="Fakultät für Biologie">
      <a:srgbClr val="92B168"/>
    </a:custClr>
    <a:custClr name="Fakultät für Chemie">
      <a:srgbClr val="A08CAA"/>
    </a:custClr>
    <a:custClr name="Fakultät für Erziehungswissenschaft">
      <a:srgbClr val="F08C50"/>
    </a:custClr>
    <a:custClr name="Fakultät für Geschichtswissenschaft, Philosophie und Theologie">
      <a:srgbClr val="7DB4BE"/>
    </a:custClr>
    <a:custClr name="Fakultät für Gesundheitswissenschaften">
      <a:srgbClr val="DC5A5A"/>
    </a:custClr>
    <a:custClr name="Fakultät für Linguistik und Literaturwissenschaft">
      <a:srgbClr val="8FA3B9"/>
    </a:custClr>
    <a:custClr name="Fakultät für Mathematik">
      <a:srgbClr val="DCAA41"/>
    </a:custClr>
    <a:custClr name="Medizinische Fakultät">
      <a:srgbClr val="145F7D"/>
    </a:custClr>
    <a:custClr name="Fakultät für Physik">
      <a:srgbClr val="649696"/>
    </a:custClr>
    <a:custClr name="Fakultät für Rechtswissenschaft">
      <a:srgbClr val="8C8C96"/>
    </a:custClr>
    <a:custClr name="Fakultät für Psychologie und Sportwissenschaft">
      <a:srgbClr val="8C3250"/>
    </a:custClr>
    <a:custClr name="Fakultät für Soziologie">
      <a:srgbClr val="AF4B50"/>
    </a:custClr>
    <a:custClr name="Technische Fakultät">
      <a:srgbClr val="558CA0"/>
    </a:custClr>
    <a:custClr name="Fakultät für Wirtschaftswissenschaften">
      <a:srgbClr val="46506E"/>
    </a:custClr>
    <a:custClr name="Grün Print">
      <a:srgbClr val="008965"/>
    </a:custClr>
    <a:custClr name="Grün Digital">
      <a:srgbClr val="14F5B4"/>
    </a:custClr>
  </a:custClrLst>
  <a:extLst>
    <a:ext uri="{05A4C25C-085E-4340-85A3-A5531E510DB2}">
      <thm15:themeFamily xmlns:thm15="http://schemas.microsoft.com/office/thememl/2012/main" name="UBF_PowerPoint_de_Geschichte-Philosophie-Theologie" id="{E5363F37-6AF6-4352-B707-E865803D4A5A}" vid="{D9C58CFE-A77D-4B25-B112-1976A9E2E211}"/>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6CE118F4DDBDFD4BB4026F42C6B8C893" ma:contentTypeVersion="4" ma:contentTypeDescription="Ein neues Dokument erstellen." ma:contentTypeScope="" ma:versionID="9c228b4869a07654e0ec0ef50a0dc271">
  <xsd:schema xmlns:xsd="http://www.w3.org/2001/XMLSchema" xmlns:xs="http://www.w3.org/2001/XMLSchema" xmlns:p="http://schemas.microsoft.com/office/2006/metadata/properties" targetNamespace="http://schemas.microsoft.com/office/2006/metadata/properties" ma:root="true" ma:fieldsID="57f3a1399fe5c5921d3ddb5754204190">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displayName="Titel"/>
        <xsd:element ref="dc:subject" minOccurs="0" maxOccurs="1"/>
        <xsd:element ref="dc:description" minOccurs="0" maxOccurs="1" ma:index="5" ma:displayName="Beschreibung"/>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9C42240-1BA6-4AE5-BF9E-91A513348199}">
  <ds:schemaRef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C5F043FE-95E2-4E7B-86F1-1A285B3521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85981B56-4CFD-4E15-A056-633E4D4B2A2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__berufliche Orientierung im Studium der Geschichtswissenschaft</Template>
  <TotalTime>0</TotalTime>
  <Words>5955</Words>
  <Application>Microsoft Office PowerPoint</Application>
  <PresentationFormat>Breitbild</PresentationFormat>
  <Paragraphs>660</Paragraphs>
  <Slides>62</Slides>
  <Notes>50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62</vt:i4>
      </vt:variant>
    </vt:vector>
  </HeadingPairs>
  <TitlesOfParts>
    <vt:vector size="68" baseType="lpstr">
      <vt:lpstr>Arial</vt:lpstr>
      <vt:lpstr>Calibri</vt:lpstr>
      <vt:lpstr>Geneva</vt:lpstr>
      <vt:lpstr>Gill Sans</vt:lpstr>
      <vt:lpstr>Wingdings</vt:lpstr>
      <vt:lpstr>Universität Bielefeld</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Universität Bielefeld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Kröger Claus</dc:creator>
  <cp:lastModifiedBy>Claus Kroeger</cp:lastModifiedBy>
  <cp:revision>146</cp:revision>
  <dcterms:created xsi:type="dcterms:W3CDTF">2019-06-28T13:58:32Z</dcterms:created>
  <dcterms:modified xsi:type="dcterms:W3CDTF">2024-10-07T13:09:25Z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0x0101006CE118F4DDBDFD4BB4026F42C6B8C893</vt:lpwstr>
  </property>
  <property fmtid="{D5CDD505-2E9C-101B-9397-08002B2CF9AE}" pid="3" name="ItemOrder">
    <vt:i4>-5</vt:i4>
  </property>
</Properties>
</file>