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68" userDrawn="1">
          <p15:clr>
            <a:srgbClr val="A4A3A4"/>
          </p15:clr>
        </p15:guide>
        <p15:guide id="2" pos="9536" userDrawn="1">
          <p15:clr>
            <a:srgbClr val="A4A3A4"/>
          </p15:clr>
        </p15:guide>
        <p15:guide id="4" pos="18381" userDrawn="1">
          <p15:clr>
            <a:srgbClr val="A4A3A4"/>
          </p15:clr>
        </p15:guide>
        <p15:guide id="5" pos="9762" userDrawn="1">
          <p15:clr>
            <a:srgbClr val="A4A3A4"/>
          </p15:clr>
        </p15:guide>
        <p15:guide id="6" pos="9309" userDrawn="1">
          <p15:clr>
            <a:srgbClr val="A4A3A4"/>
          </p15:clr>
        </p15:guide>
        <p15:guide id="7" orient="horz" pos="781" userDrawn="1">
          <p15:clr>
            <a:srgbClr val="A4A3A4"/>
          </p15:clr>
        </p15:guide>
        <p15:guide id="8" pos="69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6215"/>
    <a:srgbClr val="D0EEFC"/>
    <a:srgbClr val="99CCFF"/>
    <a:srgbClr val="0061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809" autoAdjust="0"/>
    <p:restoredTop sz="94660"/>
  </p:normalViewPr>
  <p:slideViewPr>
    <p:cSldViewPr showGuides="1">
      <p:cViewPr varScale="1">
        <p:scale>
          <a:sx n="18" d="100"/>
          <a:sy n="18" d="100"/>
        </p:scale>
        <p:origin x="3804" y="96"/>
      </p:cViewPr>
      <p:guideLst>
        <p:guide orient="horz" pos="2368"/>
        <p:guide pos="9536"/>
        <p:guide pos="18381"/>
        <p:guide pos="9762"/>
        <p:guide pos="9309"/>
        <p:guide orient="horz" pos="781"/>
        <p:guide pos="69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notesViewPr>
    <p:cSldViewPr showGuides="1">
      <p:cViewPr varScale="1">
        <p:scale>
          <a:sx n="70" d="100"/>
          <a:sy n="70" d="100"/>
        </p:scale>
        <p:origin x="2118" y="84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Tabelle1!$A$2:$A$5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24-434B-9478-21D38AFE2776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Tabelle1!$A$2:$A$5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Tabelle1!$C$2:$C$5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24-434B-9478-21D38AFE2776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Tabelle1!$A$2:$A$5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Tabelle1!$D$2:$D$5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24-434B-9478-21D38AFE27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659552"/>
        <c:axId val="349659880"/>
      </c:barChart>
      <c:catAx>
        <c:axId val="349659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49659880"/>
        <c:crosses val="autoZero"/>
        <c:auto val="1"/>
        <c:lblAlgn val="ctr"/>
        <c:lblOffset val="100"/>
        <c:noMultiLvlLbl val="0"/>
      </c:catAx>
      <c:valAx>
        <c:axId val="349659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4965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57931-7972-462B-A030-247C520A822B}" type="datetimeFigureOut">
              <a:rPr lang="de-DE" smtClean="0"/>
              <a:t>22.02.2024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475593-03AB-4630-B03B-72588AADFD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061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75593-03AB-4630-B03B-72588AADFDA4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8798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3FFC-B084-4771-8BD0-B6CC2A0E6470}" type="datetimeFigureOut">
              <a:rPr lang="de-DE" smtClean="0"/>
              <a:t>22.02.2024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DE04A-A4FD-4FDD-9129-FC5167265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2476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3FFC-B084-4771-8BD0-B6CC2A0E6470}" type="datetimeFigureOut">
              <a:rPr lang="de-DE" smtClean="0"/>
              <a:t>22.02.2024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DE04A-A4FD-4FDD-9129-FC5167265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0019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3FFC-B084-4771-8BD0-B6CC2A0E6470}" type="datetimeFigureOut">
              <a:rPr lang="de-DE" smtClean="0"/>
              <a:t>22.02.2024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DE04A-A4FD-4FDD-9129-FC5167265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0423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3FFC-B084-4771-8BD0-B6CC2A0E6470}" type="datetimeFigureOut">
              <a:rPr lang="de-DE" smtClean="0"/>
              <a:t>22.02.2024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DE04A-A4FD-4FDD-9129-FC5167265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2323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3FFC-B084-4771-8BD0-B6CC2A0E6470}" type="datetimeFigureOut">
              <a:rPr lang="de-DE" smtClean="0"/>
              <a:t>22.02.2024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DE04A-A4FD-4FDD-9129-FC5167265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249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3FFC-B084-4771-8BD0-B6CC2A0E6470}" type="datetimeFigureOut">
              <a:rPr lang="de-DE" smtClean="0"/>
              <a:t>22.02.2024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DE04A-A4FD-4FDD-9129-FC5167265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8387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3FFC-B084-4771-8BD0-B6CC2A0E6470}" type="datetimeFigureOut">
              <a:rPr lang="de-DE" smtClean="0"/>
              <a:t>22.02.2024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DE04A-A4FD-4FDD-9129-FC5167265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1483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3FFC-B084-4771-8BD0-B6CC2A0E6470}" type="datetimeFigureOut">
              <a:rPr lang="de-DE" smtClean="0"/>
              <a:t>22.02.2024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DE04A-A4FD-4FDD-9129-FC5167265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6291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3FFC-B084-4771-8BD0-B6CC2A0E6470}" type="datetimeFigureOut">
              <a:rPr lang="de-DE" smtClean="0"/>
              <a:t>22.02.2024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DE04A-A4FD-4FDD-9129-FC5167265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0902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3FFC-B084-4771-8BD0-B6CC2A0E6470}" type="datetimeFigureOut">
              <a:rPr lang="de-DE" smtClean="0"/>
              <a:t>22.02.2024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DE04A-A4FD-4FDD-9129-FC5167265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4740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3FFC-B084-4771-8BD0-B6CC2A0E6470}" type="datetimeFigureOut">
              <a:rPr lang="de-DE" smtClean="0"/>
              <a:t>22.02.2024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DE04A-A4FD-4FDD-9129-FC5167265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3418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2000">
              <a:srgbClr val="DAE9F6"/>
            </a:gs>
            <a:gs pos="13000">
              <a:schemeClr val="accent1">
                <a:lumMod val="0"/>
                <a:lumOff val="100000"/>
              </a:schemeClr>
            </a:gs>
            <a:gs pos="93000">
              <a:schemeClr val="accent1">
                <a:lumMod val="45000"/>
                <a:lumOff val="55000"/>
              </a:schemeClr>
            </a:gs>
            <a:gs pos="100000">
              <a:srgbClr val="00618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C3FFC-B084-4771-8BD0-B6CC2A0E6470}" type="datetimeFigureOut">
              <a:rPr lang="de-DE" smtClean="0"/>
              <a:t>22.02.2024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DE04A-A4FD-4FDD-9129-FC5167265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2503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95375" y="567338"/>
            <a:ext cx="21027006" cy="1872010"/>
          </a:xfrm>
        </p:spPr>
        <p:txBody>
          <a:bodyPr lIns="180000" tIns="36000" rIns="180000" bIns="36000" anchor="t">
            <a:noAutofit/>
          </a:bodyPr>
          <a:lstStyle/>
          <a:p>
            <a:pPr algn="l">
              <a:lnSpc>
                <a:spcPct val="110000"/>
              </a:lnSpc>
              <a:spcAft>
                <a:spcPts val="1800"/>
              </a:spcAft>
            </a:pPr>
            <a:r>
              <a:rPr lang="en-GB" sz="8800" b="1" dirty="0" smtClean="0">
                <a:solidFill>
                  <a:srgbClr val="00618F"/>
                </a:solidFill>
                <a:latin typeface="Arial Narrow" panose="020B0606020202030204" pitchFamily="34" charset="0"/>
              </a:rPr>
              <a:t>Example </a:t>
            </a:r>
            <a:r>
              <a:rPr lang="en-GB" sz="8800" b="1" dirty="0" smtClean="0">
                <a:solidFill>
                  <a:srgbClr val="00618F"/>
                </a:solidFill>
                <a:latin typeface="Arial Narrow" panose="020B0606020202030204" pitchFamily="34" charset="0"/>
              </a:rPr>
              <a:t>poster </a:t>
            </a:r>
            <a:r>
              <a:rPr lang="en-GB" sz="8800" b="1" i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Min. Font Size </a:t>
            </a:r>
            <a:r>
              <a:rPr lang="en-GB" sz="8800" b="1" i="1" u="sn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88</a:t>
            </a:r>
            <a:r>
              <a:rPr lang="en-GB" sz="8800" b="1" dirty="0" smtClean="0">
                <a:solidFill>
                  <a:srgbClr val="00618F"/>
                </a:solidFill>
                <a:latin typeface="Arial Narrow" panose="020B0606020202030204" pitchFamily="34" charset="0"/>
              </a:rPr>
              <a:t/>
            </a:r>
            <a:br>
              <a:rPr lang="en-GB" sz="8800" b="1" dirty="0" smtClean="0">
                <a:solidFill>
                  <a:srgbClr val="00618F"/>
                </a:solidFill>
                <a:latin typeface="Arial Narrow" panose="020B0606020202030204" pitchFamily="34" charset="0"/>
              </a:rPr>
            </a:br>
            <a:r>
              <a:rPr lang="en-GB" sz="8800" b="1" dirty="0" smtClean="0">
                <a:solidFill>
                  <a:srgbClr val="00618F"/>
                </a:solidFill>
                <a:latin typeface="Arial Narrow" panose="020B0606020202030204" pitchFamily="34" charset="0"/>
              </a:rPr>
              <a:t>Symposium Multimorbidity</a:t>
            </a:r>
            <a:endParaRPr lang="en-GB" sz="8800" b="1" dirty="0">
              <a:solidFill>
                <a:srgbClr val="00618F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083826" y="6654889"/>
            <a:ext cx="13680000" cy="4504894"/>
          </a:xfrm>
          <a:prstGeom prst="rect">
            <a:avLst/>
          </a:prstGeom>
          <a:solidFill>
            <a:schemeClr val="bg1"/>
          </a:solidFill>
          <a:ln cap="rnd">
            <a:solidFill>
              <a:srgbClr val="00618F"/>
            </a:solidFill>
          </a:ln>
        </p:spPr>
        <p:txBody>
          <a:bodyPr wrap="square" lIns="180000" tIns="180000" rIns="180000" bIns="180000" numCol="1" spcCol="900000" rtlCol="0">
            <a:noAutofit/>
          </a:bodyPr>
          <a:lstStyle/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GB" sz="6600" b="1" dirty="0" smtClean="0">
                <a:solidFill>
                  <a:srgbClr val="00618F"/>
                </a:solidFill>
              </a:rPr>
              <a:t>Background / research </a:t>
            </a:r>
            <a:r>
              <a:rPr lang="en-GB" sz="6600" b="1" dirty="0" smtClean="0">
                <a:solidFill>
                  <a:srgbClr val="00618F"/>
                </a:solidFill>
              </a:rPr>
              <a:t>Question </a:t>
            </a:r>
          </a:p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GB" sz="6600" b="1" i="1" dirty="0" smtClean="0">
                <a:solidFill>
                  <a:srgbClr val="FF0000"/>
                </a:solidFill>
              </a:rPr>
              <a:t>Min. Font Size </a:t>
            </a:r>
            <a:r>
              <a:rPr lang="en-GB" sz="6600" b="1" i="1" u="sng" dirty="0" smtClean="0">
                <a:solidFill>
                  <a:srgbClr val="FF0000"/>
                </a:solidFill>
              </a:rPr>
              <a:t>66</a:t>
            </a:r>
            <a:endParaRPr lang="en-GB" sz="6600" b="1" dirty="0" smtClean="0">
              <a:solidFill>
                <a:srgbClr val="FF0000"/>
              </a:solidFill>
            </a:endParaRPr>
          </a:p>
          <a:p>
            <a:pPr marL="514350" indent="-514350">
              <a:lnSpc>
                <a:spcPct val="110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GB" sz="4400" dirty="0"/>
              <a:t>Lorem ipsum </a:t>
            </a:r>
            <a:r>
              <a:rPr lang="en-GB" sz="4400" dirty="0" err="1"/>
              <a:t>dolor</a:t>
            </a:r>
            <a:r>
              <a:rPr lang="en-GB" sz="4400" dirty="0"/>
              <a:t> sit </a:t>
            </a:r>
            <a:r>
              <a:rPr lang="en-GB" sz="4400" dirty="0" err="1"/>
              <a:t>amet</a:t>
            </a:r>
            <a:r>
              <a:rPr lang="en-GB" sz="4400" dirty="0"/>
              <a:t>.</a:t>
            </a:r>
          </a:p>
          <a:p>
            <a:pPr marL="514350" indent="-514350">
              <a:lnSpc>
                <a:spcPct val="110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GB" sz="4400" dirty="0" err="1"/>
              <a:t>Consectetur</a:t>
            </a:r>
            <a:r>
              <a:rPr lang="en-GB" sz="4400" dirty="0"/>
              <a:t> </a:t>
            </a:r>
            <a:r>
              <a:rPr lang="en-GB" sz="4400" dirty="0" err="1"/>
              <a:t>adipisici</a:t>
            </a:r>
            <a:r>
              <a:rPr lang="en-GB" sz="4400" dirty="0"/>
              <a:t> </a:t>
            </a:r>
            <a:r>
              <a:rPr lang="en-GB" sz="4400" dirty="0" err="1" smtClean="0">
                <a:solidFill>
                  <a:srgbClr val="FF0000"/>
                </a:solidFill>
              </a:rPr>
              <a:t>elit.</a:t>
            </a:r>
            <a:r>
              <a:rPr lang="en-GB" sz="4400" b="1" i="1" dirty="0" err="1" smtClean="0">
                <a:solidFill>
                  <a:srgbClr val="FF0000"/>
                </a:solidFill>
              </a:rPr>
              <a:t>Min</a:t>
            </a:r>
            <a:r>
              <a:rPr lang="en-GB" sz="4400" b="1" i="1" dirty="0" smtClean="0">
                <a:solidFill>
                  <a:srgbClr val="FF0000"/>
                </a:solidFill>
              </a:rPr>
              <a:t>. Font </a:t>
            </a:r>
            <a:r>
              <a:rPr lang="en-GB" sz="4400" b="1" i="1" dirty="0" err="1" smtClean="0">
                <a:solidFill>
                  <a:srgbClr val="FF0000"/>
                </a:solidFill>
              </a:rPr>
              <a:t>Sizte</a:t>
            </a:r>
            <a:r>
              <a:rPr lang="en-GB" sz="4400" b="1" i="1" dirty="0" smtClean="0">
                <a:solidFill>
                  <a:srgbClr val="FF0000"/>
                </a:solidFill>
              </a:rPr>
              <a:t> </a:t>
            </a:r>
            <a:r>
              <a:rPr lang="en-GB" sz="4400" b="1" i="1" u="sng" dirty="0" smtClean="0">
                <a:solidFill>
                  <a:srgbClr val="FF0000"/>
                </a:solidFill>
              </a:rPr>
              <a:t>44</a:t>
            </a:r>
            <a:endParaRPr lang="en-GB" sz="4400" dirty="0">
              <a:solidFill>
                <a:srgbClr val="FF0000"/>
              </a:solidFill>
            </a:endParaRPr>
          </a:p>
          <a:p>
            <a:pPr marL="514350" indent="-514350">
              <a:lnSpc>
                <a:spcPct val="110000"/>
              </a:lnSpc>
              <a:spcAft>
                <a:spcPts val="1800"/>
              </a:spcAft>
              <a:buFont typeface="+mj-lt"/>
              <a:buAutoNum type="arabicPeriod"/>
            </a:pPr>
            <a:endParaRPr lang="en-GB" sz="5000" b="1" dirty="0">
              <a:solidFill>
                <a:srgbClr val="00618F"/>
              </a:solidFill>
            </a:endParaRPr>
          </a:p>
          <a:p>
            <a:pPr>
              <a:spcAft>
                <a:spcPts val="1800"/>
              </a:spcAft>
              <a:buClr>
                <a:srgbClr val="00618F"/>
              </a:buClr>
            </a:pPr>
            <a:endParaRPr lang="en-GB" sz="3200" dirty="0"/>
          </a:p>
        </p:txBody>
      </p:sp>
      <p:sp>
        <p:nvSpPr>
          <p:cNvPr id="24" name="Titel 1"/>
          <p:cNvSpPr txBox="1">
            <a:spLocks/>
          </p:cNvSpPr>
          <p:nvPr/>
        </p:nvSpPr>
        <p:spPr>
          <a:xfrm>
            <a:off x="1095375" y="4211444"/>
            <a:ext cx="28055536" cy="1240665"/>
          </a:xfrm>
          <a:prstGeom prst="rect">
            <a:avLst/>
          </a:prstGeom>
        </p:spPr>
        <p:txBody>
          <a:bodyPr vert="horz" lIns="180000" tIns="36000" rIns="180000" bIns="36000" rtlCol="0" anchor="t">
            <a:noAutofit/>
          </a:bodyPr>
          <a:lstStyle>
            <a:lvl1pPr algn="ctr" defTabSz="30274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lang="en-GB" sz="4400" u="sng" dirty="0" smtClean="0">
                <a:latin typeface="Arial Narrow" panose="020B0606020202030204" pitchFamily="34" charset="0"/>
              </a:rPr>
              <a:t>Presenting author</a:t>
            </a:r>
            <a:r>
              <a:rPr lang="en-GB" sz="4400" dirty="0" smtClean="0">
                <a:latin typeface="Arial Narrow" panose="020B0606020202030204" pitchFamily="34" charset="0"/>
              </a:rPr>
              <a:t> </a:t>
            </a:r>
            <a:r>
              <a:rPr lang="en-GB" sz="4400" baseline="30000" dirty="0" smtClean="0">
                <a:latin typeface="Arial Narrow" panose="020B0606020202030204" pitchFamily="34" charset="0"/>
              </a:rPr>
              <a:t>1</a:t>
            </a:r>
            <a:r>
              <a:rPr lang="en-GB" sz="4400" dirty="0" smtClean="0">
                <a:latin typeface="Arial Narrow" panose="020B0606020202030204" pitchFamily="34" charset="0"/>
              </a:rPr>
              <a:t>, Co-author </a:t>
            </a:r>
            <a:r>
              <a:rPr lang="en-GB" sz="4400" baseline="30000" dirty="0" smtClean="0">
                <a:latin typeface="Arial Narrow" panose="020B0606020202030204" pitchFamily="34" charset="0"/>
              </a:rPr>
              <a:t>1</a:t>
            </a:r>
            <a:r>
              <a:rPr lang="en-GB" sz="4400" dirty="0" smtClean="0">
                <a:latin typeface="Arial Narrow" panose="020B0606020202030204" pitchFamily="34" charset="0"/>
              </a:rPr>
              <a:t>, Co-author </a:t>
            </a:r>
            <a:r>
              <a:rPr lang="en-GB" sz="4400" baseline="30000" dirty="0" smtClean="0">
                <a:latin typeface="Arial Narrow" panose="020B0606020202030204" pitchFamily="34" charset="0"/>
              </a:rPr>
              <a:t>2</a:t>
            </a:r>
            <a:r>
              <a:rPr lang="en-GB" sz="4400" dirty="0" smtClean="0">
                <a:latin typeface="Arial Narrow" panose="020B0606020202030204" pitchFamily="34" charset="0"/>
              </a:rPr>
              <a:t>  </a:t>
            </a:r>
            <a:r>
              <a:rPr lang="en-GB" sz="4400" b="1" i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Min. Font Size </a:t>
            </a:r>
            <a:r>
              <a:rPr lang="en-GB" sz="4400" b="1" i="1" u="sn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44</a:t>
            </a:r>
            <a:endParaRPr lang="en-GB" sz="4400" baseline="30000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lang="en-GB" sz="4000" baseline="30000" dirty="0" smtClean="0">
                <a:latin typeface="Arial Narrow" panose="020B0606020202030204" pitchFamily="34" charset="0"/>
              </a:rPr>
              <a:t>(1) </a:t>
            </a:r>
            <a:r>
              <a:rPr lang="en-GB" sz="4000" dirty="0" smtClean="0">
                <a:latin typeface="Arial Narrow" panose="020B0606020202030204" pitchFamily="34" charset="0"/>
              </a:rPr>
              <a:t>Affiliation, </a:t>
            </a:r>
            <a:r>
              <a:rPr lang="en-GB" sz="4000" baseline="30000" dirty="0" smtClean="0">
                <a:latin typeface="Arial Narrow" panose="020B0606020202030204" pitchFamily="34" charset="0"/>
              </a:rPr>
              <a:t>(2)</a:t>
            </a:r>
            <a:r>
              <a:rPr lang="en-GB" sz="4000" dirty="0" smtClean="0">
                <a:latin typeface="Arial Narrow" panose="020B0606020202030204" pitchFamily="34" charset="0"/>
              </a:rPr>
              <a:t> Affiliation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endParaRPr lang="en-GB" sz="2400" dirty="0">
              <a:latin typeface="Arial Narrow" panose="020B0606020202030204" pitchFamily="34" charset="0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15499166" y="6675131"/>
            <a:ext cx="13680000" cy="4309531"/>
          </a:xfrm>
          <a:prstGeom prst="rect">
            <a:avLst/>
          </a:prstGeom>
          <a:solidFill>
            <a:schemeClr val="bg1"/>
          </a:solidFill>
          <a:ln cap="rnd">
            <a:solidFill>
              <a:srgbClr val="00618F"/>
            </a:solidFill>
          </a:ln>
        </p:spPr>
        <p:txBody>
          <a:bodyPr wrap="square" lIns="180000" tIns="180000" rIns="180000" bIns="180000" numCol="1" spcCol="900000" rtlCol="0">
            <a:noAutofit/>
          </a:bodyPr>
          <a:lstStyle/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GB" sz="6600" b="1" dirty="0" smtClean="0">
                <a:solidFill>
                  <a:srgbClr val="00618F"/>
                </a:solidFill>
              </a:rPr>
              <a:t>Methods</a:t>
            </a:r>
          </a:p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GB" sz="4400" dirty="0"/>
              <a:t>Lorem ipsum </a:t>
            </a:r>
            <a:r>
              <a:rPr lang="en-GB" sz="4400" dirty="0" err="1"/>
              <a:t>dolor</a:t>
            </a:r>
            <a:r>
              <a:rPr lang="en-GB" sz="4400" dirty="0"/>
              <a:t> sit </a:t>
            </a:r>
            <a:r>
              <a:rPr lang="en-GB" sz="4400" dirty="0" err="1"/>
              <a:t>amet</a:t>
            </a:r>
            <a:r>
              <a:rPr lang="en-GB" sz="4400" dirty="0"/>
              <a:t>, </a:t>
            </a:r>
            <a:r>
              <a:rPr lang="en-GB" sz="4400" dirty="0" err="1"/>
              <a:t>consectetur</a:t>
            </a:r>
            <a:r>
              <a:rPr lang="en-GB" sz="4400" dirty="0"/>
              <a:t> </a:t>
            </a:r>
            <a:r>
              <a:rPr lang="en-GB" sz="4400" dirty="0" err="1"/>
              <a:t>adipisici</a:t>
            </a:r>
            <a:r>
              <a:rPr lang="en-GB" sz="4400" dirty="0"/>
              <a:t> </a:t>
            </a:r>
            <a:r>
              <a:rPr lang="en-GB" sz="4400" dirty="0" err="1"/>
              <a:t>elit</a:t>
            </a:r>
            <a:r>
              <a:rPr lang="en-GB" sz="4400" dirty="0" smtClean="0"/>
              <a:t>. </a:t>
            </a:r>
            <a:r>
              <a:rPr lang="en-GB" sz="4400" dirty="0"/>
              <a:t>Lorem ipsum </a:t>
            </a:r>
            <a:r>
              <a:rPr lang="en-GB" sz="4400" dirty="0" err="1"/>
              <a:t>dolor</a:t>
            </a:r>
            <a:r>
              <a:rPr lang="en-GB" sz="4400" dirty="0"/>
              <a:t> sit </a:t>
            </a:r>
            <a:r>
              <a:rPr lang="en-GB" sz="4400" dirty="0" err="1"/>
              <a:t>amet</a:t>
            </a:r>
            <a:r>
              <a:rPr lang="en-GB" sz="4400" dirty="0"/>
              <a:t>, </a:t>
            </a:r>
            <a:r>
              <a:rPr lang="en-GB" sz="4400" dirty="0" err="1"/>
              <a:t>consectetur</a:t>
            </a:r>
            <a:r>
              <a:rPr lang="en-GB" sz="4400" dirty="0"/>
              <a:t> </a:t>
            </a:r>
            <a:r>
              <a:rPr lang="en-GB" sz="4400" dirty="0" err="1"/>
              <a:t>adipisici</a:t>
            </a:r>
            <a:r>
              <a:rPr lang="en-GB" sz="4400" dirty="0"/>
              <a:t> </a:t>
            </a:r>
            <a:r>
              <a:rPr lang="en-GB" sz="4400" dirty="0" err="1"/>
              <a:t>elit</a:t>
            </a:r>
            <a:r>
              <a:rPr lang="en-GB" sz="4400" dirty="0"/>
              <a:t>.</a:t>
            </a:r>
          </a:p>
          <a:p>
            <a:pPr>
              <a:lnSpc>
                <a:spcPct val="110000"/>
              </a:lnSpc>
              <a:spcAft>
                <a:spcPts val="1800"/>
              </a:spcAft>
            </a:pPr>
            <a:endParaRPr lang="en-GB" sz="3200" dirty="0"/>
          </a:p>
        </p:txBody>
      </p:sp>
      <p:sp>
        <p:nvSpPr>
          <p:cNvPr id="37" name="Textfeld 36"/>
          <p:cNvSpPr txBox="1"/>
          <p:nvPr/>
        </p:nvSpPr>
        <p:spPr>
          <a:xfrm>
            <a:off x="1070910" y="11743704"/>
            <a:ext cx="28080000" cy="15679079"/>
          </a:xfrm>
          <a:prstGeom prst="rect">
            <a:avLst/>
          </a:prstGeom>
          <a:solidFill>
            <a:schemeClr val="bg1"/>
          </a:solidFill>
          <a:ln cap="rnd">
            <a:solidFill>
              <a:srgbClr val="00618F"/>
            </a:solidFill>
          </a:ln>
        </p:spPr>
        <p:txBody>
          <a:bodyPr wrap="square" lIns="180000" tIns="180000" rIns="180000" bIns="180000" numCol="2" spcCol="1044000" rtlCol="0">
            <a:noAutofit/>
          </a:bodyPr>
          <a:lstStyle/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GB" sz="6600" b="1" dirty="0" smtClean="0">
                <a:solidFill>
                  <a:srgbClr val="00618F"/>
                </a:solidFill>
              </a:rPr>
              <a:t>Results</a:t>
            </a:r>
          </a:p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GB" sz="4400" dirty="0"/>
              <a:t>Lorem ipsum </a:t>
            </a:r>
            <a:r>
              <a:rPr lang="en-GB" sz="4400" dirty="0" err="1"/>
              <a:t>dolor</a:t>
            </a:r>
            <a:r>
              <a:rPr lang="en-GB" sz="4400" dirty="0"/>
              <a:t> sit </a:t>
            </a:r>
            <a:r>
              <a:rPr lang="en-GB" sz="4400" b="1" dirty="0" err="1"/>
              <a:t>amet</a:t>
            </a:r>
            <a:r>
              <a:rPr lang="en-GB" sz="4400" dirty="0"/>
              <a:t>, </a:t>
            </a:r>
            <a:r>
              <a:rPr lang="en-GB" sz="4400" dirty="0" err="1"/>
              <a:t>consectetur</a:t>
            </a:r>
            <a:r>
              <a:rPr lang="en-GB" sz="4400" dirty="0"/>
              <a:t> </a:t>
            </a:r>
            <a:r>
              <a:rPr lang="en-GB" sz="4400" dirty="0" err="1"/>
              <a:t>adipisici</a:t>
            </a:r>
            <a:r>
              <a:rPr lang="en-GB" sz="4400" dirty="0"/>
              <a:t> </a:t>
            </a:r>
            <a:r>
              <a:rPr lang="en-GB" sz="4400" dirty="0" err="1"/>
              <a:t>elit</a:t>
            </a:r>
            <a:r>
              <a:rPr lang="en-GB" sz="4400" dirty="0"/>
              <a:t>.</a:t>
            </a:r>
            <a:endParaRPr lang="en-GB" sz="4400" b="1" dirty="0">
              <a:solidFill>
                <a:srgbClr val="00618F"/>
              </a:solidFill>
            </a:endParaRPr>
          </a:p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GB" sz="4400" dirty="0"/>
              <a:t>Lorem ipsum </a:t>
            </a:r>
            <a:r>
              <a:rPr lang="en-GB" sz="4400" dirty="0" err="1"/>
              <a:t>dolor</a:t>
            </a:r>
            <a:r>
              <a:rPr lang="en-GB" sz="4400" dirty="0"/>
              <a:t> sit </a:t>
            </a:r>
            <a:r>
              <a:rPr lang="en-GB" sz="4400" dirty="0" err="1"/>
              <a:t>amet</a:t>
            </a:r>
            <a:r>
              <a:rPr lang="en-GB" sz="4400" dirty="0"/>
              <a:t>, </a:t>
            </a:r>
            <a:r>
              <a:rPr lang="en-GB" sz="4400" dirty="0" err="1"/>
              <a:t>consectetur</a:t>
            </a:r>
            <a:r>
              <a:rPr lang="en-GB" sz="4400" dirty="0"/>
              <a:t> </a:t>
            </a:r>
            <a:r>
              <a:rPr lang="en-GB" sz="4400" dirty="0" err="1"/>
              <a:t>adipisici</a:t>
            </a:r>
            <a:r>
              <a:rPr lang="en-GB" sz="4400" dirty="0"/>
              <a:t> </a:t>
            </a:r>
            <a:r>
              <a:rPr lang="en-GB" sz="4400" dirty="0" err="1"/>
              <a:t>elit</a:t>
            </a:r>
            <a:r>
              <a:rPr lang="en-GB" sz="4400" dirty="0"/>
              <a:t>.</a:t>
            </a:r>
            <a:endParaRPr lang="en-GB" sz="4400" b="1" dirty="0">
              <a:solidFill>
                <a:srgbClr val="00618F"/>
              </a:solidFill>
            </a:endParaRPr>
          </a:p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GB" sz="4400" dirty="0"/>
              <a:t>Lorem ipsum </a:t>
            </a:r>
            <a:r>
              <a:rPr lang="en-GB" sz="4400" dirty="0" err="1"/>
              <a:t>dolor</a:t>
            </a:r>
            <a:r>
              <a:rPr lang="en-GB" sz="4400" dirty="0"/>
              <a:t> sit </a:t>
            </a:r>
            <a:r>
              <a:rPr lang="en-GB" sz="4400" dirty="0" err="1"/>
              <a:t>amet</a:t>
            </a:r>
            <a:r>
              <a:rPr lang="en-GB" sz="4400" dirty="0"/>
              <a:t>, </a:t>
            </a:r>
            <a:r>
              <a:rPr lang="en-GB" sz="4400" dirty="0" err="1"/>
              <a:t>consectetur</a:t>
            </a:r>
            <a:r>
              <a:rPr lang="en-GB" sz="4400" dirty="0"/>
              <a:t> </a:t>
            </a:r>
            <a:r>
              <a:rPr lang="en-GB" sz="4400" dirty="0" err="1"/>
              <a:t>adipisici</a:t>
            </a:r>
            <a:r>
              <a:rPr lang="en-GB" sz="4400" dirty="0"/>
              <a:t> </a:t>
            </a:r>
            <a:r>
              <a:rPr lang="en-GB" sz="4400" dirty="0" err="1" smtClean="0"/>
              <a:t>elit</a:t>
            </a:r>
            <a:r>
              <a:rPr lang="en-GB" sz="4400" dirty="0"/>
              <a:t> </a:t>
            </a:r>
            <a:r>
              <a:rPr lang="en-GB" sz="4400" dirty="0" smtClean="0"/>
              <a:t>(6,5 ± 2,8 vs. 5,7 ± 2,5; </a:t>
            </a:r>
            <a:r>
              <a:rPr lang="en-GB" sz="4400" dirty="0"/>
              <a:t>p&lt;0,0009). Lorem ipsum </a:t>
            </a:r>
            <a:r>
              <a:rPr lang="en-GB" sz="4400" dirty="0" err="1"/>
              <a:t>dolor</a:t>
            </a:r>
            <a:r>
              <a:rPr lang="en-GB" sz="4400" dirty="0"/>
              <a:t> sit </a:t>
            </a:r>
            <a:r>
              <a:rPr lang="en-GB" sz="4400" dirty="0" err="1"/>
              <a:t>amet</a:t>
            </a:r>
            <a:r>
              <a:rPr lang="en-GB" sz="4400" dirty="0"/>
              <a:t>, </a:t>
            </a:r>
            <a:r>
              <a:rPr lang="en-GB" sz="4400" dirty="0" err="1"/>
              <a:t>consectetur</a:t>
            </a:r>
            <a:r>
              <a:rPr lang="en-GB" sz="4400" dirty="0"/>
              <a:t> </a:t>
            </a:r>
            <a:r>
              <a:rPr lang="en-GB" sz="4400" dirty="0" err="1"/>
              <a:t>adipisici</a:t>
            </a:r>
            <a:r>
              <a:rPr lang="en-GB" sz="4400" dirty="0"/>
              <a:t> </a:t>
            </a:r>
            <a:r>
              <a:rPr lang="en-GB" sz="4400" dirty="0" err="1"/>
              <a:t>elit</a:t>
            </a:r>
            <a:r>
              <a:rPr lang="en-GB" sz="4400" dirty="0"/>
              <a:t>.</a:t>
            </a:r>
            <a:endParaRPr lang="en-GB" sz="4400" b="1" dirty="0">
              <a:solidFill>
                <a:srgbClr val="00618F"/>
              </a:solidFill>
            </a:endParaRPr>
          </a:p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GB" sz="4400" dirty="0"/>
              <a:t>Lorem ipsum </a:t>
            </a:r>
            <a:r>
              <a:rPr lang="en-GB" sz="4400" dirty="0" err="1"/>
              <a:t>dolor</a:t>
            </a:r>
            <a:r>
              <a:rPr lang="en-GB" sz="4400" dirty="0"/>
              <a:t> sit </a:t>
            </a:r>
            <a:r>
              <a:rPr lang="en-GB" sz="4400" dirty="0" err="1"/>
              <a:t>amet</a:t>
            </a:r>
            <a:r>
              <a:rPr lang="en-GB" sz="4400" dirty="0"/>
              <a:t>, </a:t>
            </a:r>
            <a:r>
              <a:rPr lang="en-GB" sz="4400" dirty="0" err="1"/>
              <a:t>consectetur</a:t>
            </a:r>
            <a:r>
              <a:rPr lang="en-GB" sz="4400" dirty="0"/>
              <a:t> </a:t>
            </a:r>
            <a:r>
              <a:rPr lang="en-GB" sz="4400" dirty="0" err="1"/>
              <a:t>adipisici</a:t>
            </a:r>
            <a:r>
              <a:rPr lang="en-GB" sz="4400" dirty="0"/>
              <a:t> </a:t>
            </a:r>
            <a:r>
              <a:rPr lang="en-GB" sz="4400" dirty="0" err="1"/>
              <a:t>elit</a:t>
            </a:r>
            <a:r>
              <a:rPr lang="en-GB" sz="4400" dirty="0"/>
              <a:t>.</a:t>
            </a:r>
            <a:endParaRPr lang="en-GB" sz="4400" b="1" dirty="0">
              <a:solidFill>
                <a:srgbClr val="00618F"/>
              </a:solidFill>
            </a:endParaRPr>
          </a:p>
          <a:p>
            <a:pPr>
              <a:lnSpc>
                <a:spcPct val="110000"/>
              </a:lnSpc>
              <a:spcAft>
                <a:spcPts val="1800"/>
              </a:spcAft>
            </a:pPr>
            <a:endParaRPr lang="en-GB" sz="3200" dirty="0" smtClean="0"/>
          </a:p>
          <a:p>
            <a:pPr>
              <a:lnSpc>
                <a:spcPct val="110000"/>
              </a:lnSpc>
              <a:spcAft>
                <a:spcPts val="1800"/>
              </a:spcAft>
            </a:pPr>
            <a:endParaRPr lang="en-GB" sz="3200" dirty="0" smtClean="0"/>
          </a:p>
          <a:p>
            <a:pPr>
              <a:lnSpc>
                <a:spcPct val="110000"/>
              </a:lnSpc>
              <a:spcAft>
                <a:spcPts val="1800"/>
              </a:spcAft>
            </a:pPr>
            <a:endParaRPr lang="en-GB" sz="3200" dirty="0" smtClean="0"/>
          </a:p>
          <a:p>
            <a:pPr>
              <a:lnSpc>
                <a:spcPct val="110000"/>
              </a:lnSpc>
              <a:spcAft>
                <a:spcPts val="1800"/>
              </a:spcAft>
            </a:pPr>
            <a:endParaRPr lang="en-GB" sz="3200" dirty="0" smtClean="0"/>
          </a:p>
          <a:p>
            <a:pPr>
              <a:lnSpc>
                <a:spcPct val="110000"/>
              </a:lnSpc>
              <a:spcAft>
                <a:spcPts val="1800"/>
              </a:spcAft>
            </a:pPr>
            <a:endParaRPr lang="en-GB" sz="3200" dirty="0" smtClean="0"/>
          </a:p>
          <a:p>
            <a:pPr>
              <a:lnSpc>
                <a:spcPct val="110000"/>
              </a:lnSpc>
              <a:spcAft>
                <a:spcPts val="1800"/>
              </a:spcAft>
            </a:pPr>
            <a:endParaRPr lang="en-GB" sz="3200" dirty="0" smtClean="0"/>
          </a:p>
          <a:p>
            <a:pPr>
              <a:lnSpc>
                <a:spcPct val="110000"/>
              </a:lnSpc>
              <a:spcAft>
                <a:spcPts val="1800"/>
              </a:spcAft>
            </a:pPr>
            <a:endParaRPr lang="en-GB" sz="3200" dirty="0" smtClean="0"/>
          </a:p>
          <a:p>
            <a:pPr>
              <a:lnSpc>
                <a:spcPct val="110000"/>
              </a:lnSpc>
              <a:spcAft>
                <a:spcPts val="1800"/>
              </a:spcAft>
            </a:pPr>
            <a:endParaRPr lang="en-GB" sz="3200" dirty="0" smtClean="0"/>
          </a:p>
          <a:p>
            <a:pPr>
              <a:lnSpc>
                <a:spcPct val="110000"/>
              </a:lnSpc>
              <a:spcAft>
                <a:spcPts val="1800"/>
              </a:spcAft>
            </a:pPr>
            <a:endParaRPr lang="en-GB" sz="3200" dirty="0" smtClean="0"/>
          </a:p>
          <a:p>
            <a:pPr>
              <a:lnSpc>
                <a:spcPct val="110000"/>
              </a:lnSpc>
              <a:spcAft>
                <a:spcPts val="1800"/>
              </a:spcAft>
            </a:pPr>
            <a:endParaRPr lang="en-GB" sz="3200" dirty="0" smtClean="0"/>
          </a:p>
          <a:p>
            <a:pPr>
              <a:lnSpc>
                <a:spcPct val="110000"/>
              </a:lnSpc>
              <a:spcAft>
                <a:spcPts val="1800"/>
              </a:spcAft>
            </a:pPr>
            <a:endParaRPr lang="en-GB" sz="5000" b="1" dirty="0" smtClean="0"/>
          </a:p>
          <a:p>
            <a:pPr>
              <a:lnSpc>
                <a:spcPct val="110000"/>
              </a:lnSpc>
              <a:spcAft>
                <a:spcPts val="1800"/>
              </a:spcAft>
            </a:pPr>
            <a:endParaRPr lang="en-GB" sz="5000" b="1" dirty="0" smtClean="0"/>
          </a:p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GB" sz="4400" dirty="0"/>
              <a:t>Lorem ipsum </a:t>
            </a:r>
            <a:r>
              <a:rPr lang="en-GB" sz="4400" dirty="0" err="1"/>
              <a:t>dolor</a:t>
            </a:r>
            <a:r>
              <a:rPr lang="en-GB" sz="4400" dirty="0"/>
              <a:t> sit </a:t>
            </a:r>
            <a:r>
              <a:rPr lang="en-GB" sz="4400" dirty="0" err="1"/>
              <a:t>amet</a:t>
            </a:r>
            <a:r>
              <a:rPr lang="en-GB" sz="4400" dirty="0"/>
              <a:t>, </a:t>
            </a:r>
            <a:r>
              <a:rPr lang="en-GB" sz="4400" dirty="0" err="1"/>
              <a:t>consectetur</a:t>
            </a:r>
            <a:r>
              <a:rPr lang="en-GB" sz="4400" dirty="0"/>
              <a:t> </a:t>
            </a:r>
            <a:r>
              <a:rPr lang="en-GB" sz="4400" dirty="0" err="1"/>
              <a:t>adipisici</a:t>
            </a:r>
            <a:r>
              <a:rPr lang="en-GB" sz="4400" dirty="0"/>
              <a:t> </a:t>
            </a:r>
            <a:r>
              <a:rPr lang="en-GB" sz="4400" dirty="0" err="1"/>
              <a:t>elit</a:t>
            </a:r>
            <a:r>
              <a:rPr lang="en-GB" sz="4400" dirty="0"/>
              <a:t>.</a:t>
            </a:r>
            <a:endParaRPr lang="en-GB" sz="4400" b="1" dirty="0">
              <a:solidFill>
                <a:srgbClr val="00618F"/>
              </a:solidFill>
            </a:endParaRPr>
          </a:p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GB" sz="4400" dirty="0"/>
              <a:t>Lorem ipsum </a:t>
            </a:r>
            <a:r>
              <a:rPr lang="en-GB" sz="4400" dirty="0" err="1"/>
              <a:t>dolor</a:t>
            </a:r>
            <a:r>
              <a:rPr lang="en-GB" sz="4400" dirty="0"/>
              <a:t> sit </a:t>
            </a:r>
            <a:r>
              <a:rPr lang="en-GB" sz="4400" dirty="0" err="1"/>
              <a:t>amet</a:t>
            </a:r>
            <a:r>
              <a:rPr lang="en-GB" sz="4400" dirty="0"/>
              <a:t>, </a:t>
            </a:r>
            <a:r>
              <a:rPr lang="en-GB" sz="4400" b="1" dirty="0" err="1"/>
              <a:t>consectetur</a:t>
            </a:r>
            <a:r>
              <a:rPr lang="en-GB" sz="4400" dirty="0"/>
              <a:t> </a:t>
            </a:r>
            <a:r>
              <a:rPr lang="en-GB" sz="4400" dirty="0" err="1"/>
              <a:t>adipisici</a:t>
            </a:r>
            <a:r>
              <a:rPr lang="en-GB" sz="4400" dirty="0"/>
              <a:t> </a:t>
            </a:r>
            <a:r>
              <a:rPr lang="en-GB" sz="4400" dirty="0" err="1"/>
              <a:t>elit</a:t>
            </a:r>
            <a:r>
              <a:rPr lang="en-GB" sz="4400" dirty="0"/>
              <a:t>.</a:t>
            </a:r>
            <a:endParaRPr lang="en-GB" sz="4400" b="1" dirty="0">
              <a:solidFill>
                <a:srgbClr val="00618F"/>
              </a:solidFill>
            </a:endParaRPr>
          </a:p>
          <a:p>
            <a:pPr>
              <a:lnSpc>
                <a:spcPct val="110000"/>
              </a:lnSpc>
              <a:spcAft>
                <a:spcPts val="1800"/>
              </a:spcAft>
            </a:pPr>
            <a:endParaRPr lang="en-GB" sz="3200" dirty="0" smtClean="0"/>
          </a:p>
          <a:p>
            <a:pPr>
              <a:lnSpc>
                <a:spcPct val="110000"/>
              </a:lnSpc>
              <a:spcAft>
                <a:spcPts val="1800"/>
              </a:spcAft>
            </a:pPr>
            <a:endParaRPr lang="en-GB" sz="3200" dirty="0"/>
          </a:p>
          <a:p>
            <a:pPr>
              <a:lnSpc>
                <a:spcPct val="110000"/>
              </a:lnSpc>
              <a:spcAft>
                <a:spcPts val="1800"/>
              </a:spcAft>
            </a:pPr>
            <a:endParaRPr lang="en-GB" sz="3200" dirty="0" smtClean="0"/>
          </a:p>
          <a:p>
            <a:pPr>
              <a:lnSpc>
                <a:spcPct val="110000"/>
              </a:lnSpc>
              <a:spcAft>
                <a:spcPts val="1800"/>
              </a:spcAft>
            </a:pPr>
            <a:endParaRPr lang="en-GB" sz="3200" dirty="0"/>
          </a:p>
          <a:p>
            <a:pPr>
              <a:lnSpc>
                <a:spcPct val="110000"/>
              </a:lnSpc>
              <a:spcAft>
                <a:spcPts val="1800"/>
              </a:spcAft>
            </a:pPr>
            <a:endParaRPr lang="en-GB" sz="3200" dirty="0" smtClean="0"/>
          </a:p>
          <a:p>
            <a:pPr>
              <a:lnSpc>
                <a:spcPct val="110000"/>
              </a:lnSpc>
              <a:spcAft>
                <a:spcPts val="1800"/>
              </a:spcAft>
            </a:pPr>
            <a:endParaRPr lang="en-GB" sz="3200" dirty="0"/>
          </a:p>
          <a:p>
            <a:pPr>
              <a:lnSpc>
                <a:spcPct val="110000"/>
              </a:lnSpc>
              <a:spcAft>
                <a:spcPts val="1800"/>
              </a:spcAft>
            </a:pPr>
            <a:endParaRPr lang="en-GB" sz="3200" dirty="0" smtClean="0"/>
          </a:p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GB" sz="3200" dirty="0" smtClean="0"/>
              <a:t>Table 1: Lorem ipsum</a:t>
            </a:r>
            <a:endParaRPr lang="en-GB" sz="3200" dirty="0"/>
          </a:p>
        </p:txBody>
      </p:sp>
      <p:graphicFrame>
        <p:nvGraphicFramePr>
          <p:cNvPr id="39" name="Diagramm 38"/>
          <p:cNvGraphicFramePr/>
          <p:nvPr>
            <p:extLst>
              <p:ext uri="{D42A27DB-BD31-4B8C-83A1-F6EECF244321}">
                <p14:modId xmlns:p14="http://schemas.microsoft.com/office/powerpoint/2010/main" val="164281489"/>
              </p:ext>
            </p:extLst>
          </p:nvPr>
        </p:nvGraphicFramePr>
        <p:xfrm>
          <a:off x="1804177" y="18968446"/>
          <a:ext cx="12203545" cy="7544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8" name="Textfeld 47"/>
          <p:cNvSpPr txBox="1"/>
          <p:nvPr/>
        </p:nvSpPr>
        <p:spPr>
          <a:xfrm>
            <a:off x="15532712" y="36908285"/>
            <a:ext cx="13680000" cy="2520665"/>
          </a:xfrm>
          <a:prstGeom prst="rect">
            <a:avLst/>
          </a:prstGeom>
          <a:solidFill>
            <a:schemeClr val="bg1"/>
          </a:solidFill>
          <a:ln cap="rnd">
            <a:solidFill>
              <a:srgbClr val="00618F"/>
            </a:solidFill>
          </a:ln>
        </p:spPr>
        <p:txBody>
          <a:bodyPr wrap="square" lIns="180000" tIns="180000" rIns="180000" bIns="180000" rtlCol="0">
            <a:noAutofit/>
          </a:bodyPr>
          <a:lstStyle/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GB" sz="6600" b="1" dirty="0" smtClean="0">
                <a:solidFill>
                  <a:srgbClr val="00618F"/>
                </a:solidFill>
              </a:rPr>
              <a:t>Other logos / QR code Project</a:t>
            </a:r>
          </a:p>
        </p:txBody>
      </p:sp>
      <p:graphicFrame>
        <p:nvGraphicFramePr>
          <p:cNvPr id="56" name="Tabelle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40587"/>
              </p:ext>
            </p:extLst>
          </p:nvPr>
        </p:nvGraphicFramePr>
        <p:xfrm>
          <a:off x="15548129" y="18968446"/>
          <a:ext cx="13176719" cy="7431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73209">
                  <a:extLst>
                    <a:ext uri="{9D8B030D-6E8A-4147-A177-3AD203B41FA5}">
                      <a16:colId xmlns:a16="http://schemas.microsoft.com/office/drawing/2014/main" val="3852496675"/>
                    </a:ext>
                  </a:extLst>
                </a:gridCol>
                <a:gridCol w="3600400">
                  <a:extLst>
                    <a:ext uri="{9D8B030D-6E8A-4147-A177-3AD203B41FA5}">
                      <a16:colId xmlns:a16="http://schemas.microsoft.com/office/drawing/2014/main" val="249763213"/>
                    </a:ext>
                  </a:extLst>
                </a:gridCol>
                <a:gridCol w="2903110">
                  <a:extLst>
                    <a:ext uri="{9D8B030D-6E8A-4147-A177-3AD203B41FA5}">
                      <a16:colId xmlns:a16="http://schemas.microsoft.com/office/drawing/2014/main" val="1375060673"/>
                    </a:ext>
                  </a:extLst>
                </a:gridCol>
              </a:tblGrid>
              <a:tr h="824604">
                <a:tc>
                  <a:txBody>
                    <a:bodyPr/>
                    <a:lstStyle/>
                    <a:p>
                      <a:r>
                        <a:rPr lang="de-DE" sz="4000" dirty="0" smtClean="0"/>
                        <a:t>Patienten </a:t>
                      </a:r>
                      <a:r>
                        <a:rPr lang="de-DE" sz="4000" dirty="0" err="1" smtClean="0"/>
                        <a:t>characteristics</a:t>
                      </a:r>
                      <a:endParaRPr lang="de-DE" sz="4000" dirty="0"/>
                    </a:p>
                  </a:txBody>
                  <a:tcPr marL="180000" marR="180000" marT="180000" marB="180000" anchor="ctr">
                    <a:solidFill>
                      <a:srgbClr val="0061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4000" dirty="0" smtClean="0"/>
                        <a:t>Intervention</a:t>
                      </a:r>
                      <a:endParaRPr lang="de-DE" sz="4000" dirty="0"/>
                    </a:p>
                  </a:txBody>
                  <a:tcPr marL="180000" marR="180000" marT="180000" marB="180000" anchor="ctr">
                    <a:solidFill>
                      <a:srgbClr val="0061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4000" dirty="0" smtClean="0"/>
                        <a:t>Control</a:t>
                      </a:r>
                      <a:endParaRPr lang="de-DE" sz="4000" dirty="0"/>
                    </a:p>
                  </a:txBody>
                  <a:tcPr marL="180000" marR="180000" marT="180000" marB="180000" anchor="ctr">
                    <a:solidFill>
                      <a:srgbClr val="0061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8968658"/>
                  </a:ext>
                </a:extLst>
              </a:tr>
              <a:tr h="118094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4000" b="1" noProof="0" dirty="0" err="1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Mean</a:t>
                      </a:r>
                      <a:r>
                        <a:rPr lang="de-DE" sz="4000" b="1" baseline="0" noProof="0" dirty="0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4000" b="1" baseline="0" noProof="0" dirty="0" err="1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age</a:t>
                      </a:r>
                      <a:r>
                        <a:rPr lang="de-DE" sz="4000" b="1" baseline="0" noProof="0" dirty="0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4000" b="0" noProof="0" dirty="0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(SD)</a:t>
                      </a:r>
                      <a:endParaRPr lang="de-DE" sz="4000" b="0" noProof="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74,4 </a:t>
                      </a:r>
                      <a:r>
                        <a:rPr lang="en-GB" sz="4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GB" sz="4000" dirty="0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9,5</a:t>
                      </a:r>
                      <a:r>
                        <a:rPr lang="en-GB" sz="4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de-DE" sz="4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72,8 </a:t>
                      </a:r>
                      <a:r>
                        <a:rPr lang="en-GB" sz="4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GB" sz="4000" dirty="0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9,3</a:t>
                      </a:r>
                      <a:r>
                        <a:rPr lang="en-GB" sz="4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de-DE" sz="4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2157570"/>
                  </a:ext>
                </a:extLst>
              </a:tr>
              <a:tr h="63987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4000" b="1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Sex, </a:t>
                      </a:r>
                      <a:r>
                        <a:rPr lang="de-DE" sz="40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 (%)</a:t>
                      </a:r>
                      <a:endParaRPr lang="de-DE" sz="40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de-DE" sz="4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de-DE" sz="400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40774939"/>
                  </a:ext>
                </a:extLst>
              </a:tr>
              <a:tr h="63987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4000" i="1" noProof="0" dirty="0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Maie</a:t>
                      </a:r>
                      <a:endParaRPr lang="de-DE" sz="4000" noProof="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205 (</a:t>
                      </a:r>
                      <a:r>
                        <a:rPr lang="en-GB" sz="4000" dirty="0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56,2</a:t>
                      </a:r>
                      <a:r>
                        <a:rPr lang="en-GB" sz="4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de-DE" sz="4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200 (</a:t>
                      </a:r>
                      <a:r>
                        <a:rPr lang="en-GB" sz="4000" dirty="0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53,9</a:t>
                      </a:r>
                      <a:r>
                        <a:rPr lang="en-GB" sz="4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de-DE" sz="4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98402513"/>
                  </a:ext>
                </a:extLst>
              </a:tr>
              <a:tr h="63987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4000" i="1" noProof="0" dirty="0" err="1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Female</a:t>
                      </a:r>
                      <a:r>
                        <a:rPr lang="de-DE" sz="4000" i="1" noProof="0" dirty="0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</a:t>
                      </a:r>
                      <a:endParaRPr lang="de-DE" sz="4000" noProof="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160 (</a:t>
                      </a:r>
                      <a:r>
                        <a:rPr lang="en-GB" sz="4000" dirty="0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43,8</a:t>
                      </a:r>
                      <a:r>
                        <a:rPr lang="en-GB" sz="4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de-DE" sz="4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171 (</a:t>
                      </a:r>
                      <a:r>
                        <a:rPr lang="en-GB" sz="4000" dirty="0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46,1</a:t>
                      </a:r>
                      <a:r>
                        <a:rPr lang="en-GB" sz="4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de-DE" sz="4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75810379"/>
                  </a:ext>
                </a:extLst>
              </a:tr>
              <a:tr h="63987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4000" b="1" noProof="0" dirty="0" err="1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Indication</a:t>
                      </a:r>
                      <a:r>
                        <a:rPr lang="de-DE" sz="4000" b="1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de-DE" sz="40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 (%)</a:t>
                      </a:r>
                      <a:endParaRPr lang="de-DE" sz="40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de-DE" sz="4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de-DE" sz="4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8052378"/>
                  </a:ext>
                </a:extLst>
              </a:tr>
              <a:tr h="63987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4000" i="1" noProof="0" dirty="0" err="1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Lorem</a:t>
                      </a:r>
                      <a:r>
                        <a:rPr lang="de-DE" sz="4000" i="1" noProof="0" dirty="0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4000" i="1" noProof="0" dirty="0" err="1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ipsum</a:t>
                      </a:r>
                      <a:endParaRPr lang="de-DE" sz="4000" noProof="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302 (</a:t>
                      </a:r>
                      <a:r>
                        <a:rPr lang="en-GB" sz="4000" dirty="0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82,7</a:t>
                      </a:r>
                      <a:r>
                        <a:rPr lang="en-GB" sz="4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de-DE" sz="4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295 (</a:t>
                      </a:r>
                      <a:r>
                        <a:rPr lang="en-GB" sz="4000" dirty="0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79,5</a:t>
                      </a:r>
                      <a:r>
                        <a:rPr lang="en-GB" sz="4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de-DE" sz="4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0516189"/>
                  </a:ext>
                </a:extLst>
              </a:tr>
              <a:tr h="118094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4000" i="1" noProof="0" dirty="0" err="1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Dolor</a:t>
                      </a:r>
                      <a:r>
                        <a:rPr lang="de-DE" sz="4000" i="1" noProof="0" dirty="0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4000" i="1" noProof="0" dirty="0" err="1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sit</a:t>
                      </a:r>
                      <a:endParaRPr lang="de-DE" sz="4000" noProof="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32 (</a:t>
                      </a:r>
                      <a:r>
                        <a:rPr lang="en-GB" sz="4000" dirty="0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8,8</a:t>
                      </a:r>
                      <a:r>
                        <a:rPr lang="en-GB" sz="4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de-DE" sz="4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 (</a:t>
                      </a:r>
                      <a:r>
                        <a:rPr lang="en-GB" sz="4000" dirty="0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10,8</a:t>
                      </a:r>
                      <a:r>
                        <a:rPr lang="en-GB" sz="4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de-DE" sz="4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65448998"/>
                  </a:ext>
                </a:extLst>
              </a:tr>
            </a:tbl>
          </a:graphicData>
        </a:graphic>
      </p:graphicFrame>
      <p:sp>
        <p:nvSpPr>
          <p:cNvPr id="42" name="Textfeld 41"/>
          <p:cNvSpPr txBox="1"/>
          <p:nvPr/>
        </p:nvSpPr>
        <p:spPr>
          <a:xfrm>
            <a:off x="1135170" y="40411993"/>
            <a:ext cx="28080000" cy="1908899"/>
          </a:xfrm>
          <a:prstGeom prst="rect">
            <a:avLst/>
          </a:prstGeom>
          <a:solidFill>
            <a:schemeClr val="bg1">
              <a:alpha val="57000"/>
            </a:schemeClr>
          </a:solidFill>
          <a:ln cap="rnd">
            <a:solidFill>
              <a:srgbClr val="00618F"/>
            </a:solidFill>
          </a:ln>
        </p:spPr>
        <p:txBody>
          <a:bodyPr wrap="square" lIns="180000" tIns="180000" rIns="180000" bIns="180000" numCol="2" spcCol="1044000" rtlCol="0">
            <a:noAutofit/>
          </a:bodyPr>
          <a:lstStyle/>
          <a:p>
            <a:r>
              <a:rPr lang="en-GB" sz="4000" b="1" dirty="0" smtClean="0"/>
              <a:t>Contact details</a:t>
            </a:r>
          </a:p>
          <a:p>
            <a:r>
              <a:rPr lang="en-GB" sz="4000" dirty="0" smtClean="0"/>
              <a:t>Name</a:t>
            </a:r>
            <a:br>
              <a:rPr lang="en-GB" sz="4000" dirty="0" smtClean="0"/>
            </a:br>
            <a:r>
              <a:rPr lang="en-GB" sz="4000" dirty="0" smtClean="0"/>
              <a:t>Email: </a:t>
            </a:r>
            <a:r>
              <a:rPr lang="en-GB" sz="4000" dirty="0" err="1" smtClean="0"/>
              <a:t>name@xxx</a:t>
            </a:r>
            <a:endParaRPr lang="en-GB" sz="4000" dirty="0" smtClean="0"/>
          </a:p>
          <a:p>
            <a:r>
              <a:rPr lang="en-GB" sz="4000" dirty="0" smtClean="0"/>
              <a:t>Telephone: +49 69 / 6301 – xxx</a:t>
            </a:r>
          </a:p>
          <a:p>
            <a:endParaRPr lang="en-GB" sz="2400" dirty="0" smtClean="0"/>
          </a:p>
        </p:txBody>
      </p:sp>
      <p:sp>
        <p:nvSpPr>
          <p:cNvPr id="57" name="Textfeld 56"/>
          <p:cNvSpPr txBox="1"/>
          <p:nvPr/>
        </p:nvSpPr>
        <p:spPr>
          <a:xfrm>
            <a:off x="1131379" y="28001538"/>
            <a:ext cx="13667780" cy="11427418"/>
          </a:xfrm>
          <a:prstGeom prst="rect">
            <a:avLst/>
          </a:prstGeom>
          <a:solidFill>
            <a:schemeClr val="bg1"/>
          </a:solidFill>
          <a:ln cap="rnd">
            <a:solidFill>
              <a:srgbClr val="00618F"/>
            </a:solidFill>
          </a:ln>
        </p:spPr>
        <p:txBody>
          <a:bodyPr wrap="square" lIns="180000" tIns="180000" rIns="180000" bIns="180000" numCol="1" spcCol="1044000" rtlCol="0">
            <a:noAutofit/>
          </a:bodyPr>
          <a:lstStyle/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GB" sz="6600" b="1" dirty="0" smtClean="0">
                <a:solidFill>
                  <a:srgbClr val="00618F"/>
                </a:solidFill>
              </a:rPr>
              <a:t>Discussion</a:t>
            </a:r>
          </a:p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GB" sz="4400" dirty="0" smtClean="0"/>
              <a:t>Text</a:t>
            </a:r>
          </a:p>
          <a:p>
            <a:pPr>
              <a:lnSpc>
                <a:spcPct val="110000"/>
              </a:lnSpc>
              <a:spcAft>
                <a:spcPts val="1800"/>
              </a:spcAft>
            </a:pPr>
            <a:endParaRPr lang="en-GB" sz="5000" b="1" dirty="0" smtClean="0">
              <a:solidFill>
                <a:srgbClr val="00618F"/>
              </a:solidFill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15535170" y="28006704"/>
            <a:ext cx="13680000" cy="8155005"/>
          </a:xfrm>
          <a:prstGeom prst="rect">
            <a:avLst/>
          </a:prstGeom>
          <a:solidFill>
            <a:schemeClr val="bg1"/>
          </a:solidFill>
          <a:ln cap="rnd">
            <a:solidFill>
              <a:srgbClr val="00618F"/>
            </a:solidFill>
          </a:ln>
        </p:spPr>
        <p:txBody>
          <a:bodyPr wrap="square" lIns="180000" tIns="180000" rIns="180000" bIns="180000" numCol="1" spcCol="900000" rtlCol="0">
            <a:noAutofit/>
          </a:bodyPr>
          <a:lstStyle/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GB" sz="6600" b="1" dirty="0" smtClean="0">
                <a:solidFill>
                  <a:srgbClr val="00618F"/>
                </a:solidFill>
              </a:rPr>
              <a:t>Conclusion</a:t>
            </a:r>
          </a:p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GB" sz="4400" dirty="0"/>
              <a:t>Lorem ipsum </a:t>
            </a:r>
            <a:r>
              <a:rPr lang="en-GB" sz="4400" dirty="0" err="1"/>
              <a:t>dolor</a:t>
            </a:r>
            <a:r>
              <a:rPr lang="en-GB" sz="4400" dirty="0"/>
              <a:t> sit </a:t>
            </a:r>
            <a:r>
              <a:rPr lang="en-GB" sz="4400" dirty="0" err="1"/>
              <a:t>amet</a:t>
            </a:r>
            <a:r>
              <a:rPr lang="en-GB" sz="4400" dirty="0"/>
              <a:t>, </a:t>
            </a:r>
            <a:r>
              <a:rPr lang="en-GB" sz="4400" dirty="0" err="1"/>
              <a:t>consectetur</a:t>
            </a:r>
            <a:r>
              <a:rPr lang="en-GB" sz="4400" dirty="0"/>
              <a:t> </a:t>
            </a:r>
            <a:r>
              <a:rPr lang="en-GB" sz="4400" dirty="0" err="1"/>
              <a:t>adipisici</a:t>
            </a:r>
            <a:r>
              <a:rPr lang="en-GB" sz="4400" dirty="0"/>
              <a:t> </a:t>
            </a:r>
            <a:r>
              <a:rPr lang="en-GB" sz="4400" dirty="0" err="1" smtClean="0"/>
              <a:t>elit</a:t>
            </a:r>
            <a:r>
              <a:rPr lang="en-GB" sz="4400" dirty="0" smtClean="0"/>
              <a:t>.</a:t>
            </a:r>
            <a:endParaRPr lang="en-GB" sz="4400" b="1" dirty="0" smtClean="0">
              <a:solidFill>
                <a:srgbClr val="00618F"/>
              </a:solidFill>
            </a:endParaRPr>
          </a:p>
        </p:txBody>
      </p:sp>
      <p:cxnSp>
        <p:nvCxnSpPr>
          <p:cNvPr id="34" name="Gerader Verbinder 33"/>
          <p:cNvCxnSpPr/>
          <p:nvPr/>
        </p:nvCxnSpPr>
        <p:spPr>
          <a:xfrm>
            <a:off x="1096046" y="3759921"/>
            <a:ext cx="28080000" cy="0"/>
          </a:xfrm>
          <a:prstGeom prst="line">
            <a:avLst/>
          </a:prstGeom>
          <a:ln w="127000">
            <a:gradFill flip="none" rotWithShape="1">
              <a:gsLst>
                <a:gs pos="0">
                  <a:srgbClr val="C96215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5873" y="14043"/>
            <a:ext cx="6659340" cy="374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51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chemeClr val="bg1"/>
        </a:solidFill>
        <a:ln>
          <a:noFill/>
        </a:ln>
      </a:spPr>
      <a:bodyPr wrap="square" lIns="180000" tIns="180000" rIns="180000" bIns="180000" numCol="2" spcCol="900000" rtlCol="0">
        <a:spAutoFit/>
      </a:bodyPr>
      <a:lstStyle>
        <a:defPPr>
          <a:lnSpc>
            <a:spcPct val="110000"/>
          </a:lnSpc>
          <a:spcAft>
            <a:spcPts val="1800"/>
          </a:spcAft>
          <a:defRPr sz="5000" b="1" dirty="0" smtClean="0">
            <a:solidFill>
              <a:srgbClr val="00618F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247</Words>
  <Application>Microsoft Office PowerPoint</Application>
  <PresentationFormat>Benutzerdefiniert</PresentationFormat>
  <Paragraphs>70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Arial Narrow</vt:lpstr>
      <vt:lpstr>Calibri</vt:lpstr>
      <vt:lpstr>Calibri Light</vt:lpstr>
      <vt:lpstr>Times New Roman</vt:lpstr>
      <vt:lpstr>Office</vt:lpstr>
      <vt:lpstr>Example poster Min. Font Size 88 Symposium Multimorbidity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Blazejewski</dc:creator>
  <cp:lastModifiedBy>vandenAkker, Marjan</cp:lastModifiedBy>
  <cp:revision>95</cp:revision>
  <dcterms:created xsi:type="dcterms:W3CDTF">2017-06-29T13:04:53Z</dcterms:created>
  <dcterms:modified xsi:type="dcterms:W3CDTF">2024-02-22T12:05:32Z</dcterms:modified>
</cp:coreProperties>
</file>