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93" r:id="rId2"/>
    <p:sldId id="325" r:id="rId3"/>
    <p:sldId id="326" r:id="rId4"/>
    <p:sldId id="327" r:id="rId5"/>
    <p:sldId id="324" r:id="rId6"/>
    <p:sldId id="328" r:id="rId7"/>
    <p:sldId id="329" r:id="rId8"/>
    <p:sldId id="330" r:id="rId9"/>
    <p:sldId id="316" r:id="rId10"/>
    <p:sldId id="331" r:id="rId11"/>
    <p:sldId id="332" r:id="rId12"/>
    <p:sldId id="323" r:id="rId13"/>
    <p:sldId id="333" r:id="rId14"/>
    <p:sldId id="334" r:id="rId15"/>
    <p:sldId id="335" r:id="rId16"/>
    <p:sldId id="319" r:id="rId17"/>
    <p:sldId id="336" r:id="rId18"/>
    <p:sldId id="337" r:id="rId19"/>
    <p:sldId id="320" r:id="rId20"/>
    <p:sldId id="338" r:id="rId21"/>
    <p:sldId id="321" r:id="rId22"/>
    <p:sldId id="339" r:id="rId23"/>
    <p:sldId id="340" r:id="rId24"/>
    <p:sldId id="341" r:id="rId25"/>
    <p:sldId id="322" r:id="rId26"/>
    <p:sldId id="342" r:id="rId2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17" autoAdjust="0"/>
    <p:restoredTop sz="94660"/>
  </p:normalViewPr>
  <p:slideViewPr>
    <p:cSldViewPr showGuides="1">
      <p:cViewPr varScale="1">
        <p:scale>
          <a:sx n="77" d="100"/>
          <a:sy n="77" d="100"/>
        </p:scale>
        <p:origin x="364"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59025-3C63-43C4-8B0E-710151024EA7}" type="datetimeFigureOut">
              <a:rPr lang="de-DE" smtClean="0"/>
              <a:t>16.12.2025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0CF58-F8AE-4306-91E6-E5B4FBFABC01}" type="slidenum">
              <a:rPr lang="de-DE" smtClean="0"/>
              <a:t>‹Nr.›</a:t>
            </a:fld>
            <a:endParaRPr lang="de-DE"/>
          </a:p>
        </p:txBody>
      </p:sp>
    </p:spTree>
    <p:extLst>
      <p:ext uri="{BB962C8B-B14F-4D97-AF65-F5344CB8AC3E}">
        <p14:creationId xmlns:p14="http://schemas.microsoft.com/office/powerpoint/2010/main" val="98652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268412"/>
            <a:ext cx="5976000" cy="3656515"/>
          </a:xfrm>
        </p:spPr>
        <p:txBody>
          <a:bodyPr anchor="t"/>
          <a:lstStyle>
            <a:lvl1pPr algn="l">
              <a:defRPr sz="6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431425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ap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8" y="1306513"/>
            <a:ext cx="5976000" cy="3642276"/>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5208436"/>
            <a:ext cx="5975351" cy="1396536"/>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
        <p:nvSpPr>
          <p:cNvPr id="8" name="Bildplatzhalter 9">
            <a:extLst>
              <a:ext uri="{FF2B5EF4-FFF2-40B4-BE49-F238E27FC236}">
                <a16:creationId xmlns:a16="http://schemas.microsoft.com/office/drawing/2014/main" id="{8F2F4E45-6575-48BB-B7F1-A75E8397FF25}"/>
              </a:ext>
            </a:extLst>
          </p:cNvPr>
          <p:cNvSpPr>
            <a:spLocks noGrp="1"/>
          </p:cNvSpPr>
          <p:nvPr>
            <p:ph type="pic" sz="quarter" idx="14"/>
          </p:nvPr>
        </p:nvSpPr>
        <p:spPr>
          <a:xfrm>
            <a:off x="6575425" y="1268412"/>
            <a:ext cx="5316538" cy="529293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8627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87C6A3-E0EF-4FA5-9985-39667BB5D1BA}"/>
              </a:ext>
            </a:extLst>
          </p:cNvPr>
          <p:cNvSpPr>
            <a:spLocks noGrp="1"/>
          </p:cNvSpPr>
          <p:nvPr>
            <p:ph type="title" hasCustomPrompt="1"/>
          </p:nvPr>
        </p:nvSpPr>
        <p:spPr/>
        <p:txBody>
          <a:bodyPr/>
          <a:lstStyle>
            <a:lvl1pPr>
              <a:defRPr/>
            </a:lvl1pPr>
          </a:lstStyle>
          <a:p>
            <a:r>
              <a:rPr lang="de-DE" dirty="0"/>
              <a:t>Titel</a:t>
            </a:r>
          </a:p>
        </p:txBody>
      </p:sp>
      <p:sp>
        <p:nvSpPr>
          <p:cNvPr id="3" name="Inhaltsplatzhalter 2">
            <a:extLst>
              <a:ext uri="{FF2B5EF4-FFF2-40B4-BE49-F238E27FC236}">
                <a16:creationId xmlns:a16="http://schemas.microsoft.com/office/drawing/2014/main" id="{47163F39-DA16-4AA3-9128-D0141D3C3454}"/>
              </a:ext>
            </a:extLst>
          </p:cNvPr>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CACADEE-A7A1-4B00-995B-32E6A1A02147}"/>
              </a:ext>
            </a:extLst>
          </p:cNvPr>
          <p:cNvSpPr>
            <a:spLocks noGrp="1"/>
          </p:cNvSpPr>
          <p:nvPr>
            <p:ph type="dt" sz="half" idx="10"/>
          </p:nvPr>
        </p:nvSpPr>
        <p:spPr/>
        <p:txBody>
          <a:bodyPr/>
          <a:lstStyle/>
          <a:p>
            <a:r>
              <a:rPr lang="de-DE"/>
              <a:t>Name des Kapitels (optional)</a:t>
            </a:r>
          </a:p>
        </p:txBody>
      </p:sp>
      <p:sp>
        <p:nvSpPr>
          <p:cNvPr id="5" name="Fußzeilenplatzhalter 4">
            <a:extLst>
              <a:ext uri="{FF2B5EF4-FFF2-40B4-BE49-F238E27FC236}">
                <a16:creationId xmlns:a16="http://schemas.microsoft.com/office/drawing/2014/main" id="{E194B1DF-2FD1-40EA-AC3F-A033005D1A01}"/>
              </a:ext>
            </a:extLst>
          </p:cNvPr>
          <p:cNvSpPr>
            <a:spLocks noGrp="1"/>
          </p:cNvSpPr>
          <p:nvPr>
            <p:ph type="ftr" sz="quarter" idx="11"/>
          </p:nvPr>
        </p:nvSpPr>
        <p:spPr/>
        <p:txBody>
          <a:bodyPr/>
          <a:lstStyle/>
          <a:p>
            <a:r>
              <a:rPr lang="de-DE"/>
              <a:t>Titel der Präsentation (Eingabe über "Einfügen &gt; Kopf- und Fußzeile")</a:t>
            </a:r>
          </a:p>
        </p:txBody>
      </p:sp>
      <p:sp>
        <p:nvSpPr>
          <p:cNvPr id="6" name="Foliennummernplatzhalter 5">
            <a:extLst>
              <a:ext uri="{FF2B5EF4-FFF2-40B4-BE49-F238E27FC236}">
                <a16:creationId xmlns:a16="http://schemas.microsoft.com/office/drawing/2014/main" id="{8359BBFA-AA87-4BCF-8665-A95DD26A9A9C}"/>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374445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7" y="2241550"/>
            <a:ext cx="11591925" cy="39957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00892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Text und Bild (schma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5975982"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5975982" cy="39957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6575425" y="1268412"/>
            <a:ext cx="53165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366508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el, Text und Bild (bre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8" y="1324895"/>
            <a:ext cx="3659721"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8" y="2241550"/>
            <a:ext cx="3659721" cy="39957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4259796" y="1268412"/>
            <a:ext cx="7632167"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1478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el, Text und 2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a:xfrm>
            <a:off x="300039" y="1324895"/>
            <a:ext cx="3156346" cy="688899"/>
          </a:xfrm>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2241550"/>
            <a:ext cx="3156346" cy="39957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D94CEDF7-7515-40D4-8CD3-D88A3A51AEAF}"/>
              </a:ext>
            </a:extLst>
          </p:cNvPr>
          <p:cNvSpPr>
            <a:spLocks noGrp="1"/>
          </p:cNvSpPr>
          <p:nvPr>
            <p:ph type="pic" sz="quarter" idx="14"/>
          </p:nvPr>
        </p:nvSpPr>
        <p:spPr>
          <a:xfrm>
            <a:off x="7968208" y="1268412"/>
            <a:ext cx="3923755" cy="4968875"/>
          </a:xfrm>
          <a:solidFill>
            <a:schemeClr val="accent4"/>
          </a:solidFill>
        </p:spPr>
        <p:txBody>
          <a:bodyPr anchor="ctr"/>
          <a:lstStyle>
            <a:lvl1pPr marL="0" indent="0" algn="ctr">
              <a:buNone/>
              <a:defRPr/>
            </a:lvl1pPr>
          </a:lstStyle>
          <a:p>
            <a:r>
              <a:rPr lang="de-DE"/>
              <a:t>Bild durch Klicken auf Symbol hinzufügen</a:t>
            </a:r>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756421" y="1268412"/>
            <a:ext cx="3923755"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17111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Bilder und Tex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7" name="Textplatzhalter 6">
            <a:extLst>
              <a:ext uri="{FF2B5EF4-FFF2-40B4-BE49-F238E27FC236}">
                <a16:creationId xmlns:a16="http://schemas.microsoft.com/office/drawing/2014/main" id="{83ED38F5-D973-4765-B726-EC1D0DCBEE0B}"/>
              </a:ext>
            </a:extLst>
          </p:cNvPr>
          <p:cNvSpPr>
            <a:spLocks noGrp="1"/>
          </p:cNvSpPr>
          <p:nvPr>
            <p:ph type="body" sz="quarter" idx="13"/>
          </p:nvPr>
        </p:nvSpPr>
        <p:spPr>
          <a:xfrm>
            <a:off x="300039"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2" name="Textplatzhalter 6">
            <a:extLst>
              <a:ext uri="{FF2B5EF4-FFF2-40B4-BE49-F238E27FC236}">
                <a16:creationId xmlns:a16="http://schemas.microsoft.com/office/drawing/2014/main" id="{F7359EAB-27F8-40C6-BEA9-BE6360AAA5AF}"/>
              </a:ext>
            </a:extLst>
          </p:cNvPr>
          <p:cNvSpPr>
            <a:spLocks noGrp="1"/>
          </p:cNvSpPr>
          <p:nvPr>
            <p:ph type="body" sz="quarter" idx="16"/>
          </p:nvPr>
        </p:nvSpPr>
        <p:spPr>
          <a:xfrm>
            <a:off x="2928331"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9">
            <a:extLst>
              <a:ext uri="{FF2B5EF4-FFF2-40B4-BE49-F238E27FC236}">
                <a16:creationId xmlns:a16="http://schemas.microsoft.com/office/drawing/2014/main" id="{4BF1E103-4F49-4361-A0CA-5F024751F1B8}"/>
              </a:ext>
            </a:extLst>
          </p:cNvPr>
          <p:cNvSpPr>
            <a:spLocks noGrp="1"/>
          </p:cNvSpPr>
          <p:nvPr>
            <p:ph type="pic" sz="quarter" idx="17"/>
          </p:nvPr>
        </p:nvSpPr>
        <p:spPr>
          <a:xfrm>
            <a:off x="2928331"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4" name="Textplatzhalter 6">
            <a:extLst>
              <a:ext uri="{FF2B5EF4-FFF2-40B4-BE49-F238E27FC236}">
                <a16:creationId xmlns:a16="http://schemas.microsoft.com/office/drawing/2014/main" id="{1930E164-C9BB-4A82-9524-60B17ADA31BF}"/>
              </a:ext>
            </a:extLst>
          </p:cNvPr>
          <p:cNvSpPr>
            <a:spLocks noGrp="1"/>
          </p:cNvSpPr>
          <p:nvPr>
            <p:ph type="body" sz="quarter" idx="18"/>
          </p:nvPr>
        </p:nvSpPr>
        <p:spPr>
          <a:xfrm>
            <a:off x="5556623"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5" name="Bildplatzhalter 9">
            <a:extLst>
              <a:ext uri="{FF2B5EF4-FFF2-40B4-BE49-F238E27FC236}">
                <a16:creationId xmlns:a16="http://schemas.microsoft.com/office/drawing/2014/main" id="{C4B605E8-1358-46B0-9403-42BC0A5E76AD}"/>
              </a:ext>
            </a:extLst>
          </p:cNvPr>
          <p:cNvSpPr>
            <a:spLocks noGrp="1"/>
          </p:cNvSpPr>
          <p:nvPr>
            <p:ph type="pic" sz="quarter" idx="19"/>
          </p:nvPr>
        </p:nvSpPr>
        <p:spPr>
          <a:xfrm>
            <a:off x="5556623"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
        <p:nvSpPr>
          <p:cNvPr id="16" name="Textplatzhalter 6">
            <a:extLst>
              <a:ext uri="{FF2B5EF4-FFF2-40B4-BE49-F238E27FC236}">
                <a16:creationId xmlns:a16="http://schemas.microsoft.com/office/drawing/2014/main" id="{9F1A9615-15C9-4659-8463-5A13E8C34802}"/>
              </a:ext>
            </a:extLst>
          </p:cNvPr>
          <p:cNvSpPr>
            <a:spLocks noGrp="1"/>
          </p:cNvSpPr>
          <p:nvPr>
            <p:ph type="body" sz="quarter" idx="20"/>
          </p:nvPr>
        </p:nvSpPr>
        <p:spPr>
          <a:xfrm>
            <a:off x="8184915" y="3609020"/>
            <a:ext cx="2303573" cy="2628268"/>
          </a:xfrm>
        </p:spPr>
        <p:txBody>
          <a:bodyPr/>
          <a:lstStyle>
            <a:lvl1pPr marL="92075" indent="-92075">
              <a:defRPr sz="900"/>
            </a:lvl1pPr>
            <a:lvl2pPr marL="182563" indent="-90488">
              <a:defRPr sz="900"/>
            </a:lvl2pPr>
            <a:lvl3pPr marL="266700" indent="-84138">
              <a:defRPr sz="900"/>
            </a:lvl3pPr>
            <a:lvl4pPr marL="358775" indent="-92075">
              <a:defRPr sz="900"/>
            </a:lvl4pPr>
            <a:lvl5pPr marL="449263" indent="-90488">
              <a:defRPr sz="9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7" name="Bildplatzhalter 9">
            <a:extLst>
              <a:ext uri="{FF2B5EF4-FFF2-40B4-BE49-F238E27FC236}">
                <a16:creationId xmlns:a16="http://schemas.microsoft.com/office/drawing/2014/main" id="{4C8D2B3B-711C-45A3-A866-73C14337CBB7}"/>
              </a:ext>
            </a:extLst>
          </p:cNvPr>
          <p:cNvSpPr>
            <a:spLocks noGrp="1"/>
          </p:cNvSpPr>
          <p:nvPr>
            <p:ph type="pic" sz="quarter" idx="21"/>
          </p:nvPr>
        </p:nvSpPr>
        <p:spPr>
          <a:xfrm>
            <a:off x="8184915" y="1268413"/>
            <a:ext cx="2303573" cy="2232596"/>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83439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Nur Bild (schma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9" y="1268412"/>
            <a:ext cx="7380138"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156649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ur Bild (brei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300038" y="1268412"/>
            <a:ext cx="11591923" cy="4968875"/>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3697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Vollbild">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02B1BBEC-2C7A-44FF-9604-43F3B9CC2EF9}"/>
              </a:ext>
            </a:extLst>
          </p:cNvPr>
          <p:cNvSpPr>
            <a:spLocks noGrp="1"/>
          </p:cNvSpPr>
          <p:nvPr>
            <p:ph type="pic" sz="quarter" idx="15"/>
          </p:nvPr>
        </p:nvSpPr>
        <p:spPr>
          <a:xfrm>
            <a:off x="0" y="0"/>
            <a:ext cx="12192000" cy="6858000"/>
          </a:xfrm>
          <a:solidFill>
            <a:schemeClr val="accent4"/>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77306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49F72-06D0-43C4-95DD-BC6F63771CD1}"/>
              </a:ext>
            </a:extLst>
          </p:cNvPr>
          <p:cNvSpPr>
            <a:spLocks noGrp="1"/>
          </p:cNvSpPr>
          <p:nvPr>
            <p:ph type="title" hasCustomPrompt="1"/>
          </p:nvPr>
        </p:nvSpPr>
        <p:spPr/>
        <p:txBody>
          <a:bodyPr/>
          <a:lstStyle>
            <a:lvl1pPr>
              <a:defRPr/>
            </a:lvl1pPr>
          </a:lstStyle>
          <a:p>
            <a:r>
              <a:rPr lang="de-DE" dirty="0"/>
              <a:t>Titel</a:t>
            </a:r>
          </a:p>
        </p:txBody>
      </p:sp>
      <p:sp>
        <p:nvSpPr>
          <p:cNvPr id="3" name="Datumsplatzhalter 2">
            <a:extLst>
              <a:ext uri="{FF2B5EF4-FFF2-40B4-BE49-F238E27FC236}">
                <a16:creationId xmlns:a16="http://schemas.microsoft.com/office/drawing/2014/main" id="{9CC3A946-E7EC-4D51-87A3-19E575867BA7}"/>
              </a:ext>
            </a:extLst>
          </p:cNvPr>
          <p:cNvSpPr>
            <a:spLocks noGrp="1"/>
          </p:cNvSpPr>
          <p:nvPr>
            <p:ph type="dt" sz="half" idx="10"/>
          </p:nvPr>
        </p:nvSpPr>
        <p:spPr/>
        <p:txBody>
          <a:bodyPr/>
          <a:lstStyle/>
          <a:p>
            <a:r>
              <a:rPr lang="de-DE"/>
              <a:t>Name des Kapitels (optional)</a:t>
            </a:r>
          </a:p>
        </p:txBody>
      </p:sp>
      <p:sp>
        <p:nvSpPr>
          <p:cNvPr id="4" name="Fußzeilenplatzhalter 3">
            <a:extLst>
              <a:ext uri="{FF2B5EF4-FFF2-40B4-BE49-F238E27FC236}">
                <a16:creationId xmlns:a16="http://schemas.microsoft.com/office/drawing/2014/main" id="{44808FC6-327C-4182-897F-6FF17A4025D8}"/>
              </a:ext>
            </a:extLst>
          </p:cNvPr>
          <p:cNvSpPr>
            <a:spLocks noGrp="1"/>
          </p:cNvSpPr>
          <p:nvPr>
            <p:ph type="ftr" sz="quarter" idx="11"/>
          </p:nvPr>
        </p:nvSpPr>
        <p:spPr/>
        <p:txBody>
          <a:bodyPr/>
          <a:lstStyle/>
          <a:p>
            <a:r>
              <a:rPr lang="de-DE"/>
              <a:t>Titel der Präsentation (Eingabe über "Einfügen &gt; Kopf- und Fußzeile")</a:t>
            </a:r>
          </a:p>
        </p:txBody>
      </p:sp>
      <p:sp>
        <p:nvSpPr>
          <p:cNvPr id="5" name="Foliennummernplatzhalter 4">
            <a:extLst>
              <a:ext uri="{FF2B5EF4-FFF2-40B4-BE49-F238E27FC236}">
                <a16:creationId xmlns:a16="http://schemas.microsoft.com/office/drawing/2014/main" id="{F3641FB9-0988-48DA-96F1-6F030438C00D}"/>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2755822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A5D2A20E-A742-4D97-A6EE-053013FE5DAC}"/>
              </a:ext>
            </a:extLst>
          </p:cNvPr>
          <p:cNvSpPr>
            <a:spLocks noGrp="1"/>
          </p:cNvSpPr>
          <p:nvPr>
            <p:ph type="dt" sz="half" idx="10"/>
          </p:nvPr>
        </p:nvSpPr>
        <p:spPr/>
        <p:txBody>
          <a:bodyPr/>
          <a:lstStyle/>
          <a:p>
            <a:r>
              <a:rPr lang="de-DE"/>
              <a:t>Name des Kapitels (optional)</a:t>
            </a:r>
          </a:p>
        </p:txBody>
      </p:sp>
      <p:sp>
        <p:nvSpPr>
          <p:cNvPr id="3" name="Fußzeilenplatzhalter 2">
            <a:extLst>
              <a:ext uri="{FF2B5EF4-FFF2-40B4-BE49-F238E27FC236}">
                <a16:creationId xmlns:a16="http://schemas.microsoft.com/office/drawing/2014/main" id="{503D3AE9-F8AA-426F-A679-BB57EC884EE1}"/>
              </a:ext>
            </a:extLst>
          </p:cNvPr>
          <p:cNvSpPr>
            <a:spLocks noGrp="1"/>
          </p:cNvSpPr>
          <p:nvPr>
            <p:ph type="ftr" sz="quarter" idx="11"/>
          </p:nvPr>
        </p:nvSpPr>
        <p:spPr/>
        <p:txBody>
          <a:bodyPr/>
          <a:lstStyle/>
          <a:p>
            <a:r>
              <a:rPr lang="de-DE"/>
              <a:t>Titel der Präsentation (Eingabe über "Einfügen &gt; Kopf- und Fußzeile")</a:t>
            </a:r>
          </a:p>
        </p:txBody>
      </p:sp>
      <p:sp>
        <p:nvSpPr>
          <p:cNvPr id="4" name="Foliennummernplatzhalter 3">
            <a:extLst>
              <a:ext uri="{FF2B5EF4-FFF2-40B4-BE49-F238E27FC236}">
                <a16:creationId xmlns:a16="http://schemas.microsoft.com/office/drawing/2014/main" id="{1930ADF6-A91F-4CC3-A7AC-E55FF446D183}"/>
              </a:ext>
            </a:extLst>
          </p:cNvPr>
          <p:cNvSpPr>
            <a:spLocks noGrp="1"/>
          </p:cNvSpPr>
          <p:nvPr>
            <p:ph type="sldNum" sz="quarter" idx="12"/>
          </p:nvPr>
        </p:nvSpPr>
        <p:spPr/>
        <p:txBody>
          <a:bodyPr/>
          <a:lstStyle/>
          <a:p>
            <a:fld id="{968FC3C1-8B2E-4CF4-97FE-57A4E19AC873}" type="slidenum">
              <a:rPr lang="de-DE" smtClean="0"/>
              <a:t>‹Nr.›</a:t>
            </a:fld>
            <a:endParaRPr lang="de-DE"/>
          </a:p>
        </p:txBody>
      </p:sp>
    </p:spTree>
    <p:extLst>
      <p:ext uri="{BB962C8B-B14F-4D97-AF65-F5344CB8AC3E}">
        <p14:creationId xmlns:p14="http://schemas.microsoft.com/office/powerpoint/2010/main" val="2794263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E4DB1-9E18-419C-AB3D-BD869B99274F}"/>
              </a:ext>
            </a:extLst>
          </p:cNvPr>
          <p:cNvSpPr>
            <a:spLocks noGrp="1"/>
          </p:cNvSpPr>
          <p:nvPr>
            <p:ph type="ctrTitle"/>
          </p:nvPr>
        </p:nvSpPr>
        <p:spPr>
          <a:xfrm>
            <a:off x="300037" y="1306513"/>
            <a:ext cx="11593185" cy="1690439"/>
          </a:xfrm>
        </p:spPr>
        <p:txBody>
          <a:bodyPr anchor="t"/>
          <a:lstStyle>
            <a:lvl1pPr algn="l">
              <a:defRPr sz="4000"/>
            </a:lvl1pPr>
          </a:lstStyle>
          <a:p>
            <a:r>
              <a:rPr lang="de-DE"/>
              <a:t>Titelmasterformat durch Klicken bearbeiten</a:t>
            </a:r>
            <a:endParaRPr lang="de-DE" dirty="0"/>
          </a:p>
        </p:txBody>
      </p:sp>
      <p:sp>
        <p:nvSpPr>
          <p:cNvPr id="3" name="Untertitel 2">
            <a:extLst>
              <a:ext uri="{FF2B5EF4-FFF2-40B4-BE49-F238E27FC236}">
                <a16:creationId xmlns:a16="http://schemas.microsoft.com/office/drawing/2014/main" id="{0F49FBC8-B96B-455F-85D7-9A804472D1CC}"/>
              </a:ext>
            </a:extLst>
          </p:cNvPr>
          <p:cNvSpPr>
            <a:spLocks noGrp="1"/>
          </p:cNvSpPr>
          <p:nvPr>
            <p:ph type="subTitle" idx="1"/>
          </p:nvPr>
        </p:nvSpPr>
        <p:spPr>
          <a:xfrm>
            <a:off x="300037" y="3248980"/>
            <a:ext cx="11591926" cy="3355992"/>
          </a:xfrm>
        </p:spPr>
        <p:txBody>
          <a:bodyPr anchor="b"/>
          <a:lstStyle>
            <a:lvl1pPr marL="0" indent="0" algn="l">
              <a:buNone/>
              <a:defRPr sz="1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DE" dirty="0"/>
          </a:p>
        </p:txBody>
      </p:sp>
    </p:spTree>
    <p:extLst>
      <p:ext uri="{BB962C8B-B14F-4D97-AF65-F5344CB8AC3E}">
        <p14:creationId xmlns:p14="http://schemas.microsoft.com/office/powerpoint/2010/main" val="2794930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D51B7A0-2349-4EDA-A63A-B7A717CFB1D7}"/>
              </a:ext>
            </a:extLst>
          </p:cNvPr>
          <p:cNvSpPr>
            <a:spLocks noGrp="1"/>
          </p:cNvSpPr>
          <p:nvPr>
            <p:ph type="title"/>
          </p:nvPr>
        </p:nvSpPr>
        <p:spPr>
          <a:xfrm>
            <a:off x="300038" y="1324895"/>
            <a:ext cx="11591924" cy="688899"/>
          </a:xfrm>
          <a:prstGeom prst="rect">
            <a:avLst/>
          </a:prstGeom>
        </p:spPr>
        <p:txBody>
          <a:bodyPr vert="horz" lIns="0" tIns="0" rIns="0" bIns="0" rtlCol="0" anchor="t" anchorCtr="0">
            <a:noAutofit/>
          </a:bodyPr>
          <a:lstStyle/>
          <a:p>
            <a:r>
              <a:rPr lang="de-DE" dirty="0"/>
              <a:t>Titel</a:t>
            </a:r>
          </a:p>
        </p:txBody>
      </p:sp>
      <p:sp>
        <p:nvSpPr>
          <p:cNvPr id="3" name="Textplatzhalter 2">
            <a:extLst>
              <a:ext uri="{FF2B5EF4-FFF2-40B4-BE49-F238E27FC236}">
                <a16:creationId xmlns:a16="http://schemas.microsoft.com/office/drawing/2014/main" id="{E80BA506-857B-4D18-850B-BD7765473AE7}"/>
              </a:ext>
            </a:extLst>
          </p:cNvPr>
          <p:cNvSpPr>
            <a:spLocks noGrp="1"/>
          </p:cNvSpPr>
          <p:nvPr>
            <p:ph type="body" idx="1"/>
          </p:nvPr>
        </p:nvSpPr>
        <p:spPr>
          <a:xfrm>
            <a:off x="300037" y="2241550"/>
            <a:ext cx="11591925" cy="3995738"/>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86C1221F-2C01-43BF-A95C-DD43389C7FD4}"/>
              </a:ext>
            </a:extLst>
          </p:cNvPr>
          <p:cNvSpPr>
            <a:spLocks noGrp="1"/>
          </p:cNvSpPr>
          <p:nvPr>
            <p:ph type="dt" sz="half" idx="2"/>
          </p:nvPr>
        </p:nvSpPr>
        <p:spPr>
          <a:xfrm>
            <a:off x="10680514" y="6471135"/>
            <a:ext cx="780082" cy="204998"/>
          </a:xfrm>
          <a:prstGeom prst="rect">
            <a:avLst/>
          </a:prstGeom>
        </p:spPr>
        <p:txBody>
          <a:bodyPr vert="horz" wrap="none" lIns="0" tIns="0" rIns="0" bIns="0" rtlCol="0" anchor="t" anchorCtr="0">
            <a:noAutofit/>
          </a:bodyPr>
          <a:lstStyle>
            <a:lvl1pPr algn="r">
              <a:defRPr sz="900">
                <a:solidFill>
                  <a:schemeClr val="tx1"/>
                </a:solidFill>
              </a:defRPr>
            </a:lvl1pPr>
          </a:lstStyle>
          <a:p>
            <a:r>
              <a:rPr lang="de-DE"/>
              <a:t>Name des Kapitels (optional)</a:t>
            </a:r>
            <a:endParaRPr lang="de-DE" dirty="0"/>
          </a:p>
        </p:txBody>
      </p:sp>
      <p:sp>
        <p:nvSpPr>
          <p:cNvPr id="5" name="Fußzeilenplatzhalter 4">
            <a:extLst>
              <a:ext uri="{FF2B5EF4-FFF2-40B4-BE49-F238E27FC236}">
                <a16:creationId xmlns:a16="http://schemas.microsoft.com/office/drawing/2014/main" id="{625A9539-B132-412C-9661-DED3B820CED5}"/>
              </a:ext>
            </a:extLst>
          </p:cNvPr>
          <p:cNvSpPr>
            <a:spLocks noGrp="1"/>
          </p:cNvSpPr>
          <p:nvPr>
            <p:ph type="ftr" sz="quarter" idx="3"/>
          </p:nvPr>
        </p:nvSpPr>
        <p:spPr>
          <a:xfrm>
            <a:off x="300038" y="6471135"/>
            <a:ext cx="10308468" cy="204998"/>
          </a:xfrm>
          <a:prstGeom prst="rect">
            <a:avLst/>
          </a:prstGeom>
        </p:spPr>
        <p:txBody>
          <a:bodyPr vert="horz" lIns="0" tIns="0" rIns="0" bIns="0" rtlCol="0" anchor="t" anchorCtr="0">
            <a:noAutofit/>
          </a:bodyPr>
          <a:lstStyle>
            <a:lvl1pPr algn="l">
              <a:defRPr sz="900">
                <a:solidFill>
                  <a:schemeClr val="tx1"/>
                </a:solidFill>
              </a:defRPr>
            </a:lvl1pPr>
          </a:lstStyle>
          <a:p>
            <a:r>
              <a:rPr lang="de-DE"/>
              <a:t>Titel der Präsentation (Eingabe über "Einfügen &gt; Kopf- und Fußzeile")</a:t>
            </a:r>
            <a:endParaRPr lang="de-DE" dirty="0"/>
          </a:p>
        </p:txBody>
      </p:sp>
      <p:sp>
        <p:nvSpPr>
          <p:cNvPr id="6" name="Foliennummernplatzhalter 5">
            <a:extLst>
              <a:ext uri="{FF2B5EF4-FFF2-40B4-BE49-F238E27FC236}">
                <a16:creationId xmlns:a16="http://schemas.microsoft.com/office/drawing/2014/main" id="{9C13D3EB-E170-4754-9007-33BFBA56E6AD}"/>
              </a:ext>
            </a:extLst>
          </p:cNvPr>
          <p:cNvSpPr>
            <a:spLocks noGrp="1"/>
          </p:cNvSpPr>
          <p:nvPr>
            <p:ph type="sldNum" sz="quarter" idx="4"/>
          </p:nvPr>
        </p:nvSpPr>
        <p:spPr>
          <a:xfrm>
            <a:off x="11532604" y="6471135"/>
            <a:ext cx="359358" cy="204998"/>
          </a:xfrm>
          <a:prstGeom prst="rect">
            <a:avLst/>
          </a:prstGeom>
        </p:spPr>
        <p:txBody>
          <a:bodyPr vert="horz" wrap="none" lIns="0" tIns="0" rIns="0" bIns="0" rtlCol="0" anchor="t" anchorCtr="0">
            <a:noAutofit/>
          </a:bodyPr>
          <a:lstStyle>
            <a:lvl1pPr algn="r">
              <a:defRPr sz="900">
                <a:solidFill>
                  <a:schemeClr val="tx1"/>
                </a:solidFill>
              </a:defRPr>
            </a:lvl1pPr>
          </a:lstStyle>
          <a:p>
            <a:fld id="{968FC3C1-8B2E-4CF4-97FE-57A4E19AC873}" type="slidenum">
              <a:rPr lang="de-DE" smtClean="0"/>
              <a:pPr/>
              <a:t>‹Nr.›</a:t>
            </a:fld>
            <a:endParaRPr lang="de-DE" dirty="0"/>
          </a:p>
        </p:txBody>
      </p:sp>
      <p:pic>
        <p:nvPicPr>
          <p:cNvPr id="10" name="Grafik 9">
            <a:extLst>
              <a:ext uri="{FF2B5EF4-FFF2-40B4-BE49-F238E27FC236}">
                <a16:creationId xmlns:a16="http://schemas.microsoft.com/office/drawing/2014/main" id="{D1E2579D-6D86-478F-A14A-E7114ADEE60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9245" y="126208"/>
            <a:ext cx="1866557" cy="1077186"/>
          </a:xfrm>
          <a:prstGeom prst="rect">
            <a:avLst/>
          </a:prstGeom>
        </p:spPr>
      </p:pic>
    </p:spTree>
    <p:extLst>
      <p:ext uri="{BB962C8B-B14F-4D97-AF65-F5344CB8AC3E}">
        <p14:creationId xmlns:p14="http://schemas.microsoft.com/office/powerpoint/2010/main" val="64170245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56" r:id="rId4"/>
    <p:sldLayoutId id="2147483657" r:id="rId5"/>
    <p:sldLayoutId id="2147483658" r:id="rId6"/>
    <p:sldLayoutId id="2147483659" r:id="rId7"/>
    <p:sldLayoutId id="2147483664" r:id="rId8"/>
    <p:sldLayoutId id="2147483660" r:id="rId9"/>
    <p:sldLayoutId id="2147483661" r:id="rId10"/>
    <p:sldLayoutId id="2147483662" r:id="rId11"/>
    <p:sldLayoutId id="2147483654" r:id="rId12"/>
    <p:sldLayoutId id="2147483655" r:id="rId13"/>
    <p:sldLayoutId id="2147483665" r:id="rId14"/>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176213"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1pPr>
      <a:lvl2pPr marL="358775" indent="-18256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2pPr>
      <a:lvl3pPr marL="534988"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3pPr>
      <a:lvl4pPr marL="717550" indent="-18256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4pPr>
      <a:lvl5pPr marL="893763" indent="-176213" algn="l" defTabSz="914400" rtl="0" eaLnBrk="1" latinLnBrk="0" hangingPunct="1">
        <a:lnSpc>
          <a:spcPct val="15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9">
          <p15:clr>
            <a:srgbClr val="F26B43"/>
          </p15:clr>
        </p15:guide>
        <p15:guide id="2" pos="189">
          <p15:clr>
            <a:srgbClr val="F26B43"/>
          </p15:clr>
        </p15:guide>
        <p15:guide id="3" pos="7491">
          <p15:clr>
            <a:srgbClr val="F26B43"/>
          </p15:clr>
        </p15:guide>
        <p15:guide id="4" orient="horz" pos="3929">
          <p15:clr>
            <a:srgbClr val="F26B43"/>
          </p15:clr>
        </p15:guide>
        <p15:guide id="5" orient="horz" pos="141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571826"/>
          </a:xfrm>
        </p:spPr>
        <p:txBody>
          <a:bodyPr/>
          <a:lstStyle/>
          <a:p>
            <a:pPr algn="just" eaLnBrk="1" hangingPunct="1">
              <a:lnSpc>
                <a:spcPts val="2400"/>
              </a:lnSpc>
              <a:spcBef>
                <a:spcPct val="0"/>
              </a:spcBef>
              <a:buNone/>
            </a:pPr>
            <a:r>
              <a:rPr lang="de-DE" altLang="de-DE" sz="2000" b="1" u="sng" dirty="0">
                <a:sym typeface="Gill Sans" charset="0"/>
              </a:rPr>
              <a:t>Ausgangsfall</a:t>
            </a:r>
          </a:p>
          <a:p>
            <a:pPr algn="just" eaLnBrk="1" hangingPunct="1">
              <a:lnSpc>
                <a:spcPts val="2400"/>
              </a:lnSpc>
              <a:spcBef>
                <a:spcPct val="0"/>
              </a:spcBef>
              <a:buNone/>
            </a:pPr>
            <a:r>
              <a:rPr lang="de-DE" altLang="de-DE" sz="2000" b="1" u="sng" dirty="0">
                <a:sym typeface="Gill Sans" charset="0"/>
              </a:rPr>
              <a:t>Frage 1:</a:t>
            </a:r>
          </a:p>
          <a:p>
            <a:pPr marL="457200" indent="-457200" algn="just" eaLnBrk="1" hangingPunct="1">
              <a:lnSpc>
                <a:spcPts val="2400"/>
              </a:lnSpc>
              <a:spcBef>
                <a:spcPct val="0"/>
              </a:spcBef>
              <a:buAutoNum type="alphaUcPeriod"/>
            </a:pPr>
            <a:r>
              <a:rPr lang="de-DE" altLang="de-DE" sz="2000" b="1" dirty="0">
                <a:sym typeface="Gill Sans" charset="0"/>
              </a:rPr>
              <a:t>Anspruch entstanden</a:t>
            </a:r>
          </a:p>
          <a:p>
            <a:pPr marL="817200" lvl="4" indent="-285750" algn="just">
              <a:lnSpc>
                <a:spcPct val="90000"/>
              </a:lnSpc>
              <a:spcBef>
                <a:spcPts val="1075"/>
              </a:spcBef>
            </a:pPr>
            <a:r>
              <a:rPr lang="de-DE" altLang="de-DE" sz="1800" dirty="0">
                <a:sym typeface="Gill Sans" charset="0"/>
              </a:rPr>
              <a:t>V und K haben einen Kaufvertrag über den Kauf von 80 qm Fliesen zum Preis von 2.000 Euro geschlossen. Damit ist der Kaufpreisanspruch des V gemäß § 433 II BGB entstanden.</a:t>
            </a:r>
          </a:p>
          <a:p>
            <a:pPr marL="457200" indent="-457200" algn="just" eaLnBrk="1" hangingPunct="1">
              <a:lnSpc>
                <a:spcPts val="2400"/>
              </a:lnSpc>
              <a:spcBef>
                <a:spcPct val="0"/>
              </a:spcBef>
              <a:buAutoNum type="alphaUcPeriod"/>
            </a:pPr>
            <a:r>
              <a:rPr lang="de-DE" altLang="de-DE" b="1" dirty="0">
                <a:sym typeface="Gill Sans" charset="0"/>
              </a:rPr>
              <a:t>Anspruch erloschen</a:t>
            </a:r>
            <a:endParaRPr lang="de-DE" altLang="de-DE" sz="2000" b="1" dirty="0">
              <a:sym typeface="Gill Sans" charset="0"/>
            </a:endParaRPr>
          </a:p>
          <a:p>
            <a:pPr marL="457200" lvl="1" indent="-432000" algn="just">
              <a:lnSpc>
                <a:spcPct val="90000"/>
              </a:lnSpc>
              <a:spcBef>
                <a:spcPts val="1079"/>
              </a:spcBef>
              <a:buFont typeface="+mj-lt"/>
              <a:buAutoNum type="romanUcPeriod"/>
            </a:pPr>
            <a:r>
              <a:rPr lang="de-DE" b="1" dirty="0"/>
              <a:t>§ 326 Abs. 1 S. 1 BGB</a:t>
            </a:r>
          </a:p>
          <a:p>
            <a:pPr marL="900000" lvl="4" indent="-457200" algn="just">
              <a:lnSpc>
                <a:spcPct val="90000"/>
              </a:lnSpc>
              <a:spcBef>
                <a:spcPts val="1079"/>
              </a:spcBef>
              <a:buAutoNum type="arabicPeriod"/>
            </a:pPr>
            <a:r>
              <a:rPr lang="de-DE" dirty="0"/>
              <a:t>8 qm Fliesen</a:t>
            </a:r>
          </a:p>
          <a:p>
            <a:pPr marL="1368000" lvl="4" indent="-457200" algn="just">
              <a:lnSpc>
                <a:spcPct val="90000"/>
              </a:lnSpc>
              <a:spcBef>
                <a:spcPts val="1079"/>
              </a:spcBef>
              <a:buFont typeface="+mj-lt"/>
              <a:buAutoNum type="alphaLcParenR"/>
            </a:pPr>
            <a:r>
              <a:rPr lang="de-DE" dirty="0"/>
              <a:t>Unmöglichkeit, § 275 Abs. 1 BGB</a:t>
            </a:r>
          </a:p>
          <a:p>
            <a:pPr marL="1728000" lvl="4" indent="-285750" algn="just">
              <a:lnSpc>
                <a:spcPct val="90000"/>
              </a:lnSpc>
              <a:spcBef>
                <a:spcPts val="1075"/>
              </a:spcBef>
            </a:pPr>
            <a:r>
              <a:rPr lang="de-DE" sz="1800" dirty="0"/>
              <a:t>Voraussetzung ist die dauerhafte Nichterbringbarkeit der Leistung.</a:t>
            </a:r>
          </a:p>
          <a:p>
            <a:pPr marL="1728000" lvl="4" indent="-285750" algn="just">
              <a:lnSpc>
                <a:spcPct val="90000"/>
              </a:lnSpc>
              <a:spcBef>
                <a:spcPts val="1075"/>
              </a:spcBef>
            </a:pPr>
            <a:r>
              <a:rPr lang="de-DE" sz="1800" dirty="0"/>
              <a:t>Es liegt eine Gattungsschuld vor, weshalb grundsätzlich der Untergang der gesamten Gattung nötig wäre.</a:t>
            </a:r>
            <a:endParaRPr lang="de-DE" dirty="0"/>
          </a:p>
          <a:p>
            <a:pPr marL="25200" lvl="1" indent="0" algn="just">
              <a:lnSpc>
                <a:spcPct val="90000"/>
              </a:lnSpc>
              <a:spcBef>
                <a:spcPts val="1079"/>
              </a:spcBef>
              <a:buNone/>
            </a:pPr>
            <a:endParaRPr lang="de-DE" dirty="0"/>
          </a:p>
          <a:p>
            <a:pPr algn="just"/>
            <a:endParaRPr lang="de-DE" dirty="0"/>
          </a:p>
        </p:txBody>
      </p:sp>
    </p:spTree>
    <p:extLst>
      <p:ext uri="{BB962C8B-B14F-4D97-AF65-F5344CB8AC3E}">
        <p14:creationId xmlns:p14="http://schemas.microsoft.com/office/powerpoint/2010/main" val="3913412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571826"/>
          </a:xfrm>
        </p:spPr>
        <p:txBody>
          <a:bodyPr/>
          <a:lstStyle/>
          <a:p>
            <a:pPr marL="1713600" lvl="2" indent="-342000" algn="just">
              <a:lnSpc>
                <a:spcPct val="90000"/>
              </a:lnSpc>
              <a:spcBef>
                <a:spcPts val="1075"/>
              </a:spcBef>
              <a:buFont typeface="+mj-lt"/>
              <a:buAutoNum type="alphaLcParenR" startAt="27"/>
            </a:pPr>
            <a:r>
              <a:rPr lang="de-DE" dirty="0"/>
              <a:t> Konkretisierung, § 243 Abs. 2 BGB</a:t>
            </a:r>
          </a:p>
          <a:p>
            <a:pPr marL="2088000" lvl="4" indent="-285750" algn="just">
              <a:lnSpc>
                <a:spcPct val="90000"/>
              </a:lnSpc>
              <a:spcBef>
                <a:spcPts val="1075"/>
              </a:spcBef>
            </a:pPr>
            <a:r>
              <a:rPr lang="de-DE" sz="1800" dirty="0"/>
              <a:t>Die Schuld könnte sich auf die von V gelieferten Fliesen konkretisiert haben, womit sich die Schuld des V hierauf beschränken würde.</a:t>
            </a:r>
            <a:endParaRPr lang="de-DE" dirty="0"/>
          </a:p>
          <a:p>
            <a:pPr marL="2088000" lvl="4" indent="-285750" algn="just">
              <a:lnSpc>
                <a:spcPct val="90000"/>
              </a:lnSpc>
              <a:spcBef>
                <a:spcPts val="1075"/>
              </a:spcBef>
            </a:pPr>
            <a:r>
              <a:rPr lang="de-DE" sz="1800" dirty="0"/>
              <a:t>Dafür müsste V das seinerseits erforderliche zur Leistung der Sache getan haben, § 243 II BGB</a:t>
            </a:r>
          </a:p>
          <a:p>
            <a:pPr marL="2088000" lvl="4" indent="-285750" algn="just">
              <a:lnSpc>
                <a:spcPct val="90000"/>
              </a:lnSpc>
              <a:spcBef>
                <a:spcPts val="1075"/>
              </a:spcBef>
            </a:pPr>
            <a:r>
              <a:rPr lang="de-DE" sz="1800" dirty="0"/>
              <a:t>V und K haben eine Bringschuld vereinbart. Bei einer Bringschuld hat der Schuldner das seinerseits Erforderliche getan, wenn er die Sache dem Gläubiger in Annahmeverzug begründender Art und Weise tatsächlich angeboten hat.</a:t>
            </a:r>
          </a:p>
          <a:p>
            <a:pPr marL="2088000" lvl="4" indent="-285750" algn="just">
              <a:lnSpc>
                <a:spcPct val="90000"/>
              </a:lnSpc>
              <a:spcBef>
                <a:spcPts val="1075"/>
              </a:spcBef>
            </a:pPr>
            <a:r>
              <a:rPr lang="de-DE" sz="1800" dirty="0"/>
              <a:t>Zu prüfen sind also die Voraussetzungen von § 293 ff. BGB</a:t>
            </a:r>
          </a:p>
          <a:p>
            <a:pPr marL="2088000" lvl="4" indent="-285750" algn="just">
              <a:lnSpc>
                <a:spcPct val="90000"/>
              </a:lnSpc>
              <a:spcBef>
                <a:spcPts val="1075"/>
              </a:spcBef>
            </a:pPr>
            <a:r>
              <a:rPr lang="de-DE" sz="1800" dirty="0"/>
              <a:t>P: K hat die Annahme der Fliesen nicht abgelehnt sondern nur darauf verwiesen, dass er sie nicht bezahlen kann. Nach § 298 BGB kommt der Gläubiger aber auch in Verzug, wenn er zwar die angebotene Leistung anzunehmen bereit ist, jedoch die verlangte Gegenleistung nicht anbietet.</a:t>
            </a:r>
          </a:p>
          <a:p>
            <a:pPr marL="0" indent="0" algn="just">
              <a:buNone/>
            </a:pPr>
            <a:endParaRPr lang="de-DE" dirty="0"/>
          </a:p>
        </p:txBody>
      </p:sp>
    </p:spTree>
    <p:extLst>
      <p:ext uri="{BB962C8B-B14F-4D97-AF65-F5344CB8AC3E}">
        <p14:creationId xmlns:p14="http://schemas.microsoft.com/office/powerpoint/2010/main" val="1335376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p:txBody>
          <a:bodyPr/>
          <a:lstStyle/>
          <a:p>
            <a:pPr marL="2088000" lvl="4" indent="-285750" algn="just">
              <a:lnSpc>
                <a:spcPct val="90000"/>
              </a:lnSpc>
              <a:spcBef>
                <a:spcPts val="1075"/>
              </a:spcBef>
            </a:pPr>
            <a:r>
              <a:rPr lang="de-DE" sz="1800" dirty="0"/>
              <a:t>P: vorübergehende Annahmeverhinderung, § 299 BGB: V müsste K die Lieferung der Fliesen eine angemessene Zeit vorher angekündigt haben.</a:t>
            </a:r>
          </a:p>
          <a:p>
            <a:pPr marL="2088000" lvl="4" indent="-285750" algn="just">
              <a:lnSpc>
                <a:spcPct val="90000"/>
              </a:lnSpc>
              <a:spcBef>
                <a:spcPts val="1075"/>
              </a:spcBef>
            </a:pPr>
            <a:r>
              <a:rPr lang="de-DE" sz="1800" dirty="0"/>
              <a:t>Bei der Ankündigung handelt es sich um eine geschäftsähnliche Handlung, für die die Regeln über Willenserklärungen und damit auch § 130 Abs. 1 S. 1 BGB entsprechend anzuwenden sind.</a:t>
            </a:r>
          </a:p>
          <a:p>
            <a:pPr marL="2088000" lvl="4" indent="-285750" algn="just">
              <a:lnSpc>
                <a:spcPct val="90000"/>
              </a:lnSpc>
              <a:spcBef>
                <a:spcPts val="1075"/>
              </a:spcBef>
            </a:pPr>
            <a:r>
              <a:rPr lang="de-DE" sz="1800" dirty="0"/>
              <a:t>Es kommt also auf den Zugang der Ankündigung an. Sie muss also in den Machtbereich des K gekommen sein und dieser muss unter Berücksichtigung der Verkehrsauffassung die Möglichkeit der Kenntnisnahme gehabt haben.</a:t>
            </a:r>
          </a:p>
          <a:p>
            <a:pPr marL="2088000" lvl="4" indent="-285750" algn="just">
              <a:lnSpc>
                <a:spcPct val="90000"/>
              </a:lnSpc>
              <a:spcBef>
                <a:spcPts val="1075"/>
              </a:spcBef>
            </a:pPr>
            <a:r>
              <a:rPr lang="de-DE" sz="1800" dirty="0"/>
              <a:t>Es ist also unerheblich, dass K den Brief des V für Werbung gehalten hat, da der Brief in den Machtbereich des K gelangt ist und dieser von ihm Kenntnis hätte nehmen können.</a:t>
            </a:r>
          </a:p>
          <a:p>
            <a:pPr marL="2088000" lvl="4" indent="-285750" algn="just">
              <a:lnSpc>
                <a:spcPct val="90000"/>
              </a:lnSpc>
              <a:spcBef>
                <a:spcPts val="1075"/>
              </a:spcBef>
            </a:pPr>
            <a:r>
              <a:rPr lang="de-DE" sz="1800" dirty="0"/>
              <a:t>Die Ankündigung erfolgte also am 7.11.2024 und damit drei Wochen vor dem Liefertermin. Die Lieferung wurde also eine angemessene Zeit vorher angekündigt. </a:t>
            </a:r>
          </a:p>
          <a:p>
            <a:pPr marL="2088000" lvl="4" indent="-285750" algn="just">
              <a:lnSpc>
                <a:spcPct val="90000"/>
              </a:lnSpc>
              <a:spcBef>
                <a:spcPts val="1075"/>
              </a:spcBef>
            </a:pPr>
            <a:r>
              <a:rPr lang="de-DE" sz="1800" dirty="0"/>
              <a:t>Die Voraussetzungen des Annahmeverzugs sind gegeben.</a:t>
            </a:r>
          </a:p>
          <a:p>
            <a:pPr marL="0" indent="0">
              <a:buNone/>
            </a:pPr>
            <a:endParaRPr lang="de-DE" dirty="0"/>
          </a:p>
        </p:txBody>
      </p:sp>
    </p:spTree>
    <p:extLst>
      <p:ext uri="{BB962C8B-B14F-4D97-AF65-F5344CB8AC3E}">
        <p14:creationId xmlns:p14="http://schemas.microsoft.com/office/powerpoint/2010/main" val="3812569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571826"/>
          </a:xfrm>
        </p:spPr>
        <p:txBody>
          <a:bodyPr/>
          <a:lstStyle/>
          <a:p>
            <a:pPr marL="1828800" lvl="2" indent="-457200" algn="just">
              <a:lnSpc>
                <a:spcPct val="90000"/>
              </a:lnSpc>
              <a:spcBef>
                <a:spcPts val="1075"/>
              </a:spcBef>
              <a:buFont typeface="+mj-lt"/>
              <a:buAutoNum type="alphaLcParenR" startAt="28"/>
            </a:pPr>
            <a:r>
              <a:rPr lang="de-DE" dirty="0"/>
              <a:t> Zwischenergebnis</a:t>
            </a:r>
          </a:p>
          <a:p>
            <a:pPr marL="2088000" lvl="4" indent="-285750" algn="just">
              <a:lnSpc>
                <a:spcPct val="90000"/>
              </a:lnSpc>
              <a:spcBef>
                <a:spcPts val="1075"/>
              </a:spcBef>
            </a:pPr>
            <a:r>
              <a:rPr lang="de-DE" sz="1800" dirty="0"/>
              <a:t>V hat das seinerseits erforderliche getan, sodass gemäß § 243 Abs. 2 BGB Konkretisierung hinsichtlich der 80 qm Fliesen eingetreten ist. Mit der Zerstörung der 8 qm Fliesen ist insoweit Unmöglichkeit eingetreten.</a:t>
            </a:r>
          </a:p>
          <a:p>
            <a:pPr marL="1368000" lvl="4" indent="-457200">
              <a:lnSpc>
                <a:spcPct val="90000"/>
              </a:lnSpc>
              <a:spcBef>
                <a:spcPts val="1079"/>
              </a:spcBef>
              <a:buFont typeface="+mj-lt"/>
              <a:buAutoNum type="alphaLcParenR" startAt="2"/>
            </a:pPr>
            <a:r>
              <a:rPr lang="de-DE" dirty="0"/>
              <a:t>Aufrechterhaltung, § 326 Abs. 2 S. 1 Alt. 2 BGB</a:t>
            </a:r>
          </a:p>
          <a:p>
            <a:pPr marL="1728000" lvl="4" indent="-285750" algn="just">
              <a:lnSpc>
                <a:spcPct val="90000"/>
              </a:lnSpc>
              <a:spcBef>
                <a:spcPts val="1075"/>
              </a:spcBef>
            </a:pPr>
            <a:r>
              <a:rPr lang="de-DE" sz="1800" dirty="0"/>
              <a:t>K befand sich im Annahmeverzug.</a:t>
            </a:r>
          </a:p>
          <a:p>
            <a:pPr marL="1728000" lvl="4" indent="-285750" algn="just">
              <a:lnSpc>
                <a:spcPct val="90000"/>
              </a:lnSpc>
              <a:spcBef>
                <a:spcPts val="1075"/>
              </a:spcBef>
            </a:pPr>
            <a:r>
              <a:rPr lang="de-DE" sz="1800" dirty="0"/>
              <a:t>V muss sich zwar das Verschulden des A, der leicht fahrlässig handelte, zurechnen lassen. Aufgrund des Annahmeverzugs des V greift aber die Haftungsprivilegierung des § 300 Abs. 1 BGB, womit V nur Vorsatz und grobe Fahrlässigkeit zu vertreten hat.</a:t>
            </a:r>
          </a:p>
          <a:p>
            <a:pPr marL="1728000" lvl="4" indent="-285750" algn="just">
              <a:lnSpc>
                <a:spcPct val="90000"/>
              </a:lnSpc>
              <a:spcBef>
                <a:spcPts val="1075"/>
              </a:spcBef>
            </a:pPr>
            <a:r>
              <a:rPr lang="de-DE" sz="1800" dirty="0"/>
              <a:t>Da A nur leicht fahrlässig handelte hat V die Unmöglichkeit hinsichtlich der Zerstörung der Fliesen nicht zu vertreten. Der Anspruch wird also aufrechterhalten.</a:t>
            </a:r>
          </a:p>
          <a:p>
            <a:pPr marL="1368000" lvl="4" indent="-457200">
              <a:lnSpc>
                <a:spcPct val="90000"/>
              </a:lnSpc>
              <a:spcBef>
                <a:spcPts val="1079"/>
              </a:spcBef>
              <a:buFont typeface="+mj-lt"/>
              <a:buAutoNum type="alphaLcParenR" startAt="3"/>
            </a:pPr>
            <a:r>
              <a:rPr lang="de-DE" dirty="0"/>
              <a:t>Zwischenergebnis</a:t>
            </a:r>
          </a:p>
          <a:p>
            <a:pPr marL="1728000" lvl="4" indent="-285750" algn="just">
              <a:lnSpc>
                <a:spcPct val="90000"/>
              </a:lnSpc>
              <a:spcBef>
                <a:spcPts val="1075"/>
              </a:spcBef>
            </a:pPr>
            <a:r>
              <a:rPr lang="de-DE" sz="1800" dirty="0"/>
              <a:t>Der Anspruch auf Kaufpreiszahlung hinsichtlich der 8 qm Fliesen ist nicht gemäß § 326 Abs. 1 S. 1 BGB erloschen.</a:t>
            </a:r>
          </a:p>
          <a:p>
            <a:pPr marL="910800" lvl="4" indent="0">
              <a:lnSpc>
                <a:spcPct val="90000"/>
              </a:lnSpc>
              <a:spcBef>
                <a:spcPts val="1079"/>
              </a:spcBef>
              <a:buNone/>
            </a:pPr>
            <a:endParaRPr lang="de-DE" dirty="0"/>
          </a:p>
          <a:p>
            <a:pPr marL="0" indent="0">
              <a:buNone/>
            </a:pPr>
            <a:endParaRPr lang="de-DE" dirty="0"/>
          </a:p>
        </p:txBody>
      </p:sp>
    </p:spTree>
    <p:extLst>
      <p:ext uri="{BB962C8B-B14F-4D97-AF65-F5344CB8AC3E}">
        <p14:creationId xmlns:p14="http://schemas.microsoft.com/office/powerpoint/2010/main" val="2002035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283794"/>
          </a:xfrm>
        </p:spPr>
        <p:txBody>
          <a:bodyPr/>
          <a:lstStyle/>
          <a:p>
            <a:pPr marL="900000" lvl="4" indent="-457200">
              <a:lnSpc>
                <a:spcPct val="90000"/>
              </a:lnSpc>
              <a:spcBef>
                <a:spcPts val="1079"/>
              </a:spcBef>
              <a:buFont typeface="+mj-lt"/>
              <a:buAutoNum type="arabicPeriod" startAt="2"/>
            </a:pPr>
            <a:r>
              <a:rPr lang="de-DE" dirty="0"/>
              <a:t>72 qm Fliesen</a:t>
            </a:r>
          </a:p>
          <a:p>
            <a:pPr marL="1260000" lvl="4" indent="-285750" algn="just">
              <a:lnSpc>
                <a:spcPct val="90000"/>
              </a:lnSpc>
              <a:spcBef>
                <a:spcPts val="1075"/>
              </a:spcBef>
            </a:pPr>
            <a:r>
              <a:rPr lang="de-DE" sz="1800" dirty="0"/>
              <a:t>Der Kaufpreiszahlungsanspruch könnte in Bezug auf die verbliebenen 72 qm Fliesen gemäß § 326 Abs. 1 S. 1 BGB teilweise erloschen sein.</a:t>
            </a:r>
          </a:p>
          <a:p>
            <a:pPr marL="1368000" lvl="4" indent="-457200">
              <a:lnSpc>
                <a:spcPct val="90000"/>
              </a:lnSpc>
              <a:spcBef>
                <a:spcPts val="1079"/>
              </a:spcBef>
              <a:buFont typeface="+mj-lt"/>
              <a:buAutoNum type="alphaLcParenR"/>
            </a:pPr>
            <a:r>
              <a:rPr lang="de-DE" dirty="0"/>
              <a:t>Unmöglichkeit</a:t>
            </a:r>
          </a:p>
          <a:p>
            <a:pPr marL="1728000" lvl="4" indent="-285750" algn="just">
              <a:lnSpc>
                <a:spcPct val="90000"/>
              </a:lnSpc>
              <a:spcBef>
                <a:spcPts val="1075"/>
              </a:spcBef>
            </a:pPr>
            <a:r>
              <a:rPr lang="de-DE" sz="1800" dirty="0"/>
              <a:t>Hierfür müsste die geschuldete Lieferung der 72 qm Fliesen durch deren Zerstörung unmöglich geworden sein.</a:t>
            </a:r>
          </a:p>
          <a:p>
            <a:pPr marL="1713600" lvl="2" indent="-342000" algn="just">
              <a:lnSpc>
                <a:spcPct val="90000"/>
              </a:lnSpc>
              <a:spcBef>
                <a:spcPts val="1075"/>
              </a:spcBef>
              <a:buFont typeface="+mj-lt"/>
              <a:buAutoNum type="alphaLcParenR" startAt="27"/>
            </a:pPr>
            <a:r>
              <a:rPr lang="de-DE" dirty="0"/>
              <a:t> Konkretisierung, § 243 Abs. 2 BGB</a:t>
            </a:r>
          </a:p>
          <a:p>
            <a:pPr marL="2088000" lvl="4" indent="-285750" algn="just">
              <a:lnSpc>
                <a:spcPct val="90000"/>
              </a:lnSpc>
              <a:spcBef>
                <a:spcPts val="1075"/>
              </a:spcBef>
            </a:pPr>
            <a:r>
              <a:rPr lang="de-DE" sz="1800" dirty="0"/>
              <a:t>Grundsätzlich gilt das gleiche wie bei den 8 qm Fliesen.</a:t>
            </a:r>
          </a:p>
          <a:p>
            <a:pPr marL="1828800" lvl="2" indent="-457200" algn="just">
              <a:lnSpc>
                <a:spcPct val="90000"/>
              </a:lnSpc>
              <a:spcBef>
                <a:spcPts val="1075"/>
              </a:spcBef>
              <a:buFont typeface="+mj-lt"/>
              <a:buAutoNum type="alphaLcParenR" startAt="28"/>
            </a:pPr>
            <a:r>
              <a:rPr lang="de-DE" dirty="0"/>
              <a:t> </a:t>
            </a:r>
            <a:r>
              <a:rPr lang="de-DE" dirty="0" err="1"/>
              <a:t>Entkonkretisierung</a:t>
            </a:r>
            <a:endParaRPr lang="de-DE" dirty="0"/>
          </a:p>
          <a:p>
            <a:pPr marL="2088000" lvl="4" indent="-285750" algn="just">
              <a:lnSpc>
                <a:spcPct val="90000"/>
              </a:lnSpc>
              <a:spcBef>
                <a:spcPts val="1075"/>
              </a:spcBef>
            </a:pPr>
            <a:r>
              <a:rPr lang="de-DE" sz="1800" dirty="0"/>
              <a:t>Die Konkretisierung könnte durch die Anweisung des V an A, die Fliesen an X zu liefern entfallen sein. Folge hiervon wäre der Rückfall der Leistungsgefahr an den Schuldner.</a:t>
            </a:r>
          </a:p>
          <a:p>
            <a:pPr marL="2088000" lvl="4" indent="-285750" algn="just">
              <a:lnSpc>
                <a:spcPct val="90000"/>
              </a:lnSpc>
              <a:spcBef>
                <a:spcPts val="1075"/>
              </a:spcBef>
            </a:pPr>
            <a:r>
              <a:rPr lang="de-DE" sz="1800" dirty="0"/>
              <a:t>Ob eine solche </a:t>
            </a:r>
            <a:r>
              <a:rPr lang="de-DE" sz="1800" dirty="0" err="1"/>
              <a:t>Entkonkretisierung</a:t>
            </a:r>
            <a:r>
              <a:rPr lang="de-DE" sz="1800" dirty="0"/>
              <a:t> möglich ist, ist umstritten.</a:t>
            </a:r>
            <a:endParaRPr lang="de-DE" dirty="0"/>
          </a:p>
          <a:p>
            <a:pPr marL="25200" lvl="1" indent="0">
              <a:lnSpc>
                <a:spcPct val="90000"/>
              </a:lnSpc>
              <a:spcBef>
                <a:spcPts val="1079"/>
              </a:spcBef>
              <a:buNone/>
            </a:pPr>
            <a:r>
              <a:rPr lang="de-DE" dirty="0"/>
              <a:t>		</a:t>
            </a:r>
          </a:p>
        </p:txBody>
      </p:sp>
    </p:spTree>
    <p:extLst>
      <p:ext uri="{BB962C8B-B14F-4D97-AF65-F5344CB8AC3E}">
        <p14:creationId xmlns:p14="http://schemas.microsoft.com/office/powerpoint/2010/main" val="297067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27810"/>
          </a:xfrm>
        </p:spPr>
        <p:txBody>
          <a:bodyPr/>
          <a:lstStyle/>
          <a:p>
            <a:pPr marL="25200" lvl="1" indent="0" algn="just">
              <a:lnSpc>
                <a:spcPct val="90000"/>
              </a:lnSpc>
              <a:spcBef>
                <a:spcPts val="1079"/>
              </a:spcBef>
              <a:buNone/>
            </a:pPr>
            <a:r>
              <a:rPr lang="de-DE" dirty="0"/>
              <a:t>		(a) </a:t>
            </a:r>
            <a:r>
              <a:rPr lang="de-DE" dirty="0" err="1"/>
              <a:t>e.A</a:t>
            </a:r>
            <a:r>
              <a:rPr lang="de-DE" dirty="0"/>
              <a:t>.: Schuldnerschutz</a:t>
            </a:r>
          </a:p>
          <a:p>
            <a:pPr marL="2502900" lvl="1" indent="-342900" algn="just">
              <a:lnSpc>
                <a:spcPct val="90000"/>
              </a:lnSpc>
              <a:spcBef>
                <a:spcPts val="1079"/>
              </a:spcBef>
            </a:pPr>
            <a:r>
              <a:rPr lang="de-DE" sz="1800" dirty="0"/>
              <a:t>Nach dieser Ansicht gehe es bei § 243 Abs. 2 BGB um Schuldnerschutz. Da der Schuldner alles seinerseits zur Leistung Erforderliche getan hat, soll eine von ihm nicht zu vertretende Leistungsstörung nicht zu seinen Lasten gehen.</a:t>
            </a:r>
          </a:p>
          <a:p>
            <a:pPr marL="2502900" lvl="1" indent="-342900" algn="just">
              <a:lnSpc>
                <a:spcPct val="90000"/>
              </a:lnSpc>
              <a:spcBef>
                <a:spcPts val="1079"/>
              </a:spcBef>
            </a:pPr>
            <a:r>
              <a:rPr lang="de-DE" sz="1800" dirty="0"/>
              <a:t>Da § 243 Abs. 2 BGB allein den Schuldner schütze, könne dieser auch einseitig auf diesen Schutz verzichten. Eine </a:t>
            </a:r>
            <a:r>
              <a:rPr lang="de-DE" sz="1800" dirty="0" err="1"/>
              <a:t>Entkonkretisierung</a:t>
            </a:r>
            <a:r>
              <a:rPr lang="de-DE" sz="1800" dirty="0"/>
              <a:t> ist hiernach bspw. durch Umleitung einer sich auf dem Transport befindlichen Ware möglich.</a:t>
            </a:r>
          </a:p>
          <a:p>
            <a:pPr marL="2502900" lvl="1" indent="-342900" algn="just">
              <a:lnSpc>
                <a:spcPct val="90000"/>
              </a:lnSpc>
              <a:spcBef>
                <a:spcPts val="1079"/>
              </a:spcBef>
            </a:pPr>
            <a:r>
              <a:rPr lang="de-DE" sz="1800" dirty="0"/>
              <a:t>Nach dieser Ansicht wäre hier eine </a:t>
            </a:r>
            <a:r>
              <a:rPr lang="de-DE" sz="1800" dirty="0" err="1"/>
              <a:t>Entkonkretisierung</a:t>
            </a:r>
            <a:r>
              <a:rPr lang="de-DE" sz="1800" dirty="0"/>
              <a:t> gegeben.</a:t>
            </a:r>
          </a:p>
          <a:p>
            <a:pPr marL="25200" lvl="1" indent="0" algn="just">
              <a:lnSpc>
                <a:spcPct val="90000"/>
              </a:lnSpc>
              <a:spcBef>
                <a:spcPts val="1079"/>
              </a:spcBef>
              <a:buNone/>
            </a:pPr>
            <a:r>
              <a:rPr lang="de-DE" dirty="0"/>
              <a:t>		(b) </a:t>
            </a:r>
            <a:r>
              <a:rPr lang="de-DE" dirty="0" err="1"/>
              <a:t>a.A</a:t>
            </a:r>
            <a:r>
              <a:rPr lang="de-DE" dirty="0"/>
              <a:t>.: Gläubigerschutz</a:t>
            </a:r>
          </a:p>
          <a:p>
            <a:pPr marL="2502900" lvl="1" indent="-342900" algn="just">
              <a:lnSpc>
                <a:spcPct val="90000"/>
              </a:lnSpc>
              <a:spcBef>
                <a:spcPts val="1079"/>
              </a:spcBef>
            </a:pPr>
            <a:r>
              <a:rPr lang="de-DE" sz="1800" dirty="0"/>
              <a:t>Nach dieser Ansicht schützt § 243 Abs. 2 BGB auch den Gläubiger. Eine bindende Konkretisierung ermögliche dem Gläubiger schon vor vollständiger Erfüllung, Dispositionen über die Ware vorzunehmen und nehme dem Schuldner die Möglichkeit auf Kosten des Gläubigers zu spekulieren.</a:t>
            </a:r>
          </a:p>
          <a:p>
            <a:pPr marL="25200" lvl="1" indent="0" algn="just">
              <a:lnSpc>
                <a:spcPct val="90000"/>
              </a:lnSpc>
              <a:spcBef>
                <a:spcPts val="1079"/>
              </a:spcBef>
              <a:buNone/>
            </a:pPr>
            <a:r>
              <a:rPr lang="de-DE" dirty="0"/>
              <a:t>		</a:t>
            </a:r>
          </a:p>
        </p:txBody>
      </p:sp>
    </p:spTree>
    <p:extLst>
      <p:ext uri="{BB962C8B-B14F-4D97-AF65-F5344CB8AC3E}">
        <p14:creationId xmlns:p14="http://schemas.microsoft.com/office/powerpoint/2010/main" val="542606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571826"/>
          </a:xfrm>
        </p:spPr>
        <p:txBody>
          <a:bodyPr/>
          <a:lstStyle/>
          <a:p>
            <a:pPr marL="2502900" lvl="1" indent="-342900" algn="just">
              <a:lnSpc>
                <a:spcPct val="90000"/>
              </a:lnSpc>
              <a:spcBef>
                <a:spcPts val="1079"/>
              </a:spcBef>
            </a:pPr>
            <a:r>
              <a:rPr lang="de-DE" sz="1800" dirty="0"/>
              <a:t>Ausnahmen seien jedoch zuzulassen, wenn der Gläubiger kein Interesse an der konkreten Sache hat oder die Annahme grundlos ablehnt.</a:t>
            </a:r>
          </a:p>
          <a:p>
            <a:pPr marL="2502900" lvl="1" indent="-342900" algn="just">
              <a:lnSpc>
                <a:spcPct val="90000"/>
              </a:lnSpc>
              <a:spcBef>
                <a:spcPts val="1079"/>
              </a:spcBef>
            </a:pPr>
            <a:r>
              <a:rPr lang="de-DE" sz="1800" dirty="0"/>
              <a:t>Ein Nachteil des K durch eine </a:t>
            </a:r>
            <a:r>
              <a:rPr lang="de-DE" sz="1800" dirty="0" err="1"/>
              <a:t>Entkonkretisierung</a:t>
            </a:r>
            <a:r>
              <a:rPr lang="de-DE" sz="1800" dirty="0"/>
              <a:t> ist nicht ersichtlich. Er hat auch kein Interesse an der konkreten Sache, womit auch nach dieser Ansicht eine </a:t>
            </a:r>
            <a:r>
              <a:rPr lang="de-DE" sz="1800" dirty="0" err="1"/>
              <a:t>Entkonkretisierung</a:t>
            </a:r>
            <a:r>
              <a:rPr lang="de-DE" sz="1800" dirty="0"/>
              <a:t> gegeben ist.</a:t>
            </a:r>
          </a:p>
          <a:p>
            <a:pPr marL="25200" lvl="1" indent="0" algn="just">
              <a:lnSpc>
                <a:spcPct val="90000"/>
              </a:lnSpc>
              <a:spcBef>
                <a:spcPts val="1079"/>
              </a:spcBef>
              <a:buNone/>
            </a:pPr>
            <a:r>
              <a:rPr lang="de-DE" dirty="0"/>
              <a:t>		(c) Stellungnahme</a:t>
            </a:r>
          </a:p>
          <a:p>
            <a:pPr marL="2502900" lvl="1" indent="-342900" algn="just">
              <a:lnSpc>
                <a:spcPct val="90000"/>
              </a:lnSpc>
              <a:spcBef>
                <a:spcPts val="1079"/>
              </a:spcBef>
            </a:pPr>
            <a:r>
              <a:rPr lang="de-DE" sz="1800" dirty="0"/>
              <a:t>Beide Ansichten kommen zu dem Ergebnis, dass eine </a:t>
            </a:r>
            <a:r>
              <a:rPr lang="de-DE" sz="1800" dirty="0" err="1"/>
              <a:t>Entkonkretisierung</a:t>
            </a:r>
            <a:r>
              <a:rPr lang="de-DE" sz="1800" dirty="0"/>
              <a:t> im vorliegenden Fall möglich und auch erfolgt ist, womit es keiner Stellungnahme bedarf.</a:t>
            </a:r>
          </a:p>
          <a:p>
            <a:pPr marL="1828800" lvl="2" indent="-457200" algn="just">
              <a:lnSpc>
                <a:spcPct val="90000"/>
              </a:lnSpc>
              <a:spcBef>
                <a:spcPts val="1075"/>
              </a:spcBef>
              <a:buFont typeface="+mj-lt"/>
              <a:buAutoNum type="alphaLcParenR" startAt="29"/>
            </a:pPr>
            <a:r>
              <a:rPr lang="de-DE" dirty="0"/>
              <a:t>Zwischenergebnis</a:t>
            </a:r>
          </a:p>
          <a:p>
            <a:pPr marL="2088000" lvl="4" indent="-285750" algn="just">
              <a:lnSpc>
                <a:spcPct val="90000"/>
              </a:lnSpc>
              <a:spcBef>
                <a:spcPts val="1075"/>
              </a:spcBef>
            </a:pPr>
            <a:r>
              <a:rPr lang="de-DE" sz="1800" dirty="0"/>
              <a:t>Da die </a:t>
            </a:r>
            <a:r>
              <a:rPr lang="de-DE" sz="1800" dirty="0" err="1"/>
              <a:t>Entkonkretisierung</a:t>
            </a:r>
            <a:r>
              <a:rPr lang="de-DE" sz="1800" dirty="0"/>
              <a:t> zum Wegfall der Wirkung des § 243 Abs. 2 BGB führt, lag zum Zeitpunkt des Unfalls keine Konkretisierung mehr im Hinblick auf die 72 qm Fliesen vor.</a:t>
            </a:r>
          </a:p>
          <a:p>
            <a:pPr marL="1368000" lvl="4" indent="-457200" algn="just">
              <a:lnSpc>
                <a:spcPct val="90000"/>
              </a:lnSpc>
              <a:spcBef>
                <a:spcPts val="1079"/>
              </a:spcBef>
              <a:buFont typeface="+mj-lt"/>
              <a:buAutoNum type="alphaLcParenR" startAt="2"/>
            </a:pPr>
            <a:r>
              <a:rPr lang="de-DE" dirty="0"/>
              <a:t>Zwischenergebnis</a:t>
            </a:r>
          </a:p>
          <a:p>
            <a:pPr marL="1728000" lvl="4" indent="-285750" algn="just">
              <a:lnSpc>
                <a:spcPct val="90000"/>
              </a:lnSpc>
              <a:spcBef>
                <a:spcPts val="1075"/>
              </a:spcBef>
            </a:pPr>
            <a:r>
              <a:rPr lang="de-DE" sz="1800" dirty="0"/>
              <a:t>Demnach ist die Lieferung der 72 qm Fliesen durch die Zerstörung bei dem Verkehrsunfall nicht gemäß § 275 Abs. 1 BGB unmöglich geworden.</a:t>
            </a:r>
          </a:p>
        </p:txBody>
      </p:sp>
    </p:spTree>
    <p:extLst>
      <p:ext uri="{BB962C8B-B14F-4D97-AF65-F5344CB8AC3E}">
        <p14:creationId xmlns:p14="http://schemas.microsoft.com/office/powerpoint/2010/main" val="4087695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616450"/>
          </a:xfrm>
        </p:spPr>
        <p:txBody>
          <a:bodyPr/>
          <a:lstStyle/>
          <a:p>
            <a:pPr marL="900000" lvl="4" indent="-457200" algn="just">
              <a:lnSpc>
                <a:spcPct val="90000"/>
              </a:lnSpc>
              <a:spcBef>
                <a:spcPts val="1079"/>
              </a:spcBef>
              <a:buFont typeface="+mj-lt"/>
              <a:buAutoNum type="arabicPeriod" startAt="3"/>
            </a:pPr>
            <a:r>
              <a:rPr lang="de-DE" dirty="0"/>
              <a:t>Zwischenergebnis</a:t>
            </a:r>
          </a:p>
          <a:p>
            <a:pPr marL="1260000" lvl="4" indent="-285750" algn="just">
              <a:lnSpc>
                <a:spcPct val="90000"/>
              </a:lnSpc>
              <a:spcBef>
                <a:spcPts val="1075"/>
              </a:spcBef>
            </a:pPr>
            <a:r>
              <a:rPr lang="de-DE" sz="1800" dirty="0"/>
              <a:t>Der Kaufpreisanspruch besteht hinsichtlich der 8 qm Fliesen nach § 326 Abs. 2 S. 1 Alt. 2 BGB fort. Hinsichtlich der 72 qm Fliesen lagen bereits die Voraussetzungen des § 326 Abs. 1 S. 1 BGB nicht (mehr) vor. Der Kaufpreiszahlungsanspruch des V ist somit nicht gemäß § 326 Abs. 1 S. 1 BGB erloschen.</a:t>
            </a:r>
          </a:p>
          <a:p>
            <a:pPr marL="539550" lvl="1" indent="-514350" algn="just">
              <a:lnSpc>
                <a:spcPct val="90000"/>
              </a:lnSpc>
              <a:spcBef>
                <a:spcPts val="1079"/>
              </a:spcBef>
              <a:buFont typeface="+mj-lt"/>
              <a:buAutoNum type="romanUcPeriod" startAt="2"/>
            </a:pPr>
            <a:r>
              <a:rPr lang="de-DE" b="1" dirty="0"/>
              <a:t>346 Abs. 1 BGB</a:t>
            </a:r>
          </a:p>
          <a:p>
            <a:pPr marL="817200" lvl="4" indent="-285750" algn="just">
              <a:lnSpc>
                <a:spcPct val="90000"/>
              </a:lnSpc>
              <a:spcBef>
                <a:spcPts val="1075"/>
              </a:spcBef>
            </a:pPr>
            <a:r>
              <a:rPr lang="de-DE" sz="1800" dirty="0"/>
              <a:t>Der Kaufpreisanspruch könnte nach § 346 Abs. 1 BGB in Folge eines Rücktritts erloschen sein. </a:t>
            </a:r>
          </a:p>
          <a:p>
            <a:pPr marL="900000" lvl="1" indent="-457200" algn="just">
              <a:lnSpc>
                <a:spcPct val="90000"/>
              </a:lnSpc>
              <a:spcBef>
                <a:spcPts val="1079"/>
              </a:spcBef>
              <a:buFont typeface="+mj-lt"/>
              <a:buAutoNum type="arabicPeriod"/>
            </a:pPr>
            <a:r>
              <a:rPr lang="de-DE" dirty="0"/>
              <a:t>Rücktrittserklärung</a:t>
            </a:r>
          </a:p>
          <a:p>
            <a:pPr marL="900000" lvl="1" indent="-457200" algn="just">
              <a:lnSpc>
                <a:spcPct val="90000"/>
              </a:lnSpc>
              <a:spcBef>
                <a:spcPts val="1079"/>
              </a:spcBef>
              <a:buFont typeface="+mj-lt"/>
              <a:buAutoNum type="arabicPeriod"/>
            </a:pPr>
            <a:r>
              <a:rPr lang="de-DE" dirty="0"/>
              <a:t>Rücktrittsgrund</a:t>
            </a:r>
          </a:p>
          <a:p>
            <a:pPr marL="1260000" lvl="4" indent="-285750" algn="just">
              <a:lnSpc>
                <a:spcPct val="90000"/>
              </a:lnSpc>
              <a:spcBef>
                <a:spcPts val="1075"/>
              </a:spcBef>
            </a:pPr>
            <a:r>
              <a:rPr lang="de-DE" sz="1800" dirty="0"/>
              <a:t>Ein solcher könnte sich aus § 323 Abs. 1 BGB ergeben.</a:t>
            </a:r>
          </a:p>
          <a:p>
            <a:pPr marL="1368000" lvl="4" indent="-457200" algn="just">
              <a:lnSpc>
                <a:spcPct val="90000"/>
              </a:lnSpc>
              <a:spcBef>
                <a:spcPts val="1079"/>
              </a:spcBef>
              <a:buFont typeface="+mj-lt"/>
              <a:buAutoNum type="alphaLcParenR"/>
            </a:pPr>
            <a:r>
              <a:rPr lang="de-DE" dirty="0"/>
              <a:t>Nichterbringung der Leistung</a:t>
            </a:r>
          </a:p>
          <a:p>
            <a:pPr marL="1728000" lvl="4" indent="-285750" algn="just">
              <a:lnSpc>
                <a:spcPct val="90000"/>
              </a:lnSpc>
              <a:spcBef>
                <a:spcPts val="1075"/>
              </a:spcBef>
            </a:pPr>
            <a:r>
              <a:rPr lang="de-DE" sz="1800" dirty="0"/>
              <a:t>Die Leistungspflicht hinsichtlich der 8 qm Fliesen ist bereits nach § 275 BGB erloschen (s.o.).</a:t>
            </a:r>
          </a:p>
        </p:txBody>
      </p:sp>
    </p:spTree>
    <p:extLst>
      <p:ext uri="{BB962C8B-B14F-4D97-AF65-F5344CB8AC3E}">
        <p14:creationId xmlns:p14="http://schemas.microsoft.com/office/powerpoint/2010/main" val="1727421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p:txBody>
          <a:bodyPr/>
          <a:lstStyle/>
          <a:p>
            <a:pPr marL="1728000" lvl="4" indent="-285750" algn="just">
              <a:lnSpc>
                <a:spcPct val="90000"/>
              </a:lnSpc>
              <a:spcBef>
                <a:spcPts val="1075"/>
              </a:spcBef>
            </a:pPr>
            <a:r>
              <a:rPr lang="de-DE" sz="1800" dirty="0"/>
              <a:t>Zur Lieferung der 72 qm Fliesen war V indes weiterhin verpflichtet (s.o.).</a:t>
            </a:r>
          </a:p>
          <a:p>
            <a:pPr marL="1368000" lvl="4" indent="-457200" algn="just">
              <a:lnSpc>
                <a:spcPct val="90000"/>
              </a:lnSpc>
              <a:spcBef>
                <a:spcPts val="1079"/>
              </a:spcBef>
              <a:buFont typeface="+mj-lt"/>
              <a:buAutoNum type="alphaLcParenR" startAt="2"/>
            </a:pPr>
            <a:r>
              <a:rPr lang="de-DE" dirty="0"/>
              <a:t>Fristsetzung</a:t>
            </a:r>
          </a:p>
          <a:p>
            <a:pPr marL="1728000" lvl="4" indent="-285750" algn="just">
              <a:lnSpc>
                <a:spcPct val="90000"/>
              </a:lnSpc>
              <a:spcBef>
                <a:spcPts val="1075"/>
              </a:spcBef>
            </a:pPr>
            <a:r>
              <a:rPr lang="de-DE" sz="1800" dirty="0"/>
              <a:t>Die Fristsetzung war hier aufgrund der kategorischen Ablehnung des V, die Leistung zu erbringen, nach § 323 Abs. 2 Nr. 1 BGB entbehrlich.</a:t>
            </a:r>
          </a:p>
          <a:p>
            <a:pPr marL="900000" lvl="1" indent="-457200" algn="just">
              <a:lnSpc>
                <a:spcPct val="90000"/>
              </a:lnSpc>
              <a:spcBef>
                <a:spcPts val="1079"/>
              </a:spcBef>
              <a:buFont typeface="+mj-lt"/>
              <a:buAutoNum type="arabicPeriod" startAt="3"/>
            </a:pPr>
            <a:r>
              <a:rPr lang="de-DE" dirty="0"/>
              <a:t>Kein Ausschluss</a:t>
            </a:r>
          </a:p>
          <a:p>
            <a:pPr marL="1260000" lvl="4" indent="-285750" algn="just">
              <a:lnSpc>
                <a:spcPct val="90000"/>
              </a:lnSpc>
              <a:spcBef>
                <a:spcPts val="1075"/>
              </a:spcBef>
            </a:pPr>
            <a:r>
              <a:rPr lang="de-DE" sz="1800" dirty="0"/>
              <a:t>Hier käme ein Ausschluss nach § 323 Abs. 6 Alt. 2 BGB in Betracht.</a:t>
            </a:r>
          </a:p>
          <a:p>
            <a:pPr marL="1260000" lvl="4" indent="-285750" algn="just">
              <a:lnSpc>
                <a:spcPct val="90000"/>
              </a:lnSpc>
              <a:spcBef>
                <a:spcPts val="1075"/>
              </a:spcBef>
            </a:pPr>
            <a:r>
              <a:rPr lang="de-DE" sz="1800" dirty="0"/>
              <a:t>Aufgrund der </a:t>
            </a:r>
            <a:r>
              <a:rPr lang="de-DE" sz="1800" dirty="0" err="1"/>
              <a:t>Entkonkretisierung</a:t>
            </a:r>
            <a:r>
              <a:rPr lang="de-DE" sz="1800" dirty="0"/>
              <a:t> fehlt es jedoch auch an den Voraussetzungen des Annahmeverzugs, womit der Ausschlussgrund nicht gegeben ist.</a:t>
            </a:r>
          </a:p>
          <a:p>
            <a:pPr marL="900000" lvl="1" indent="-457200" algn="just">
              <a:lnSpc>
                <a:spcPct val="90000"/>
              </a:lnSpc>
              <a:spcBef>
                <a:spcPts val="1079"/>
              </a:spcBef>
              <a:buFont typeface="+mj-lt"/>
              <a:buAutoNum type="arabicPeriod" startAt="3"/>
            </a:pPr>
            <a:r>
              <a:rPr lang="de-DE" dirty="0"/>
              <a:t>Zwischenergebnis</a:t>
            </a:r>
          </a:p>
          <a:p>
            <a:pPr marL="1260000" lvl="4" indent="-285750" algn="just">
              <a:lnSpc>
                <a:spcPct val="90000"/>
              </a:lnSpc>
              <a:spcBef>
                <a:spcPts val="1075"/>
              </a:spcBef>
            </a:pPr>
            <a:r>
              <a:rPr lang="de-DE" sz="1800" dirty="0"/>
              <a:t>K ist von dem Kaufvertrag mit V hinsichtlich der 72 qm Fliesen zurückgetreten, womit nach § 346  Abs. 1 BGB der Anspruch des V </a:t>
            </a:r>
            <a:r>
              <a:rPr lang="de-DE" sz="1800" dirty="0" err="1"/>
              <a:t>iHv</a:t>
            </a:r>
            <a:r>
              <a:rPr lang="de-DE" sz="1800" dirty="0"/>
              <a:t>. 1800 € erloschen ist.</a:t>
            </a:r>
          </a:p>
          <a:p>
            <a:pPr marL="25200" lvl="1" indent="0" algn="just">
              <a:lnSpc>
                <a:spcPct val="90000"/>
              </a:lnSpc>
              <a:spcBef>
                <a:spcPts val="1079"/>
              </a:spcBef>
              <a:buNone/>
            </a:pPr>
            <a:endParaRPr lang="de-DE" dirty="0"/>
          </a:p>
          <a:p>
            <a:pPr algn="just"/>
            <a:endParaRPr lang="de-DE" dirty="0"/>
          </a:p>
        </p:txBody>
      </p:sp>
    </p:spTree>
    <p:extLst>
      <p:ext uri="{BB962C8B-B14F-4D97-AF65-F5344CB8AC3E}">
        <p14:creationId xmlns:p14="http://schemas.microsoft.com/office/powerpoint/2010/main" val="1134452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616450"/>
          </a:xfrm>
        </p:spPr>
        <p:txBody>
          <a:bodyPr/>
          <a:lstStyle/>
          <a:p>
            <a:pPr marL="539550" lvl="1" indent="-514350">
              <a:lnSpc>
                <a:spcPct val="90000"/>
              </a:lnSpc>
              <a:spcBef>
                <a:spcPts val="1079"/>
              </a:spcBef>
              <a:buFont typeface="+mj-lt"/>
              <a:buAutoNum type="romanUcPeriod" startAt="3"/>
            </a:pPr>
            <a:r>
              <a:rPr lang="de-DE" b="1" dirty="0"/>
              <a:t>§ 389</a:t>
            </a:r>
          </a:p>
          <a:p>
            <a:pPr marL="817200" lvl="4" indent="-285750" algn="just">
              <a:lnSpc>
                <a:spcPct val="90000"/>
              </a:lnSpc>
              <a:spcBef>
                <a:spcPts val="1075"/>
              </a:spcBef>
            </a:pPr>
            <a:r>
              <a:rPr lang="de-DE" sz="1800" dirty="0"/>
              <a:t>Der verbliebene Anspruch des V gegen K </a:t>
            </a:r>
            <a:r>
              <a:rPr lang="de-DE" sz="1800" dirty="0" err="1"/>
              <a:t>iHv</a:t>
            </a:r>
            <a:r>
              <a:rPr lang="de-DE" sz="1800" dirty="0"/>
              <a:t>. 200 EUR könnte infolge einer Aufrechnung des K gemäß § 389 BGB erloschen sein.</a:t>
            </a:r>
          </a:p>
          <a:p>
            <a:pPr marL="900000" lvl="1" indent="-457200">
              <a:lnSpc>
                <a:spcPct val="90000"/>
              </a:lnSpc>
              <a:spcBef>
                <a:spcPts val="1079"/>
              </a:spcBef>
              <a:buFont typeface="+mj-lt"/>
              <a:buAutoNum type="arabicPeriod"/>
            </a:pPr>
            <a:r>
              <a:rPr lang="de-DE" dirty="0"/>
              <a:t>Aufrechnungserklärung, § 388 BGB</a:t>
            </a:r>
          </a:p>
          <a:p>
            <a:pPr marL="1260000" lvl="4" indent="-285750" algn="just">
              <a:lnSpc>
                <a:spcPct val="90000"/>
              </a:lnSpc>
              <a:spcBef>
                <a:spcPts val="1075"/>
              </a:spcBef>
            </a:pPr>
            <a:r>
              <a:rPr lang="de-DE" sz="1800" dirty="0"/>
              <a:t>K erklärte der Forderung des V „die Sache mit der Gartenlampe“ entgegenhalten zu wollen.</a:t>
            </a:r>
          </a:p>
          <a:p>
            <a:pPr marL="1260000" lvl="4" indent="-285750" algn="just">
              <a:lnSpc>
                <a:spcPct val="90000"/>
              </a:lnSpc>
              <a:spcBef>
                <a:spcPts val="1075"/>
              </a:spcBef>
            </a:pPr>
            <a:r>
              <a:rPr lang="de-DE" sz="1800" dirty="0"/>
              <a:t>Dies ist als Aufrechnungserklärung auszulegen.</a:t>
            </a:r>
          </a:p>
          <a:p>
            <a:pPr marL="900000" lvl="1" indent="-457200">
              <a:lnSpc>
                <a:spcPct val="90000"/>
              </a:lnSpc>
              <a:spcBef>
                <a:spcPts val="1079"/>
              </a:spcBef>
              <a:buFont typeface="+mj-lt"/>
              <a:buAutoNum type="arabicPeriod"/>
            </a:pPr>
            <a:r>
              <a:rPr lang="de-DE" dirty="0"/>
              <a:t>Aufrechnungslage</a:t>
            </a:r>
          </a:p>
          <a:p>
            <a:pPr marL="1260000" lvl="4" indent="-285750" algn="just">
              <a:lnSpc>
                <a:spcPct val="90000"/>
              </a:lnSpc>
              <a:spcBef>
                <a:spcPts val="1075"/>
              </a:spcBef>
            </a:pPr>
            <a:r>
              <a:rPr lang="de-DE" sz="1800" dirty="0"/>
              <a:t>K müsste ein fälliger, gleichartiger und durchsetzbarer Anspruch gegen V zustehen.</a:t>
            </a:r>
          </a:p>
          <a:p>
            <a:pPr marL="1368000" lvl="4" indent="-457200">
              <a:lnSpc>
                <a:spcPct val="90000"/>
              </a:lnSpc>
              <a:spcBef>
                <a:spcPts val="1079"/>
              </a:spcBef>
              <a:buFont typeface="+mj-lt"/>
              <a:buAutoNum type="alphaLcParenR"/>
            </a:pPr>
            <a:r>
              <a:rPr lang="de-DE" dirty="0"/>
              <a:t>§§ 280 Abs. 1, 241 Abs. 2, 433 BGB</a:t>
            </a:r>
          </a:p>
          <a:p>
            <a:pPr marL="1728000" lvl="4" indent="-285750" algn="just">
              <a:lnSpc>
                <a:spcPct val="90000"/>
              </a:lnSpc>
              <a:spcBef>
                <a:spcPts val="1075"/>
              </a:spcBef>
            </a:pPr>
            <a:r>
              <a:rPr lang="de-DE" sz="1800" dirty="0"/>
              <a:t>V muss sich das leicht fahrlässige Verhalten des A bei der Zerstörung der Gartenlampe nach       § 278 BGB zurechnen lassen.</a:t>
            </a:r>
          </a:p>
          <a:p>
            <a:pPr marL="1728000" lvl="4" indent="-285750" algn="just">
              <a:lnSpc>
                <a:spcPct val="90000"/>
              </a:lnSpc>
              <a:spcBef>
                <a:spcPts val="1075"/>
              </a:spcBef>
            </a:pPr>
            <a:r>
              <a:rPr lang="de-DE" sz="1800" dirty="0"/>
              <a:t>K befand sich zwar im Annahmeverzug, die Haftungsprivilegierung des § 300 Abs. 1 BGB bezieht sich jedoch nur auf Hauptleistungspflichten.</a:t>
            </a:r>
          </a:p>
          <a:p>
            <a:pPr marL="25200" lvl="1" indent="0">
              <a:lnSpc>
                <a:spcPct val="90000"/>
              </a:lnSpc>
              <a:spcBef>
                <a:spcPts val="1079"/>
              </a:spcBef>
              <a:buNone/>
            </a:pPr>
            <a:endParaRPr lang="de-DE" dirty="0"/>
          </a:p>
          <a:p>
            <a:endParaRPr lang="de-DE" dirty="0"/>
          </a:p>
        </p:txBody>
      </p:sp>
    </p:spTree>
    <p:extLst>
      <p:ext uri="{BB962C8B-B14F-4D97-AF65-F5344CB8AC3E}">
        <p14:creationId xmlns:p14="http://schemas.microsoft.com/office/powerpoint/2010/main" val="725486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355802"/>
          </a:xfrm>
        </p:spPr>
        <p:txBody>
          <a:bodyPr/>
          <a:lstStyle/>
          <a:p>
            <a:pPr marL="1728000" lvl="4" indent="-285750" algn="just">
              <a:lnSpc>
                <a:spcPct val="90000"/>
              </a:lnSpc>
              <a:spcBef>
                <a:spcPts val="1075"/>
              </a:spcBef>
            </a:pPr>
            <a:r>
              <a:rPr lang="de-DE" sz="1800" dirty="0"/>
              <a:t>Die Zerstörung der Gartenlampe stellt eine Nebenpflichtverletzung dar. Hierfür gilt die Haftungsprivilegierung des § 300 Abs. 1 BGB nicht.</a:t>
            </a:r>
          </a:p>
          <a:p>
            <a:pPr marL="1728000" lvl="4" indent="-285750" algn="just">
              <a:lnSpc>
                <a:spcPct val="90000"/>
              </a:lnSpc>
              <a:spcBef>
                <a:spcPts val="1075"/>
              </a:spcBef>
            </a:pPr>
            <a:r>
              <a:rPr lang="de-DE" sz="1800" dirty="0"/>
              <a:t>V hat die Zerstörung der Gartenlampe damit zu vertreten, womit ein Anspruch des K gegen V aus      §§ 280 Abs. 1, 241 Abs. 2, 433 BGB </a:t>
            </a:r>
            <a:r>
              <a:rPr lang="de-DE" sz="1800" dirty="0" err="1"/>
              <a:t>iHv</a:t>
            </a:r>
            <a:r>
              <a:rPr lang="de-DE" sz="1800" dirty="0"/>
              <a:t>. 200 € besteht.</a:t>
            </a:r>
          </a:p>
          <a:p>
            <a:pPr marL="1368000" lvl="4" indent="-457200">
              <a:lnSpc>
                <a:spcPct val="90000"/>
              </a:lnSpc>
              <a:spcBef>
                <a:spcPts val="1079"/>
              </a:spcBef>
              <a:buFont typeface="+mj-lt"/>
              <a:buAutoNum type="alphaLcParenR" startAt="2"/>
            </a:pPr>
            <a:r>
              <a:rPr lang="de-DE" dirty="0"/>
              <a:t>§ 831 Abs. 1 BGB</a:t>
            </a:r>
          </a:p>
          <a:p>
            <a:pPr marL="1728000" lvl="4" indent="-285750" algn="just">
              <a:lnSpc>
                <a:spcPct val="90000"/>
              </a:lnSpc>
              <a:spcBef>
                <a:spcPts val="1075"/>
              </a:spcBef>
            </a:pPr>
            <a:r>
              <a:rPr lang="de-DE" sz="1800" dirty="0"/>
              <a:t>A war außerdem bei der Zerstörung der Gartenlampe als Verrichtungsgehilfe des V im Rahmen der Verrichtung tätig. Der Entlastungsbeweis nach § 831 Abs. 1 S. 2 BGB ist nicht erbracht, womit auch ein Anspruch aus § 831 Abs. 1 BGB besteht.</a:t>
            </a:r>
          </a:p>
          <a:p>
            <a:pPr marL="900000" lvl="1" indent="-457200" algn="just">
              <a:lnSpc>
                <a:spcPct val="90000"/>
              </a:lnSpc>
              <a:spcBef>
                <a:spcPts val="1079"/>
              </a:spcBef>
              <a:buFont typeface="+mj-lt"/>
              <a:buAutoNum type="arabicPeriod" startAt="3"/>
            </a:pPr>
            <a:r>
              <a:rPr lang="de-DE" dirty="0"/>
              <a:t>Zwischenergebnis</a:t>
            </a:r>
          </a:p>
          <a:p>
            <a:pPr marL="1260000" lvl="4" indent="-285750" algn="just">
              <a:lnSpc>
                <a:spcPct val="90000"/>
              </a:lnSpc>
              <a:spcBef>
                <a:spcPts val="1075"/>
              </a:spcBef>
            </a:pPr>
            <a:r>
              <a:rPr lang="de-DE" sz="1800" dirty="0"/>
              <a:t>K konnte gegen die verbliebene Forderung des V </a:t>
            </a:r>
            <a:r>
              <a:rPr lang="de-DE" sz="1800" dirty="0" err="1"/>
              <a:t>iHv</a:t>
            </a:r>
            <a:r>
              <a:rPr lang="de-DE" sz="1800" dirty="0"/>
              <a:t>. 200 € aufrechnen, womit diese nach § 389 BGB erloschen ist.</a:t>
            </a:r>
          </a:p>
          <a:p>
            <a:pPr marL="482400" lvl="1" indent="-457200">
              <a:lnSpc>
                <a:spcPct val="90000"/>
              </a:lnSpc>
              <a:spcBef>
                <a:spcPts val="1079"/>
              </a:spcBef>
              <a:buAutoNum type="alphaUcPeriod" startAt="3"/>
            </a:pPr>
            <a:r>
              <a:rPr lang="de-DE" b="1" dirty="0"/>
              <a:t>Ergebnis</a:t>
            </a:r>
          </a:p>
          <a:p>
            <a:pPr marL="817200" lvl="4" indent="-285750" algn="just">
              <a:lnSpc>
                <a:spcPct val="90000"/>
              </a:lnSpc>
              <a:spcBef>
                <a:spcPts val="1075"/>
              </a:spcBef>
            </a:pPr>
            <a:r>
              <a:rPr lang="de-DE" sz="1800" dirty="0"/>
              <a:t>V hat gegen K keinen Anspruch auf Kaufpreiszahlung gemäß § 433 Abs. 2 BGB.</a:t>
            </a:r>
          </a:p>
          <a:p>
            <a:pPr marL="25200" lvl="1" indent="0">
              <a:lnSpc>
                <a:spcPct val="90000"/>
              </a:lnSpc>
              <a:spcBef>
                <a:spcPts val="1079"/>
              </a:spcBef>
              <a:buNone/>
            </a:pPr>
            <a:endParaRPr lang="de-DE" dirty="0"/>
          </a:p>
          <a:p>
            <a:endParaRPr lang="de-DE" dirty="0"/>
          </a:p>
        </p:txBody>
      </p:sp>
    </p:spTree>
    <p:extLst>
      <p:ext uri="{BB962C8B-B14F-4D97-AF65-F5344CB8AC3E}">
        <p14:creationId xmlns:p14="http://schemas.microsoft.com/office/powerpoint/2010/main" val="656824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99818"/>
          </a:xfrm>
        </p:spPr>
        <p:txBody>
          <a:bodyPr/>
          <a:lstStyle/>
          <a:p>
            <a:pPr marL="25200" lvl="1" indent="0">
              <a:lnSpc>
                <a:spcPct val="90000"/>
              </a:lnSpc>
              <a:spcBef>
                <a:spcPts val="1079"/>
              </a:spcBef>
              <a:buNone/>
            </a:pPr>
            <a:r>
              <a:rPr lang="de-DE" b="1" u="sng" dirty="0"/>
              <a:t>Frage 2</a:t>
            </a:r>
          </a:p>
          <a:p>
            <a:pPr marL="482400" lvl="1" indent="-457200">
              <a:lnSpc>
                <a:spcPct val="90000"/>
              </a:lnSpc>
              <a:spcBef>
                <a:spcPts val="1079"/>
              </a:spcBef>
              <a:buAutoNum type="alphaUcPeriod"/>
            </a:pPr>
            <a:r>
              <a:rPr lang="de-DE" b="1" dirty="0"/>
              <a:t>§§ 280 Abs. 1, 241 Abs. 2, 611a BGB</a:t>
            </a:r>
          </a:p>
          <a:p>
            <a:pPr marL="539550" lvl="1" indent="-514350">
              <a:lnSpc>
                <a:spcPct val="90000"/>
              </a:lnSpc>
              <a:spcBef>
                <a:spcPts val="1079"/>
              </a:spcBef>
              <a:buAutoNum type="romanUcPeriod"/>
            </a:pPr>
            <a:r>
              <a:rPr lang="de-DE" b="1" dirty="0"/>
              <a:t>Schuldverhältnis</a:t>
            </a:r>
          </a:p>
          <a:p>
            <a:pPr marL="817200" lvl="4" indent="-285750" algn="just">
              <a:lnSpc>
                <a:spcPct val="90000"/>
              </a:lnSpc>
              <a:spcBef>
                <a:spcPts val="1075"/>
              </a:spcBef>
            </a:pPr>
            <a:r>
              <a:rPr lang="de-DE" sz="1800" dirty="0"/>
              <a:t>Zwischen A und V besteht ein Schuldverhältnis in Form eines Arbeitsvertrags.</a:t>
            </a:r>
          </a:p>
          <a:p>
            <a:pPr marL="539550" lvl="1" indent="-514350">
              <a:lnSpc>
                <a:spcPct val="90000"/>
              </a:lnSpc>
              <a:spcBef>
                <a:spcPts val="1079"/>
              </a:spcBef>
              <a:buAutoNum type="romanUcPeriod"/>
            </a:pPr>
            <a:r>
              <a:rPr lang="de-DE" b="1" dirty="0"/>
              <a:t>Pflichtverletzung</a:t>
            </a:r>
          </a:p>
          <a:p>
            <a:pPr marL="817200" lvl="4" indent="-285750" algn="just">
              <a:lnSpc>
                <a:spcPct val="90000"/>
              </a:lnSpc>
              <a:spcBef>
                <a:spcPts val="1075"/>
              </a:spcBef>
            </a:pPr>
            <a:r>
              <a:rPr lang="de-DE" sz="1800" dirty="0"/>
              <a:t>Zu den Pflichten des Arbeitnehmers gehört es auch den Arbeitgeber vor etwaigen Haftungsansprüchen durch geschädigte Dritte zu bewahren.</a:t>
            </a:r>
          </a:p>
          <a:p>
            <a:pPr marL="817200" lvl="4" indent="-285750" algn="just">
              <a:lnSpc>
                <a:spcPct val="90000"/>
              </a:lnSpc>
              <a:spcBef>
                <a:spcPts val="1075"/>
              </a:spcBef>
            </a:pPr>
            <a:r>
              <a:rPr lang="de-DE" sz="1800" dirty="0"/>
              <a:t>Durch die Zerstörung der Gartenlampe hat A den V einem berechtigten Schadensersatzanspruch des K ausgesetzt (s.o.) und damit eine Pflichtverletzung begangen.</a:t>
            </a:r>
          </a:p>
          <a:p>
            <a:pPr marL="539550" lvl="1" indent="-514350">
              <a:lnSpc>
                <a:spcPct val="90000"/>
              </a:lnSpc>
              <a:spcBef>
                <a:spcPts val="1079"/>
              </a:spcBef>
              <a:buAutoNum type="romanUcPeriod"/>
            </a:pPr>
            <a:r>
              <a:rPr lang="de-DE" b="1" dirty="0" err="1"/>
              <a:t>Vertretenmüssen</a:t>
            </a:r>
            <a:endParaRPr lang="de-DE" b="1" dirty="0"/>
          </a:p>
          <a:p>
            <a:pPr marL="817200" lvl="4" indent="-285750" algn="just">
              <a:lnSpc>
                <a:spcPct val="90000"/>
              </a:lnSpc>
              <a:spcBef>
                <a:spcPts val="1075"/>
              </a:spcBef>
            </a:pPr>
            <a:r>
              <a:rPr lang="de-DE" sz="1800" dirty="0"/>
              <a:t>Im Arbeitsverhältnis wird das Verschulden nicht vermutet. Die Beweislast liegt nach § 619a BGB beim Arbeitgeber.</a:t>
            </a:r>
          </a:p>
          <a:p>
            <a:pPr marL="25200" lvl="1" indent="0">
              <a:lnSpc>
                <a:spcPct val="90000"/>
              </a:lnSpc>
              <a:spcBef>
                <a:spcPts val="1079"/>
              </a:spcBef>
              <a:buNone/>
            </a:pPr>
            <a:endParaRPr lang="de-DE" b="1" dirty="0"/>
          </a:p>
        </p:txBody>
      </p:sp>
    </p:spTree>
    <p:extLst>
      <p:ext uri="{BB962C8B-B14F-4D97-AF65-F5344CB8AC3E}">
        <p14:creationId xmlns:p14="http://schemas.microsoft.com/office/powerpoint/2010/main" val="4269118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99818"/>
          </a:xfrm>
        </p:spPr>
        <p:txBody>
          <a:bodyPr/>
          <a:lstStyle/>
          <a:p>
            <a:pPr marL="817200" lvl="4" indent="-285750" algn="just">
              <a:lnSpc>
                <a:spcPct val="90000"/>
              </a:lnSpc>
              <a:spcBef>
                <a:spcPts val="1075"/>
              </a:spcBef>
            </a:pPr>
            <a:r>
              <a:rPr lang="de-DE" sz="1800" dirty="0"/>
              <a:t>A handelte laut Sachverhalt jedoch leicht fahrlässig. Dies hat er nach § 276 I BGB auch zu vertreten.</a:t>
            </a:r>
          </a:p>
          <a:p>
            <a:pPr marL="539550" lvl="1" indent="-514350">
              <a:lnSpc>
                <a:spcPct val="90000"/>
              </a:lnSpc>
              <a:spcBef>
                <a:spcPts val="1079"/>
              </a:spcBef>
              <a:buFont typeface="+mj-lt"/>
              <a:buAutoNum type="romanUcPeriod" startAt="4"/>
            </a:pPr>
            <a:r>
              <a:rPr lang="de-DE" b="1" dirty="0"/>
              <a:t>Schaden</a:t>
            </a:r>
          </a:p>
          <a:p>
            <a:pPr marL="817200" lvl="4" indent="-285750" algn="just">
              <a:lnSpc>
                <a:spcPct val="90000"/>
              </a:lnSpc>
              <a:spcBef>
                <a:spcPts val="1075"/>
              </a:spcBef>
            </a:pPr>
            <a:r>
              <a:rPr lang="de-DE" sz="1800" dirty="0"/>
              <a:t>V ist infolge der Zerstörung der Gartenlampe und durch die anschließende Aufrechnung ein Schaden </a:t>
            </a:r>
            <a:r>
              <a:rPr lang="de-DE" sz="1800" dirty="0" err="1"/>
              <a:t>iHv</a:t>
            </a:r>
            <a:r>
              <a:rPr lang="de-DE" sz="1800" dirty="0"/>
              <a:t>. 200 € entstanden.</a:t>
            </a:r>
          </a:p>
          <a:p>
            <a:pPr marL="817200" lvl="4" indent="-285750" algn="just">
              <a:lnSpc>
                <a:spcPct val="90000"/>
              </a:lnSpc>
              <a:spcBef>
                <a:spcPts val="1075"/>
              </a:spcBef>
            </a:pPr>
            <a:r>
              <a:rPr lang="de-DE" sz="1800" dirty="0"/>
              <a:t>Vorliegend könnten jedoch die Grundsätze der privilegierten Arbeitnehmerhaftung zu einer analogen Anwendung des § 254 BGB und einer daraus folgenden Haftungsreduzierung führen.</a:t>
            </a:r>
          </a:p>
          <a:p>
            <a:pPr marL="900000" lvl="1" indent="-457200" algn="just">
              <a:lnSpc>
                <a:spcPct val="90000"/>
              </a:lnSpc>
              <a:spcBef>
                <a:spcPts val="1079"/>
              </a:spcBef>
              <a:buFont typeface="+mj-lt"/>
              <a:buAutoNum type="arabicPeriod"/>
            </a:pPr>
            <a:r>
              <a:rPr lang="de-DE" dirty="0"/>
              <a:t>Herleitung der Grundsätze zur privilegierten Arbeitnehmerhaftung</a:t>
            </a:r>
          </a:p>
          <a:p>
            <a:pPr marL="1260000" lvl="4" indent="-285750" algn="just">
              <a:lnSpc>
                <a:spcPct val="90000"/>
              </a:lnSpc>
              <a:spcBef>
                <a:spcPts val="1075"/>
              </a:spcBef>
            </a:pPr>
            <a:r>
              <a:rPr lang="de-DE" sz="1800" dirty="0"/>
              <a:t>Eine strickte Anwendung der §§ 249 ff. BGB wird also unbillig empfunden.</a:t>
            </a:r>
          </a:p>
          <a:p>
            <a:pPr marL="1260000" lvl="4" indent="-285750" algn="just">
              <a:lnSpc>
                <a:spcPct val="90000"/>
              </a:lnSpc>
              <a:spcBef>
                <a:spcPts val="1075"/>
              </a:spcBef>
            </a:pPr>
            <a:r>
              <a:rPr lang="de-DE" sz="1800" dirty="0"/>
              <a:t>Arbeitnehmer kommen nicht selten mit besonders teuren Betriebsmitteln in Kontakt.</a:t>
            </a:r>
          </a:p>
          <a:p>
            <a:pPr marL="1260000" lvl="4" indent="-285750" algn="just">
              <a:lnSpc>
                <a:spcPct val="90000"/>
              </a:lnSpc>
              <a:spcBef>
                <a:spcPts val="1075"/>
              </a:spcBef>
            </a:pPr>
            <a:r>
              <a:rPr lang="de-DE" sz="1800" dirty="0"/>
              <a:t>Es ist aufgrund der auf Dauer angelegten Vertragsbeziehung fast unvermeidbar, dass es zu einem Schadensereignis kommt.</a:t>
            </a:r>
          </a:p>
          <a:p>
            <a:pPr marL="1260000" lvl="4" indent="-285750" algn="just">
              <a:lnSpc>
                <a:spcPct val="90000"/>
              </a:lnSpc>
              <a:spcBef>
                <a:spcPts val="1075"/>
              </a:spcBef>
            </a:pPr>
            <a:r>
              <a:rPr lang="de-DE" sz="1800" dirty="0"/>
              <a:t>Der Arbeitgeber kann Kraft seines Weisungsrechts Einfluss auf die Arbeitsabläufe und die verwendeten Materialien nehmen und hat so Einfluss auf die Schadensgeneigtheit der Tätigkeit.</a:t>
            </a:r>
          </a:p>
          <a:p>
            <a:pPr marL="531450" lvl="4" indent="0" algn="just">
              <a:lnSpc>
                <a:spcPct val="90000"/>
              </a:lnSpc>
              <a:spcBef>
                <a:spcPts val="1075"/>
              </a:spcBef>
              <a:buNone/>
            </a:pPr>
            <a:endParaRPr lang="de-DE" sz="1800" dirty="0"/>
          </a:p>
        </p:txBody>
      </p:sp>
    </p:spTree>
    <p:extLst>
      <p:ext uri="{BB962C8B-B14F-4D97-AF65-F5344CB8AC3E}">
        <p14:creationId xmlns:p14="http://schemas.microsoft.com/office/powerpoint/2010/main" val="2265741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99818"/>
          </a:xfrm>
        </p:spPr>
        <p:txBody>
          <a:bodyPr/>
          <a:lstStyle/>
          <a:p>
            <a:pPr marL="1260000" lvl="4" indent="-285750" algn="just">
              <a:lnSpc>
                <a:spcPct val="90000"/>
              </a:lnSpc>
              <a:spcBef>
                <a:spcPts val="1075"/>
              </a:spcBef>
            </a:pPr>
            <a:r>
              <a:rPr lang="de-DE" sz="1800" dirty="0"/>
              <a:t>Dem Arbeitgeber fließt im Endeffekt der wirtschaftliche Erfolg des Arbeitnehmers zu, womit es nur gerecht sei, wenn er auch die typischen Risiken zu tragen hat, die er trüge, wenn er die Tätigkeit selbst verrichten würde.</a:t>
            </a:r>
          </a:p>
          <a:p>
            <a:pPr marL="900000" lvl="1" indent="-457200" algn="just">
              <a:lnSpc>
                <a:spcPct val="90000"/>
              </a:lnSpc>
              <a:spcBef>
                <a:spcPts val="1079"/>
              </a:spcBef>
              <a:buFont typeface="+mj-lt"/>
              <a:buAutoNum type="arabicPeriod" startAt="2"/>
            </a:pPr>
            <a:r>
              <a:rPr lang="de-DE" dirty="0"/>
              <a:t>Anwendungsbereich</a:t>
            </a:r>
          </a:p>
          <a:p>
            <a:pPr marL="1368000" lvl="4" indent="-457200">
              <a:lnSpc>
                <a:spcPct val="90000"/>
              </a:lnSpc>
              <a:spcBef>
                <a:spcPts val="1079"/>
              </a:spcBef>
              <a:buFont typeface="+mj-lt"/>
              <a:buAutoNum type="alphaLcParenR"/>
            </a:pPr>
            <a:r>
              <a:rPr lang="de-DE" dirty="0"/>
              <a:t>Persönlicher Anwendungsbereich</a:t>
            </a:r>
          </a:p>
          <a:p>
            <a:pPr marL="1728000" lvl="4" indent="-285750" algn="just">
              <a:lnSpc>
                <a:spcPct val="90000"/>
              </a:lnSpc>
              <a:spcBef>
                <a:spcPts val="1075"/>
              </a:spcBef>
            </a:pPr>
            <a:r>
              <a:rPr lang="de-DE" sz="1800" dirty="0"/>
              <a:t>A ist Arbeitnehmer des V.</a:t>
            </a:r>
          </a:p>
          <a:p>
            <a:pPr marL="1368000" lvl="4" indent="-457200">
              <a:lnSpc>
                <a:spcPct val="90000"/>
              </a:lnSpc>
              <a:spcBef>
                <a:spcPts val="1079"/>
              </a:spcBef>
              <a:buFont typeface="+mj-lt"/>
              <a:buAutoNum type="alphaLcParenR" startAt="2"/>
            </a:pPr>
            <a:r>
              <a:rPr lang="de-DE" dirty="0"/>
              <a:t>Sachlicher Anwendungsbereich</a:t>
            </a:r>
          </a:p>
          <a:p>
            <a:pPr marL="1728000" lvl="4" indent="-285750" algn="just">
              <a:lnSpc>
                <a:spcPct val="90000"/>
              </a:lnSpc>
              <a:spcBef>
                <a:spcPts val="1075"/>
              </a:spcBef>
            </a:pPr>
            <a:r>
              <a:rPr lang="de-DE" sz="1800" dirty="0"/>
              <a:t>A wurde von V angewiesen, die Paletten wieder auf den Transporter zu laden, womit der Schaden auch im Rahmen einer betrieblich veranlassten Tätigkeit entstand.</a:t>
            </a:r>
          </a:p>
          <a:p>
            <a:pPr marL="900000" lvl="1" indent="-457200" algn="just">
              <a:lnSpc>
                <a:spcPct val="90000"/>
              </a:lnSpc>
              <a:spcBef>
                <a:spcPts val="1079"/>
              </a:spcBef>
              <a:buFont typeface="+mj-lt"/>
              <a:buAutoNum type="arabicPeriod" startAt="2"/>
            </a:pPr>
            <a:r>
              <a:rPr lang="de-DE" dirty="0"/>
              <a:t>Inhalt des Haftungsprivilegs</a:t>
            </a:r>
          </a:p>
          <a:p>
            <a:pPr marL="1260000" lvl="4" indent="-285750" algn="just">
              <a:lnSpc>
                <a:spcPct val="90000"/>
              </a:lnSpc>
              <a:spcBef>
                <a:spcPts val="1075"/>
              </a:spcBef>
            </a:pPr>
            <a:r>
              <a:rPr lang="de-DE" sz="1800" dirty="0"/>
              <a:t>Inwieweit der Arbeitnehmer an den Schadensfolgen zu beteiligen ist, richtet sich nach dem Grad des Verschuldens.</a:t>
            </a:r>
          </a:p>
          <a:p>
            <a:pPr marL="531450" lvl="4" indent="0" algn="just">
              <a:lnSpc>
                <a:spcPct val="90000"/>
              </a:lnSpc>
              <a:spcBef>
                <a:spcPts val="1075"/>
              </a:spcBef>
              <a:buNone/>
            </a:pPr>
            <a:endParaRPr lang="de-DE" sz="1800" dirty="0"/>
          </a:p>
        </p:txBody>
      </p:sp>
    </p:spTree>
    <p:extLst>
      <p:ext uri="{BB962C8B-B14F-4D97-AF65-F5344CB8AC3E}">
        <p14:creationId xmlns:p14="http://schemas.microsoft.com/office/powerpoint/2010/main" val="4188954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99818"/>
          </a:xfrm>
        </p:spPr>
        <p:txBody>
          <a:bodyPr/>
          <a:lstStyle/>
          <a:p>
            <a:pPr marL="1260000" lvl="4" indent="-285750" algn="just">
              <a:lnSpc>
                <a:spcPct val="90000"/>
              </a:lnSpc>
              <a:spcBef>
                <a:spcPts val="1075"/>
              </a:spcBef>
            </a:pPr>
            <a:r>
              <a:rPr lang="de-DE" sz="1800" dirty="0"/>
              <a:t>Im Falle leichter Fahrlässigkeit haftet der Arbeitnehmer gar nicht. Bei mittlerer Fahrlässigkeit  wird eine quotale Schadensteilung vorgenommen. Bei grober Fahrlässigkeit und Vorsatz trifft den Arbeitnehmer grundsätzlich die volle Haftung.</a:t>
            </a:r>
          </a:p>
          <a:p>
            <a:pPr marL="1260000" lvl="4" indent="-285750" algn="just">
              <a:lnSpc>
                <a:spcPct val="90000"/>
              </a:lnSpc>
              <a:spcBef>
                <a:spcPts val="1075"/>
              </a:spcBef>
            </a:pPr>
            <a:r>
              <a:rPr lang="de-DE" sz="1800" dirty="0"/>
              <a:t>Da A hier leicht fahrlässig handelte, führt die Anwendung der Grundsätze zur privilegierten Arbeitnehmerhaftung zu einer vollständigen Entlastung des A.</a:t>
            </a:r>
          </a:p>
          <a:p>
            <a:pPr marL="900000" lvl="1" indent="-457200" algn="just">
              <a:lnSpc>
                <a:spcPct val="90000"/>
              </a:lnSpc>
              <a:spcBef>
                <a:spcPts val="1079"/>
              </a:spcBef>
              <a:buFont typeface="+mj-lt"/>
              <a:buAutoNum type="arabicPeriod" startAt="4"/>
            </a:pPr>
            <a:r>
              <a:rPr lang="de-DE" sz="1800" dirty="0"/>
              <a:t>Rechtsfolge</a:t>
            </a:r>
          </a:p>
          <a:p>
            <a:pPr marL="1260000" lvl="4" indent="-285750" algn="just">
              <a:lnSpc>
                <a:spcPct val="90000"/>
              </a:lnSpc>
              <a:spcBef>
                <a:spcPts val="1075"/>
              </a:spcBef>
            </a:pPr>
            <a:r>
              <a:rPr lang="de-DE" sz="1800" dirty="0"/>
              <a:t>Der Anspruch ist analog § 254 BGB vollständig zu kürzen.</a:t>
            </a:r>
          </a:p>
          <a:p>
            <a:pPr marL="539550" lvl="1" indent="-514350">
              <a:lnSpc>
                <a:spcPct val="90000"/>
              </a:lnSpc>
              <a:spcBef>
                <a:spcPts val="1079"/>
              </a:spcBef>
              <a:buFont typeface="+mj-lt"/>
              <a:buAutoNum type="romanUcPeriod" startAt="5"/>
            </a:pPr>
            <a:r>
              <a:rPr lang="de-DE" sz="1800" b="1" dirty="0"/>
              <a:t>Ergebnis</a:t>
            </a:r>
          </a:p>
          <a:p>
            <a:pPr marL="817200" lvl="4" indent="-285750" algn="just">
              <a:lnSpc>
                <a:spcPct val="90000"/>
              </a:lnSpc>
              <a:spcBef>
                <a:spcPts val="1075"/>
              </a:spcBef>
            </a:pPr>
            <a:r>
              <a:rPr lang="de-DE" sz="1800" dirty="0"/>
              <a:t>V hat gegen A keinen Anspruch auf Zahlung von 200 EUR nach §§ 280 Abs. 1, 241 Abs. 2, 611a BGB.</a:t>
            </a:r>
          </a:p>
          <a:p>
            <a:pPr marL="25200" lvl="1" indent="0">
              <a:lnSpc>
                <a:spcPct val="90000"/>
              </a:lnSpc>
              <a:spcBef>
                <a:spcPts val="1079"/>
              </a:spcBef>
              <a:buNone/>
            </a:pPr>
            <a:endParaRPr lang="de-DE" sz="1800" b="1" dirty="0"/>
          </a:p>
          <a:p>
            <a:pPr marL="531450" lvl="4" indent="0" algn="just">
              <a:lnSpc>
                <a:spcPct val="90000"/>
              </a:lnSpc>
              <a:spcBef>
                <a:spcPts val="1075"/>
              </a:spcBef>
              <a:buNone/>
            </a:pPr>
            <a:endParaRPr lang="de-DE" sz="1800" dirty="0"/>
          </a:p>
        </p:txBody>
      </p:sp>
    </p:spTree>
    <p:extLst>
      <p:ext uri="{BB962C8B-B14F-4D97-AF65-F5344CB8AC3E}">
        <p14:creationId xmlns:p14="http://schemas.microsoft.com/office/powerpoint/2010/main" val="3954572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99818"/>
          </a:xfrm>
        </p:spPr>
        <p:txBody>
          <a:bodyPr/>
          <a:lstStyle/>
          <a:p>
            <a:pPr marL="25200" lvl="1" indent="0">
              <a:lnSpc>
                <a:spcPct val="90000"/>
              </a:lnSpc>
              <a:spcBef>
                <a:spcPts val="1079"/>
              </a:spcBef>
              <a:buNone/>
            </a:pPr>
            <a:r>
              <a:rPr lang="de-DE" b="1" u="sng" dirty="0"/>
              <a:t>Fallfortsetzung</a:t>
            </a:r>
          </a:p>
          <a:p>
            <a:pPr marL="25200" lvl="1" indent="0">
              <a:lnSpc>
                <a:spcPct val="90000"/>
              </a:lnSpc>
              <a:spcBef>
                <a:spcPts val="1079"/>
              </a:spcBef>
              <a:buNone/>
            </a:pPr>
            <a:r>
              <a:rPr lang="de-DE" b="1" u="sng" dirty="0"/>
              <a:t>Frage 3</a:t>
            </a:r>
          </a:p>
          <a:p>
            <a:pPr marL="482400" lvl="1" indent="-457200">
              <a:lnSpc>
                <a:spcPct val="90000"/>
              </a:lnSpc>
              <a:spcBef>
                <a:spcPts val="1079"/>
              </a:spcBef>
              <a:buAutoNum type="alphaUcPeriod"/>
            </a:pPr>
            <a:r>
              <a:rPr lang="de-DE" b="1" dirty="0"/>
              <a:t>Anspruch entstanden</a:t>
            </a:r>
          </a:p>
          <a:p>
            <a:pPr marL="817200" lvl="4" indent="-285750" algn="just">
              <a:lnSpc>
                <a:spcPct val="90000"/>
              </a:lnSpc>
              <a:spcBef>
                <a:spcPts val="1075"/>
              </a:spcBef>
            </a:pPr>
            <a:r>
              <a:rPr lang="de-DE" sz="1800" dirty="0"/>
              <a:t>A ist Arbeitnehmer des V und schon seit mehr als sechs Monaten bei diesem beschäftigt, womit der Anwendungsbereich nach §§ 1, 4 BUrlG eröffnet ist.</a:t>
            </a:r>
          </a:p>
          <a:p>
            <a:pPr marL="817200" lvl="4" indent="-285750" algn="just">
              <a:lnSpc>
                <a:spcPct val="90000"/>
              </a:lnSpc>
              <a:spcBef>
                <a:spcPts val="1075"/>
              </a:spcBef>
            </a:pPr>
            <a:r>
              <a:rPr lang="de-DE" sz="1800" dirty="0"/>
              <a:t>Aufgrund der Beendigung des Arbeitsverhältnisses kann A der ihm für das Jahr 2025 anteilig zustehende Urlaub nicht mehr gewehrt werden, womit sich der Urlaubsanspruch nach § 7 Abs. 4 BUrlG in einen Urlaubsabgeltungsanspruch umwandelt.</a:t>
            </a:r>
          </a:p>
          <a:p>
            <a:pPr marL="817200" lvl="4" indent="-285750" algn="just">
              <a:lnSpc>
                <a:spcPct val="90000"/>
              </a:lnSpc>
              <a:spcBef>
                <a:spcPts val="1075"/>
              </a:spcBef>
            </a:pPr>
            <a:r>
              <a:rPr lang="de-DE" sz="1800" dirty="0"/>
              <a:t>Der Anspruch auf Urlaubsabgeltung gemäß §§ 1, 7 Abs. 4 BUrlG ist entstanden.</a:t>
            </a:r>
          </a:p>
          <a:p>
            <a:pPr marL="482400" lvl="1" indent="-457200">
              <a:lnSpc>
                <a:spcPct val="90000"/>
              </a:lnSpc>
              <a:spcBef>
                <a:spcPts val="1079"/>
              </a:spcBef>
              <a:buAutoNum type="alphaUcPeriod"/>
            </a:pPr>
            <a:r>
              <a:rPr lang="de-DE" b="1" dirty="0"/>
              <a:t>Anspruch erloschen</a:t>
            </a:r>
          </a:p>
          <a:p>
            <a:pPr marL="539550" lvl="1" indent="-514350">
              <a:lnSpc>
                <a:spcPct val="90000"/>
              </a:lnSpc>
              <a:spcBef>
                <a:spcPts val="1079"/>
              </a:spcBef>
              <a:buFont typeface="+mj-lt"/>
              <a:buAutoNum type="romanUcPeriod"/>
            </a:pPr>
            <a:r>
              <a:rPr lang="de-DE" b="1" dirty="0"/>
              <a:t>Fristwahrung</a:t>
            </a:r>
          </a:p>
          <a:p>
            <a:pPr marL="817200" lvl="4" indent="-285750" algn="just">
              <a:lnSpc>
                <a:spcPct val="90000"/>
              </a:lnSpc>
              <a:spcBef>
                <a:spcPts val="1075"/>
              </a:spcBef>
            </a:pPr>
            <a:r>
              <a:rPr lang="de-DE" sz="1800" dirty="0"/>
              <a:t>Nach § 5 des Arbeitsvertrags verfallen Ansprüche aus dem Arbeitsverhältnis, wenn sie nicht innerhalb von 3 Monaten nach Fälligkeit in Textform gegenüber der anderen Vertragspartei geltend gemacht werden.</a:t>
            </a:r>
          </a:p>
        </p:txBody>
      </p:sp>
    </p:spTree>
    <p:extLst>
      <p:ext uri="{BB962C8B-B14F-4D97-AF65-F5344CB8AC3E}">
        <p14:creationId xmlns:p14="http://schemas.microsoft.com/office/powerpoint/2010/main" val="1835429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99818"/>
          </a:xfrm>
        </p:spPr>
        <p:txBody>
          <a:bodyPr/>
          <a:lstStyle/>
          <a:p>
            <a:pPr marL="900000" lvl="1" indent="-457200" algn="just">
              <a:lnSpc>
                <a:spcPct val="90000"/>
              </a:lnSpc>
              <a:spcBef>
                <a:spcPts val="1079"/>
              </a:spcBef>
              <a:buFont typeface="+mj-lt"/>
              <a:buAutoNum type="arabicPeriod"/>
            </a:pPr>
            <a:r>
              <a:rPr lang="de-DE" dirty="0"/>
              <a:t>Durch die gerichtliche Geltendmachung</a:t>
            </a:r>
          </a:p>
          <a:p>
            <a:pPr marL="1260000" lvl="4" indent="-285750" algn="just">
              <a:lnSpc>
                <a:spcPct val="90000"/>
              </a:lnSpc>
              <a:spcBef>
                <a:spcPts val="1075"/>
              </a:spcBef>
            </a:pPr>
            <a:r>
              <a:rPr lang="de-DE" sz="1800" dirty="0"/>
              <a:t>Unabhängig von der Frage, ob eine Erklärung gegenüber der anderen Vertragspartei vorliegt oder ob die Textform eingehalten wurde, so ist das primäre Ziel der Kündigungsschutzklage die Erhaltung des Arbeitsplatzes während der Urlaubsabgeltungsanspruch die Beendigung des Arbeitsverhältnisses voraussetzt.</a:t>
            </a:r>
          </a:p>
          <a:p>
            <a:pPr marL="1260000" lvl="4" indent="-285750" algn="just">
              <a:lnSpc>
                <a:spcPct val="90000"/>
              </a:lnSpc>
              <a:spcBef>
                <a:spcPts val="1075"/>
              </a:spcBef>
            </a:pPr>
            <a:r>
              <a:rPr lang="de-DE" sz="1800" dirty="0"/>
              <a:t>Mit der Erhebung einer Bestandsschutzklage bringt der Arbeitnehmer somit deutlich zum Ausdruck, dass er das für den Anspruch auf Urlaubsabgeltung maßgebliche Tatbestandsmerkmal der rechtlichen Beendigung des Arbeitsverhältnisses gerade als nicht gegeben ansieht.</a:t>
            </a:r>
          </a:p>
          <a:p>
            <a:pPr marL="900000" lvl="1" indent="-457200" algn="just">
              <a:lnSpc>
                <a:spcPct val="90000"/>
              </a:lnSpc>
              <a:spcBef>
                <a:spcPts val="1079"/>
              </a:spcBef>
              <a:buFont typeface="+mj-lt"/>
              <a:buAutoNum type="arabicPeriod" startAt="2"/>
            </a:pPr>
            <a:r>
              <a:rPr lang="de-DE" dirty="0"/>
              <a:t>Geltendmachung per E-Mail</a:t>
            </a:r>
          </a:p>
          <a:p>
            <a:pPr marL="1260000" lvl="4" indent="-285750" algn="just">
              <a:lnSpc>
                <a:spcPct val="90000"/>
              </a:lnSpc>
              <a:spcBef>
                <a:spcPts val="1075"/>
              </a:spcBef>
            </a:pPr>
            <a:r>
              <a:rPr lang="de-DE" sz="1800" dirty="0"/>
              <a:t>Die E-Mail ging V am 20.05.2025 und damit weit mehr als drei Monate nach Fälligkeit zu.</a:t>
            </a:r>
          </a:p>
          <a:p>
            <a:pPr marL="900000" lvl="1" indent="-457200" algn="just">
              <a:lnSpc>
                <a:spcPct val="90000"/>
              </a:lnSpc>
              <a:spcBef>
                <a:spcPts val="1079"/>
              </a:spcBef>
              <a:buFont typeface="+mj-lt"/>
              <a:buAutoNum type="arabicPeriod" startAt="2"/>
            </a:pPr>
            <a:r>
              <a:rPr lang="de-DE" dirty="0"/>
              <a:t>Zwischenergebnis</a:t>
            </a:r>
          </a:p>
          <a:p>
            <a:pPr marL="1260000" lvl="4" indent="-285750" algn="just">
              <a:lnSpc>
                <a:spcPct val="90000"/>
              </a:lnSpc>
              <a:spcBef>
                <a:spcPts val="1075"/>
              </a:spcBef>
            </a:pPr>
            <a:r>
              <a:rPr lang="de-DE" sz="1800" dirty="0"/>
              <a:t>A hat die Verfallfrist nicht gewahrt.</a:t>
            </a:r>
            <a:endParaRPr lang="de-DE" dirty="0"/>
          </a:p>
        </p:txBody>
      </p:sp>
    </p:spTree>
    <p:extLst>
      <p:ext uri="{BB962C8B-B14F-4D97-AF65-F5344CB8AC3E}">
        <p14:creationId xmlns:p14="http://schemas.microsoft.com/office/powerpoint/2010/main" val="2454272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99818"/>
          </a:xfrm>
        </p:spPr>
        <p:txBody>
          <a:bodyPr/>
          <a:lstStyle/>
          <a:p>
            <a:pPr marL="539550" lvl="1" indent="-514350">
              <a:lnSpc>
                <a:spcPct val="90000"/>
              </a:lnSpc>
              <a:spcBef>
                <a:spcPts val="1079"/>
              </a:spcBef>
              <a:buFont typeface="+mj-lt"/>
              <a:buAutoNum type="romanUcPeriod" startAt="2"/>
            </a:pPr>
            <a:r>
              <a:rPr lang="de-DE" b="1" dirty="0"/>
              <a:t>Wirksamkeit der Ausschlussklausel</a:t>
            </a:r>
          </a:p>
          <a:p>
            <a:pPr marL="900000" lvl="1" indent="-457200" algn="just">
              <a:lnSpc>
                <a:spcPct val="90000"/>
              </a:lnSpc>
              <a:spcBef>
                <a:spcPts val="1079"/>
              </a:spcBef>
              <a:buFont typeface="+mj-lt"/>
              <a:buAutoNum type="arabicPeriod"/>
            </a:pPr>
            <a:r>
              <a:rPr lang="de-DE" dirty="0"/>
              <a:t>§ 3 S. 1 MiLoG</a:t>
            </a:r>
          </a:p>
          <a:p>
            <a:pPr marL="1260000" lvl="4" indent="-285750" algn="just">
              <a:lnSpc>
                <a:spcPct val="90000"/>
              </a:lnSpc>
              <a:spcBef>
                <a:spcPts val="1075"/>
              </a:spcBef>
            </a:pPr>
            <a:r>
              <a:rPr lang="de-DE" sz="1800" dirty="0"/>
              <a:t>Hiernach sind alle Vereinbarungen, die den Anspruch auf den Mindestlohn unterschreiten oder seine Geltendmachung beschränken oder ausschließen, insoweit unwirksam.</a:t>
            </a:r>
          </a:p>
          <a:p>
            <a:pPr marL="1260000" lvl="4" indent="-285750" algn="just">
              <a:lnSpc>
                <a:spcPct val="90000"/>
              </a:lnSpc>
              <a:spcBef>
                <a:spcPts val="1075"/>
              </a:spcBef>
            </a:pPr>
            <a:r>
              <a:rPr lang="de-DE" sz="1800" dirty="0"/>
              <a:t>Eine Ausschlussklausel, die den Mindestlohnanspruch nach § 1 MiLoG nicht ausdrücklich herausnimmt, verstößt folglich gegen § 3 S. 1 MiLoG.</a:t>
            </a:r>
          </a:p>
          <a:p>
            <a:pPr marL="1260000" lvl="4" indent="-285750" algn="just">
              <a:lnSpc>
                <a:spcPct val="90000"/>
              </a:lnSpc>
              <a:spcBef>
                <a:spcPts val="1075"/>
              </a:spcBef>
            </a:pPr>
            <a:r>
              <a:rPr lang="de-DE" sz="1800" dirty="0"/>
              <a:t>Dem Wortlaut nach ist eine Vereinbarung allerdings nur „insoweit“ unwirksam, als sie den Mindestlohnanspruch betrifft.</a:t>
            </a:r>
          </a:p>
          <a:p>
            <a:pPr marL="1260000" lvl="4" indent="-285750" algn="just">
              <a:lnSpc>
                <a:spcPct val="90000"/>
              </a:lnSpc>
              <a:spcBef>
                <a:spcPts val="1075"/>
              </a:spcBef>
            </a:pPr>
            <a:r>
              <a:rPr lang="de-DE" sz="1800" dirty="0"/>
              <a:t>Hierbei handelt es sich um eine gesetzlich angeordnete geltungserhaltende Reduktion, womit die Klausel für alle Ansprüche, die nicht den Mindestlohn betreffen, wirksam bleibt.</a:t>
            </a:r>
            <a:endParaRPr lang="de-DE" dirty="0"/>
          </a:p>
          <a:p>
            <a:pPr marL="900000" lvl="1" indent="-457200" algn="just">
              <a:lnSpc>
                <a:spcPct val="90000"/>
              </a:lnSpc>
              <a:spcBef>
                <a:spcPts val="1079"/>
              </a:spcBef>
              <a:buFont typeface="+mj-lt"/>
              <a:buAutoNum type="arabicPeriod" startAt="2"/>
            </a:pPr>
            <a:r>
              <a:rPr lang="de-DE" dirty="0"/>
              <a:t>§§ 134, 202 Abs. 1 BGB</a:t>
            </a:r>
          </a:p>
          <a:p>
            <a:pPr marL="1260000" lvl="4" indent="-285750" algn="just">
              <a:lnSpc>
                <a:spcPct val="90000"/>
              </a:lnSpc>
              <a:spcBef>
                <a:spcPts val="1075"/>
              </a:spcBef>
            </a:pPr>
            <a:r>
              <a:rPr lang="de-DE" sz="1800" dirty="0"/>
              <a:t>§ 202 Abs. 1 BGB gilt zwar auch für Ausschlussfristen. Da § 5 des Arbeitsvertrags jedoch Ansprüche, die auf einer Vorsatzhaftung beruhen, herausnimmt, scheidet eine Unwirksamkeit nach §§ 134, 202 Abs. 1 BGB aus.</a:t>
            </a:r>
          </a:p>
          <a:p>
            <a:pPr marL="442800" lvl="1" indent="0" algn="just">
              <a:lnSpc>
                <a:spcPct val="90000"/>
              </a:lnSpc>
              <a:spcBef>
                <a:spcPts val="1079"/>
              </a:spcBef>
              <a:buNone/>
            </a:pPr>
            <a:endParaRPr lang="de-DE" dirty="0"/>
          </a:p>
        </p:txBody>
      </p:sp>
    </p:spTree>
    <p:extLst>
      <p:ext uri="{BB962C8B-B14F-4D97-AF65-F5344CB8AC3E}">
        <p14:creationId xmlns:p14="http://schemas.microsoft.com/office/powerpoint/2010/main" val="1054173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p:txBody>
          <a:bodyPr/>
          <a:lstStyle/>
          <a:p>
            <a:pPr marL="900000" lvl="1" indent="-457200" algn="just">
              <a:lnSpc>
                <a:spcPct val="90000"/>
              </a:lnSpc>
              <a:spcBef>
                <a:spcPts val="1079"/>
              </a:spcBef>
              <a:buFont typeface="+mj-lt"/>
              <a:buAutoNum type="arabicPeriod" startAt="3"/>
            </a:pPr>
            <a:r>
              <a:rPr lang="de-DE" dirty="0"/>
              <a:t>§§ 305 ff. BGB</a:t>
            </a:r>
          </a:p>
          <a:p>
            <a:pPr marL="1368000" lvl="4" indent="-457200">
              <a:lnSpc>
                <a:spcPct val="90000"/>
              </a:lnSpc>
              <a:spcBef>
                <a:spcPts val="1079"/>
              </a:spcBef>
              <a:buFont typeface="+mj-lt"/>
              <a:buAutoNum type="alphaLcParenR"/>
            </a:pPr>
            <a:r>
              <a:rPr lang="de-DE" dirty="0"/>
              <a:t>Anwendbarkeit der §§ 305 ff. BGB</a:t>
            </a:r>
          </a:p>
          <a:p>
            <a:pPr marL="1728000" lvl="4" indent="-285750" algn="just">
              <a:lnSpc>
                <a:spcPct val="90000"/>
              </a:lnSpc>
              <a:spcBef>
                <a:spcPts val="1075"/>
              </a:spcBef>
            </a:pPr>
            <a:r>
              <a:rPr lang="de-DE" sz="1800" dirty="0"/>
              <a:t>Nach § 310 Abs. 4 S. 2 BGB finden die §§ 305 ff. BGB auf Arbeitsverträge grundsätzlich Anwendung. Die im Arbeitsrecht geltenden Besonderheiten sind dabei angemessen zu berücksichtigen.</a:t>
            </a:r>
          </a:p>
          <a:p>
            <a:pPr marL="1368000" lvl="4" indent="-457200">
              <a:lnSpc>
                <a:spcPct val="90000"/>
              </a:lnSpc>
              <a:spcBef>
                <a:spcPts val="1079"/>
              </a:spcBef>
              <a:buFont typeface="+mj-lt"/>
              <a:buAutoNum type="alphaLcParenR" startAt="2"/>
            </a:pPr>
            <a:r>
              <a:rPr lang="de-DE" dirty="0"/>
              <a:t>Vorliegen von AGB, § 305 Abs. 1 BGB</a:t>
            </a:r>
          </a:p>
          <a:p>
            <a:pPr marL="1728000" lvl="4" indent="-285750" algn="just">
              <a:lnSpc>
                <a:spcPct val="90000"/>
              </a:lnSpc>
              <a:spcBef>
                <a:spcPts val="1075"/>
              </a:spcBef>
            </a:pPr>
            <a:r>
              <a:rPr lang="de-DE" sz="1800" dirty="0"/>
              <a:t>Die Voraussetzungen für das Vorliegen von AGB sind gegeben.</a:t>
            </a:r>
          </a:p>
          <a:p>
            <a:pPr marL="1368000" lvl="4" indent="-457200">
              <a:lnSpc>
                <a:spcPct val="90000"/>
              </a:lnSpc>
              <a:spcBef>
                <a:spcPts val="1079"/>
              </a:spcBef>
              <a:buFont typeface="+mj-lt"/>
              <a:buAutoNum type="alphaLcParenR" startAt="2"/>
            </a:pPr>
            <a:r>
              <a:rPr lang="de-DE" dirty="0"/>
              <a:t>Einbeziehung in den Vertrag</a:t>
            </a:r>
          </a:p>
          <a:p>
            <a:pPr marL="1713600" lvl="2" indent="-342000" algn="just">
              <a:lnSpc>
                <a:spcPct val="90000"/>
              </a:lnSpc>
              <a:spcBef>
                <a:spcPts val="1075"/>
              </a:spcBef>
              <a:buFont typeface="+mj-lt"/>
              <a:buAutoNum type="alphaLcParenR" startAt="27"/>
            </a:pPr>
            <a:r>
              <a:rPr lang="de-DE" dirty="0"/>
              <a:t> Willenseinigung</a:t>
            </a:r>
          </a:p>
          <a:p>
            <a:pPr marL="2088000" lvl="4" indent="-285750" algn="just">
              <a:lnSpc>
                <a:spcPct val="90000"/>
              </a:lnSpc>
              <a:spcBef>
                <a:spcPts val="1075"/>
              </a:spcBef>
            </a:pPr>
            <a:r>
              <a:rPr lang="de-DE" sz="1800" dirty="0"/>
              <a:t>Die §§ 305 Abs. 2, 3 BGB sind gemäß § 310 Abs. 4 S. 2 </a:t>
            </a:r>
            <a:r>
              <a:rPr lang="de-DE" sz="1800" dirty="0" err="1"/>
              <a:t>Hs</a:t>
            </a:r>
            <a:r>
              <a:rPr lang="de-DE" sz="1800" dirty="0"/>
              <a:t>. 2 BGB nicht anwendbar, weshalb es lediglich einer Willenseinigung der Parteien bedarf.</a:t>
            </a:r>
          </a:p>
          <a:p>
            <a:pPr marL="25200" lvl="1" indent="0">
              <a:lnSpc>
                <a:spcPct val="90000"/>
              </a:lnSpc>
              <a:spcBef>
                <a:spcPts val="1079"/>
              </a:spcBef>
              <a:buNone/>
            </a:pPr>
            <a:endParaRPr lang="de-DE" dirty="0"/>
          </a:p>
        </p:txBody>
      </p:sp>
    </p:spTree>
    <p:extLst>
      <p:ext uri="{BB962C8B-B14F-4D97-AF65-F5344CB8AC3E}">
        <p14:creationId xmlns:p14="http://schemas.microsoft.com/office/powerpoint/2010/main" val="1753619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p:txBody>
          <a:bodyPr/>
          <a:lstStyle/>
          <a:p>
            <a:pPr marL="1828800" lvl="2" indent="-457200" algn="just">
              <a:lnSpc>
                <a:spcPct val="90000"/>
              </a:lnSpc>
              <a:spcBef>
                <a:spcPts val="1075"/>
              </a:spcBef>
              <a:buFont typeface="+mj-lt"/>
              <a:buAutoNum type="alphaLcParenR" startAt="28"/>
            </a:pPr>
            <a:r>
              <a:rPr lang="de-DE" dirty="0"/>
              <a:t> Keine vorrangige Individualabrede</a:t>
            </a:r>
          </a:p>
          <a:p>
            <a:pPr marL="2088000" lvl="4" indent="-285750" algn="just">
              <a:lnSpc>
                <a:spcPct val="90000"/>
              </a:lnSpc>
              <a:spcBef>
                <a:spcPts val="1075"/>
              </a:spcBef>
            </a:pPr>
            <a:r>
              <a:rPr lang="de-DE" sz="1800" dirty="0"/>
              <a:t>Anhaltspunkte für das Vorliegen einer vorrangigen Individualabrede bestehen nicht, § 305b BGB.</a:t>
            </a:r>
          </a:p>
          <a:p>
            <a:pPr marL="1713600" lvl="2" indent="-342000" algn="just">
              <a:lnSpc>
                <a:spcPct val="90000"/>
              </a:lnSpc>
              <a:spcBef>
                <a:spcPts val="1075"/>
              </a:spcBef>
              <a:buFont typeface="+mj-lt"/>
              <a:buAutoNum type="alphaLcParenR" startAt="28"/>
            </a:pPr>
            <a:r>
              <a:rPr lang="de-DE" dirty="0"/>
              <a:t> Keine überraschende Klausel</a:t>
            </a:r>
          </a:p>
          <a:p>
            <a:pPr marL="2088000" lvl="4" indent="-285750" algn="just">
              <a:lnSpc>
                <a:spcPct val="90000"/>
              </a:lnSpc>
              <a:spcBef>
                <a:spcPts val="1075"/>
              </a:spcBef>
            </a:pPr>
            <a:r>
              <a:rPr lang="de-DE" sz="1800" dirty="0"/>
              <a:t>Die Verwendung von Ausschlussfristen ist eine im Arbeitsleben weit verbreitete Praxis. Auch eine ungewöhnliche Platzierung oder Darstellung lässt sich dem Sachverhalt nicht entnehmen.</a:t>
            </a:r>
          </a:p>
          <a:p>
            <a:pPr marL="2088000" lvl="4" indent="-285750" algn="just">
              <a:lnSpc>
                <a:spcPct val="90000"/>
              </a:lnSpc>
              <a:spcBef>
                <a:spcPts val="1075"/>
              </a:spcBef>
            </a:pPr>
            <a:r>
              <a:rPr lang="de-DE" sz="1800" dirty="0"/>
              <a:t>Es handelt sich also nicht um eine überraschende Klausel </a:t>
            </a:r>
            <a:r>
              <a:rPr lang="de-DE" sz="1800" dirty="0" err="1"/>
              <a:t>iSd</a:t>
            </a:r>
            <a:r>
              <a:rPr lang="de-DE" sz="1800" dirty="0"/>
              <a:t>. § 305c Abs. 1 BGB.</a:t>
            </a:r>
          </a:p>
          <a:p>
            <a:pPr marL="1368000" lvl="4" indent="-457200">
              <a:lnSpc>
                <a:spcPct val="90000"/>
              </a:lnSpc>
              <a:spcBef>
                <a:spcPts val="1079"/>
              </a:spcBef>
              <a:buFont typeface="+mj-lt"/>
              <a:buAutoNum type="alphaLcParenR" startAt="4"/>
            </a:pPr>
            <a:r>
              <a:rPr lang="de-DE" dirty="0"/>
              <a:t>Auslegung der AGB</a:t>
            </a:r>
          </a:p>
          <a:p>
            <a:pPr marL="1728000" lvl="4" indent="-285750" algn="just">
              <a:lnSpc>
                <a:spcPct val="90000"/>
              </a:lnSpc>
              <a:spcBef>
                <a:spcPts val="1075"/>
              </a:spcBef>
            </a:pPr>
            <a:r>
              <a:rPr lang="de-DE" sz="1800" dirty="0"/>
              <a:t>Eine pauschale Ausschlussklausel, welche alle Ansprüche der Parteien aus dem Arbeitsverhältnis erfasst, ist grundsätzlich eindeutig und bedarf keiner weiteren Auslegung.</a:t>
            </a:r>
          </a:p>
          <a:p>
            <a:pPr marL="1442250" lvl="4" indent="0" algn="just">
              <a:lnSpc>
                <a:spcPct val="90000"/>
              </a:lnSpc>
              <a:spcBef>
                <a:spcPts val="1075"/>
              </a:spcBef>
              <a:buNone/>
            </a:pPr>
            <a:endParaRPr lang="de-DE" sz="1800" dirty="0"/>
          </a:p>
          <a:p>
            <a:pPr marL="25200" lvl="1" indent="0">
              <a:lnSpc>
                <a:spcPct val="90000"/>
              </a:lnSpc>
              <a:spcBef>
                <a:spcPts val="1079"/>
              </a:spcBef>
              <a:buNone/>
            </a:pPr>
            <a:endParaRPr lang="de-DE" dirty="0"/>
          </a:p>
        </p:txBody>
      </p:sp>
    </p:spTree>
    <p:extLst>
      <p:ext uri="{BB962C8B-B14F-4D97-AF65-F5344CB8AC3E}">
        <p14:creationId xmlns:p14="http://schemas.microsoft.com/office/powerpoint/2010/main" val="1666413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p:txBody>
          <a:bodyPr/>
          <a:lstStyle/>
          <a:p>
            <a:pPr marL="1368000" lvl="4" indent="-457200">
              <a:lnSpc>
                <a:spcPct val="90000"/>
              </a:lnSpc>
              <a:spcBef>
                <a:spcPts val="1079"/>
              </a:spcBef>
              <a:buFont typeface="+mj-lt"/>
              <a:buAutoNum type="alphaLcParenR" startAt="5"/>
            </a:pPr>
            <a:r>
              <a:rPr lang="de-DE" dirty="0"/>
              <a:t>Inhaltskontrolle</a:t>
            </a:r>
          </a:p>
          <a:p>
            <a:pPr marL="1713600" lvl="2" indent="-342000" algn="just">
              <a:lnSpc>
                <a:spcPct val="90000"/>
              </a:lnSpc>
              <a:spcBef>
                <a:spcPts val="1075"/>
              </a:spcBef>
              <a:buFont typeface="+mj-lt"/>
              <a:buAutoNum type="alphaLcParenR" startAt="27"/>
            </a:pPr>
            <a:r>
              <a:rPr lang="de-DE" dirty="0"/>
              <a:t> Kontrollfähigkeit</a:t>
            </a:r>
          </a:p>
          <a:p>
            <a:pPr marL="2088000" lvl="4" indent="-285750" algn="just">
              <a:lnSpc>
                <a:spcPct val="90000"/>
              </a:lnSpc>
              <a:spcBef>
                <a:spcPts val="1075"/>
              </a:spcBef>
            </a:pPr>
            <a:r>
              <a:rPr lang="de-DE" sz="1800" dirty="0"/>
              <a:t>Die Ausschlussklausel weicht von den Regelungen des Verjährungsrechts nach §§ 195 ff. BGB ab, womit die Inhaltskontrolle nach § 307 Abs. 3 BGB eröffnet ist.</a:t>
            </a:r>
          </a:p>
          <a:p>
            <a:pPr marL="1713600" lvl="2" indent="-342000" algn="just">
              <a:lnSpc>
                <a:spcPct val="90000"/>
              </a:lnSpc>
              <a:spcBef>
                <a:spcPts val="1075"/>
              </a:spcBef>
              <a:buFont typeface="+mj-lt"/>
              <a:buAutoNum type="alphaLcParenR" startAt="27"/>
            </a:pPr>
            <a:r>
              <a:rPr lang="de-DE" dirty="0"/>
              <a:t> Verstoß gegen § 309 BGB</a:t>
            </a:r>
          </a:p>
          <a:p>
            <a:pPr marL="2088000" lvl="4" indent="-285750" algn="just">
              <a:lnSpc>
                <a:spcPct val="90000"/>
              </a:lnSpc>
              <a:spcBef>
                <a:spcPts val="1075"/>
              </a:spcBef>
            </a:pPr>
            <a:r>
              <a:rPr lang="de-DE" sz="1800" dirty="0"/>
              <a:t>Zu denken wäre an § 309 Nr. 7 und Nr. 13 </a:t>
            </a:r>
            <a:r>
              <a:rPr lang="de-DE" sz="1800" dirty="0" err="1"/>
              <a:t>lit</a:t>
            </a:r>
            <a:r>
              <a:rPr lang="de-DE" sz="1800" dirty="0"/>
              <a:t>. b BGB. Im Ergebnis liegen die Voraussetzungen jedoch nicht vor.</a:t>
            </a:r>
          </a:p>
          <a:p>
            <a:pPr marL="1713600" lvl="2" indent="-342000" algn="just">
              <a:lnSpc>
                <a:spcPct val="90000"/>
              </a:lnSpc>
              <a:spcBef>
                <a:spcPts val="1075"/>
              </a:spcBef>
              <a:buFont typeface="+mj-lt"/>
              <a:buAutoNum type="alphaLcParenR" startAt="27"/>
            </a:pPr>
            <a:r>
              <a:rPr lang="de-DE" dirty="0"/>
              <a:t> Verstoß gegen § 307 BGB</a:t>
            </a:r>
          </a:p>
          <a:p>
            <a:pPr marL="25200" lvl="1" indent="0">
              <a:lnSpc>
                <a:spcPct val="90000"/>
              </a:lnSpc>
              <a:spcBef>
                <a:spcPts val="1079"/>
              </a:spcBef>
              <a:buNone/>
            </a:pPr>
            <a:r>
              <a:rPr lang="de-DE" dirty="0"/>
              <a:t>		(a) § 307 Abs. 1 S. 1, Abs. 2 Nr. 1 BGB</a:t>
            </a:r>
          </a:p>
          <a:p>
            <a:pPr marL="2502900" lvl="1" indent="-342900">
              <a:lnSpc>
                <a:spcPct val="90000"/>
              </a:lnSpc>
              <a:spcBef>
                <a:spcPts val="1079"/>
              </a:spcBef>
            </a:pPr>
            <a:r>
              <a:rPr lang="de-DE" sz="1800" dirty="0"/>
              <a:t>Unvereinbarkeit mit der gesetzlichen Regelung, von der abgewichen wird?</a:t>
            </a:r>
          </a:p>
          <a:p>
            <a:pPr marL="25200" lvl="1" indent="0">
              <a:lnSpc>
                <a:spcPct val="90000"/>
              </a:lnSpc>
              <a:spcBef>
                <a:spcPts val="1079"/>
              </a:spcBef>
              <a:buNone/>
            </a:pPr>
            <a:r>
              <a:rPr lang="de-DE" dirty="0"/>
              <a:t>		</a:t>
            </a:r>
          </a:p>
        </p:txBody>
      </p:sp>
    </p:spTree>
    <p:extLst>
      <p:ext uri="{BB962C8B-B14F-4D97-AF65-F5344CB8AC3E}">
        <p14:creationId xmlns:p14="http://schemas.microsoft.com/office/powerpoint/2010/main" val="2943634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27810"/>
          </a:xfrm>
        </p:spPr>
        <p:txBody>
          <a:bodyPr/>
          <a:lstStyle/>
          <a:p>
            <a:pPr marL="25200" lvl="1" indent="0" algn="just">
              <a:lnSpc>
                <a:spcPct val="90000"/>
              </a:lnSpc>
              <a:spcBef>
                <a:spcPts val="1079"/>
              </a:spcBef>
              <a:buNone/>
            </a:pPr>
            <a:r>
              <a:rPr lang="de-DE" dirty="0"/>
              <a:t> 		      (</a:t>
            </a:r>
            <a:r>
              <a:rPr lang="de-DE" dirty="0" err="1"/>
              <a:t>aa</a:t>
            </a:r>
            <a:r>
              <a:rPr lang="de-DE" dirty="0"/>
              <a:t>) Generelle Vereinbarung einer Ausschlussfrist</a:t>
            </a:r>
          </a:p>
          <a:p>
            <a:pPr marL="2862000" lvl="1" indent="-342900" algn="just">
              <a:lnSpc>
                <a:spcPct val="90000"/>
              </a:lnSpc>
              <a:spcBef>
                <a:spcPts val="1079"/>
              </a:spcBef>
            </a:pPr>
            <a:r>
              <a:rPr lang="de-DE" sz="1800" dirty="0"/>
              <a:t>§ 202 Abs. 1 BGB lässt sich entnehmen, dass die Verkürzung von Verjährungsfristen grundsätzlich möglich ist. Dies gilt entsprechend auch für die Vereinbarung von Ausschlussfristen.</a:t>
            </a:r>
          </a:p>
          <a:p>
            <a:pPr marL="2862000" lvl="1" indent="-342900" algn="just">
              <a:lnSpc>
                <a:spcPct val="90000"/>
              </a:lnSpc>
              <a:spcBef>
                <a:spcPts val="1079"/>
              </a:spcBef>
            </a:pPr>
            <a:r>
              <a:rPr lang="de-DE" sz="1800" dirty="0"/>
              <a:t>Grundsätzliche Bedenken gegen die Vereinbarung einer Ausschlussfrist bestehen nicht.</a:t>
            </a:r>
          </a:p>
          <a:p>
            <a:pPr marL="25200" lvl="1" indent="0" algn="just">
              <a:lnSpc>
                <a:spcPct val="90000"/>
              </a:lnSpc>
              <a:spcBef>
                <a:spcPts val="1079"/>
              </a:spcBef>
              <a:buNone/>
            </a:pPr>
            <a:r>
              <a:rPr lang="de-DE" dirty="0"/>
              <a:t>		      (</a:t>
            </a:r>
            <a:r>
              <a:rPr lang="de-DE" dirty="0" err="1"/>
              <a:t>bb</a:t>
            </a:r>
            <a:r>
              <a:rPr lang="de-DE" dirty="0"/>
              <a:t>) Länge der Ausschlussfrist</a:t>
            </a:r>
          </a:p>
          <a:p>
            <a:pPr marL="2862000" lvl="1" indent="-342900" algn="just">
              <a:lnSpc>
                <a:spcPct val="90000"/>
              </a:lnSpc>
              <a:spcBef>
                <a:spcPts val="1079"/>
              </a:spcBef>
            </a:pPr>
            <a:r>
              <a:rPr lang="de-DE" sz="1800" dirty="0"/>
              <a:t>Die vereinbarte Ausschlussfrist muss dem Gläubiger eine faire Chance lassen, seine Ansprüche durchzusetzen.</a:t>
            </a:r>
          </a:p>
          <a:p>
            <a:pPr marL="2862000" lvl="1" indent="-342900" algn="just">
              <a:lnSpc>
                <a:spcPct val="90000"/>
              </a:lnSpc>
              <a:spcBef>
                <a:spcPts val="1079"/>
              </a:spcBef>
            </a:pPr>
            <a:r>
              <a:rPr lang="de-DE" sz="1800" dirty="0"/>
              <a:t>In Arbeitsgesetzen sind oft verhältnismäßig kurze Fristen vorgesehen (vgl. § 4 KSchG, § 61b Abs. 1 ArbGG, § 17 S. 1 TzBfG).</a:t>
            </a:r>
          </a:p>
          <a:p>
            <a:pPr marL="2862000" lvl="1" indent="-342900" algn="just">
              <a:lnSpc>
                <a:spcPct val="90000"/>
              </a:lnSpc>
              <a:spcBef>
                <a:spcPts val="1079"/>
              </a:spcBef>
            </a:pPr>
            <a:r>
              <a:rPr lang="de-DE" sz="1800" dirty="0"/>
              <a:t>Kurze Fristen sind in ihrer Gesamtheit als im Arbeitsrecht geltende Besonderheiten gemäß § 310 Abs. 4 S. 2 BGB zu berücksichtigen.</a:t>
            </a:r>
          </a:p>
          <a:p>
            <a:pPr marL="25200" lvl="1" indent="0" algn="just">
              <a:lnSpc>
                <a:spcPct val="90000"/>
              </a:lnSpc>
              <a:spcBef>
                <a:spcPts val="1079"/>
              </a:spcBef>
              <a:buNone/>
            </a:pPr>
            <a:r>
              <a:rPr lang="de-DE" dirty="0"/>
              <a:t>		</a:t>
            </a:r>
          </a:p>
        </p:txBody>
      </p:sp>
    </p:spTree>
    <p:extLst>
      <p:ext uri="{BB962C8B-B14F-4D97-AF65-F5344CB8AC3E}">
        <p14:creationId xmlns:p14="http://schemas.microsoft.com/office/powerpoint/2010/main" val="120084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27810"/>
          </a:xfrm>
        </p:spPr>
        <p:txBody>
          <a:bodyPr/>
          <a:lstStyle/>
          <a:p>
            <a:pPr marL="2862000" lvl="1" indent="-342900" algn="just">
              <a:lnSpc>
                <a:spcPct val="90000"/>
              </a:lnSpc>
              <a:spcBef>
                <a:spcPts val="1079"/>
              </a:spcBef>
            </a:pPr>
            <a:r>
              <a:rPr lang="de-DE" sz="1800" dirty="0"/>
              <a:t>Es wird angenommen, dass eine Ausschlussfrist von weniger als drei Monaten unangemessen kurz ist.</a:t>
            </a:r>
          </a:p>
          <a:p>
            <a:pPr marL="2862000" lvl="1" indent="-342900" algn="just">
              <a:lnSpc>
                <a:spcPct val="90000"/>
              </a:lnSpc>
              <a:spcBef>
                <a:spcPts val="1079"/>
              </a:spcBef>
            </a:pPr>
            <a:r>
              <a:rPr lang="de-DE" sz="1800" dirty="0"/>
              <a:t>Die Frist beträgt hier genau drei Monate und verstößt deshalb unter Berücksichtigung der im Arbeitsrecht geltenden Besonderheiten nicht gegen § 307 Abs. 1 S. 1, Abs. 2 Nr. 1 BGB.</a:t>
            </a:r>
          </a:p>
          <a:p>
            <a:pPr marL="25200" lvl="1" indent="0" algn="just">
              <a:lnSpc>
                <a:spcPct val="90000"/>
              </a:lnSpc>
              <a:spcBef>
                <a:spcPts val="1079"/>
              </a:spcBef>
              <a:buNone/>
            </a:pPr>
            <a:r>
              <a:rPr lang="de-DE" dirty="0"/>
              <a:t>		(b) Verstoß gegen § 307 Abs. 1 S. 1, Abs. 2 Nr. 2 BGB</a:t>
            </a:r>
          </a:p>
          <a:p>
            <a:pPr marL="2862000" lvl="1" indent="-342900" algn="just">
              <a:lnSpc>
                <a:spcPct val="90000"/>
              </a:lnSpc>
              <a:spcBef>
                <a:spcPts val="1079"/>
              </a:spcBef>
            </a:pPr>
            <a:r>
              <a:rPr lang="de-DE" sz="1800" dirty="0"/>
              <a:t>Aufgrund der Feststellung, dass eine dreimonatige Ausschlussfrist als angemessen zu bewerten ist, scheidet auch ein Verstoß gegen § 307 Abs. 1 S. 1, Abs. 2 Nr. 2 BGB aus.</a:t>
            </a:r>
          </a:p>
          <a:p>
            <a:pPr marL="25200" lvl="1" indent="0" algn="just">
              <a:lnSpc>
                <a:spcPct val="90000"/>
              </a:lnSpc>
              <a:spcBef>
                <a:spcPts val="1079"/>
              </a:spcBef>
              <a:buNone/>
            </a:pPr>
            <a:r>
              <a:rPr lang="de-DE" dirty="0"/>
              <a:t>		(c) Verstoß gegen das Transparenzgebot, § 307 Abs. 1 S. 2 BGB</a:t>
            </a:r>
          </a:p>
          <a:p>
            <a:pPr marL="2862000" lvl="1" indent="-342900" algn="just">
              <a:lnSpc>
                <a:spcPct val="90000"/>
              </a:lnSpc>
              <a:spcBef>
                <a:spcPts val="1079"/>
              </a:spcBef>
            </a:pPr>
            <a:r>
              <a:rPr lang="de-DE" sz="1800" dirty="0"/>
              <a:t>Die Klausel suggeriert dem Arbeitnehmer er müsse seinen Mindestlohnanspruch innerhalb von drei Monaten geltend machen, obwohl dies nach § 3 S. 1 MiLoG nicht der Fall ist.</a:t>
            </a:r>
          </a:p>
        </p:txBody>
      </p:sp>
    </p:spTree>
    <p:extLst>
      <p:ext uri="{BB962C8B-B14F-4D97-AF65-F5344CB8AC3E}">
        <p14:creationId xmlns:p14="http://schemas.microsoft.com/office/powerpoint/2010/main" val="2322652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a:xfrm>
            <a:off x="300037" y="2241550"/>
            <a:ext cx="11591925" cy="4427810"/>
          </a:xfrm>
        </p:spPr>
        <p:txBody>
          <a:bodyPr/>
          <a:lstStyle/>
          <a:p>
            <a:pPr marL="2862000" lvl="1" indent="-342900" algn="just">
              <a:lnSpc>
                <a:spcPct val="90000"/>
              </a:lnSpc>
              <a:spcBef>
                <a:spcPts val="1079"/>
              </a:spcBef>
            </a:pPr>
            <a:r>
              <a:rPr lang="de-DE" sz="1800" dirty="0">
                <a:effectLst/>
                <a:latin typeface="Arial" panose="020B0604020202020204" pitchFamily="34" charset="0"/>
                <a:ea typeface="Calibri" panose="020F0502020204030204" pitchFamily="34" charset="0"/>
              </a:rPr>
              <a:t>Damit besteht die Gefahr, dass bei Verstreichen dieser Fristen der Arbeitnehmer den Anspruch auf den Mindestlohn nach § 1 MiLoG nicht mehr durchsetzt, obwohl die Geltendmachung noch nicht ausgeschlossen ist.</a:t>
            </a:r>
          </a:p>
          <a:p>
            <a:pPr marL="2862000" lvl="1" indent="-342900" algn="just">
              <a:lnSpc>
                <a:spcPct val="90000"/>
              </a:lnSpc>
              <a:spcBef>
                <a:spcPts val="1079"/>
              </a:spcBef>
            </a:pPr>
            <a:r>
              <a:rPr lang="de-DE" sz="1800" dirty="0">
                <a:latin typeface="Arial" panose="020B0604020202020204" pitchFamily="34" charset="0"/>
                <a:ea typeface="Calibri" panose="020F0502020204030204" pitchFamily="34" charset="0"/>
              </a:rPr>
              <a:t>Wird der Mindestlohnanspruch nicht aus der arbeitsvertraglichen Verfallsklausel ausgenommen, so ist die Klausel intransparent.</a:t>
            </a:r>
          </a:p>
          <a:p>
            <a:pPr marL="2862000" lvl="1" indent="-342900" algn="just">
              <a:lnSpc>
                <a:spcPct val="90000"/>
              </a:lnSpc>
              <a:spcBef>
                <a:spcPts val="1079"/>
              </a:spcBef>
            </a:pPr>
            <a:r>
              <a:rPr lang="de-DE" sz="1800" dirty="0">
                <a:latin typeface="Arial" panose="020B0604020202020204" pitchFamily="34" charset="0"/>
                <a:ea typeface="Calibri" panose="020F0502020204030204" pitchFamily="34" charset="0"/>
              </a:rPr>
              <a:t>Die vorliegenden Klausel verstößt also gegen § 307 Abs. 1 S. 2 BGB.</a:t>
            </a:r>
            <a:endParaRPr lang="de-DE" sz="1800" dirty="0"/>
          </a:p>
          <a:p>
            <a:pPr marL="1368000" lvl="4" indent="-457200" algn="just">
              <a:lnSpc>
                <a:spcPct val="90000"/>
              </a:lnSpc>
              <a:spcBef>
                <a:spcPts val="1079"/>
              </a:spcBef>
              <a:buFont typeface="+mj-lt"/>
              <a:buAutoNum type="alphaLcParenR" startAt="6"/>
            </a:pPr>
            <a:r>
              <a:rPr lang="de-DE" dirty="0"/>
              <a:t>Rechtsfolge</a:t>
            </a:r>
          </a:p>
          <a:p>
            <a:pPr marL="1728000" lvl="4" indent="-285750" algn="just">
              <a:lnSpc>
                <a:spcPct val="90000"/>
              </a:lnSpc>
              <a:spcBef>
                <a:spcPts val="1075"/>
              </a:spcBef>
            </a:pPr>
            <a:r>
              <a:rPr lang="de-DE" sz="1800" dirty="0"/>
              <a:t>Es stellt sich die Frage der Reichweite der Unwirksamkeit der Klausel.</a:t>
            </a:r>
          </a:p>
          <a:p>
            <a:pPr marL="1713600" lvl="2" indent="-342000" algn="just">
              <a:lnSpc>
                <a:spcPct val="90000"/>
              </a:lnSpc>
              <a:spcBef>
                <a:spcPts val="1075"/>
              </a:spcBef>
              <a:buFont typeface="+mj-lt"/>
              <a:buAutoNum type="alphaLcParenR" startAt="27"/>
            </a:pPr>
            <a:r>
              <a:rPr lang="de-DE" dirty="0"/>
              <a:t> Blue-Pencil-Test</a:t>
            </a:r>
          </a:p>
          <a:p>
            <a:pPr marL="2088000" lvl="4" indent="-285750" algn="just">
              <a:lnSpc>
                <a:spcPct val="90000"/>
              </a:lnSpc>
              <a:spcBef>
                <a:spcPts val="1075"/>
              </a:spcBef>
            </a:pPr>
            <a:r>
              <a:rPr lang="de-DE" sz="1800" dirty="0"/>
              <a:t>Die Klausel ist nicht teilbar.</a:t>
            </a:r>
          </a:p>
          <a:p>
            <a:pPr marL="1713600" lvl="2" indent="-342000" algn="just">
              <a:lnSpc>
                <a:spcPct val="90000"/>
              </a:lnSpc>
              <a:spcBef>
                <a:spcPts val="1075"/>
              </a:spcBef>
              <a:buFont typeface="+mj-lt"/>
              <a:buAutoNum type="alphaLcParenR" startAt="27"/>
            </a:pPr>
            <a:r>
              <a:rPr lang="de-DE" dirty="0"/>
              <a:t> Geltungserhaltende Reduktion</a:t>
            </a:r>
          </a:p>
          <a:p>
            <a:pPr marL="2088000" lvl="4" indent="-285750" algn="just">
              <a:lnSpc>
                <a:spcPct val="90000"/>
              </a:lnSpc>
              <a:spcBef>
                <a:spcPts val="1075"/>
              </a:spcBef>
            </a:pPr>
            <a:r>
              <a:rPr lang="de-DE" sz="1800" dirty="0"/>
              <a:t>Grundsätzlich findet eine geltungserhaltende Reduktion von Klauseln auf den zulässigen Inhalt nicht statt.</a:t>
            </a:r>
          </a:p>
          <a:p>
            <a:pPr marL="1442250" lvl="4" indent="0" algn="just">
              <a:lnSpc>
                <a:spcPct val="90000"/>
              </a:lnSpc>
              <a:spcBef>
                <a:spcPts val="1075"/>
              </a:spcBef>
              <a:buNone/>
            </a:pPr>
            <a:endParaRPr lang="de-DE" sz="1800" dirty="0"/>
          </a:p>
        </p:txBody>
      </p:sp>
    </p:spTree>
    <p:extLst>
      <p:ext uri="{BB962C8B-B14F-4D97-AF65-F5344CB8AC3E}">
        <p14:creationId xmlns:p14="http://schemas.microsoft.com/office/powerpoint/2010/main" val="1032240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p:txBody>
          <a:bodyPr/>
          <a:lstStyle/>
          <a:p>
            <a:pPr marL="2088000" lvl="4" indent="-285750" algn="just">
              <a:lnSpc>
                <a:spcPct val="90000"/>
              </a:lnSpc>
              <a:spcBef>
                <a:spcPts val="1075"/>
              </a:spcBef>
            </a:pPr>
            <a:r>
              <a:rPr lang="de-DE" sz="1800" dirty="0"/>
              <a:t> § 3 S. 1 MiLoG könnte als gesetzlich angeordnete geltungserhaltende Reduktion </a:t>
            </a:r>
            <a:r>
              <a:rPr lang="de-DE" sz="1800" dirty="0" err="1"/>
              <a:t>lex</a:t>
            </a:r>
            <a:r>
              <a:rPr lang="de-DE" sz="1800" dirty="0"/>
              <a:t> specialis gegenüber den §§ 305 ff. BGB sein.</a:t>
            </a:r>
          </a:p>
          <a:p>
            <a:pPr marL="2088000" lvl="4" indent="-285750" algn="just">
              <a:lnSpc>
                <a:spcPct val="90000"/>
              </a:lnSpc>
              <a:spcBef>
                <a:spcPts val="1075"/>
              </a:spcBef>
            </a:pPr>
            <a:r>
              <a:rPr lang="de-DE" sz="1800" dirty="0"/>
              <a:t>§ 3 S. 1 MiLoG soll aber lediglich den Mindestlohnanspruch und damit den Arbeitnehmer schützen. Nicht hingegen soll der Arbeitgeber als Verwender intransparenter Klauseln geschützt werden.</a:t>
            </a:r>
          </a:p>
          <a:p>
            <a:pPr marL="2088000" lvl="4" indent="-285750" algn="just">
              <a:lnSpc>
                <a:spcPct val="90000"/>
              </a:lnSpc>
              <a:spcBef>
                <a:spcPts val="1075"/>
              </a:spcBef>
            </a:pPr>
            <a:r>
              <a:rPr lang="de-DE" sz="1800" dirty="0"/>
              <a:t>§ 3 S. 1 MiLoG macht also keine Ausnahme von dem im Rahmen der §§ 305 ff. BGB geltenden Verbot der geltungserhaltenden Reduktion.</a:t>
            </a:r>
          </a:p>
          <a:p>
            <a:pPr marL="1828800" lvl="2" indent="-457200" algn="just">
              <a:lnSpc>
                <a:spcPct val="90000"/>
              </a:lnSpc>
              <a:spcBef>
                <a:spcPts val="1075"/>
              </a:spcBef>
              <a:buFont typeface="+mj-lt"/>
              <a:buAutoNum type="alphaLcParenR" startAt="29"/>
            </a:pPr>
            <a:r>
              <a:rPr lang="de-DE" dirty="0"/>
              <a:t> Zwischenergebnis</a:t>
            </a:r>
          </a:p>
          <a:p>
            <a:pPr marL="2088000" lvl="4" indent="-285750" algn="just">
              <a:lnSpc>
                <a:spcPct val="90000"/>
              </a:lnSpc>
              <a:spcBef>
                <a:spcPts val="1075"/>
              </a:spcBef>
            </a:pPr>
            <a:r>
              <a:rPr lang="de-DE" sz="1800" dirty="0"/>
              <a:t>§ 5 des Arbeitsvertrags ist in Gänze unwirksam. An seine Stelle tritt gemäß § 306 Abs. 2 BGB die gesetzliche Regelung und somit die regelmäßige Verjährungsfrist (§§ 195, 199 BGB).</a:t>
            </a:r>
          </a:p>
          <a:p>
            <a:pPr marL="1368000" lvl="4" indent="-457200">
              <a:lnSpc>
                <a:spcPct val="90000"/>
              </a:lnSpc>
              <a:spcBef>
                <a:spcPts val="1079"/>
              </a:spcBef>
              <a:buFont typeface="+mj-lt"/>
              <a:buAutoNum type="alphaLcParenR" startAt="7"/>
            </a:pPr>
            <a:r>
              <a:rPr lang="de-DE" dirty="0"/>
              <a:t>Zwischenergebnis</a:t>
            </a:r>
          </a:p>
          <a:p>
            <a:pPr marL="1728000" lvl="4" indent="-285750" algn="just">
              <a:lnSpc>
                <a:spcPct val="90000"/>
              </a:lnSpc>
              <a:spcBef>
                <a:spcPts val="1075"/>
              </a:spcBef>
            </a:pPr>
            <a:r>
              <a:rPr lang="de-DE" sz="1800" dirty="0"/>
              <a:t>Die Klausel verstößt gegen § 307 Abs. 1 S. 2 BGB und ist mithin unwirksam.</a:t>
            </a:r>
          </a:p>
          <a:p>
            <a:pPr marL="1371600" lvl="2" indent="0" algn="just">
              <a:lnSpc>
                <a:spcPct val="90000"/>
              </a:lnSpc>
              <a:spcBef>
                <a:spcPts val="1075"/>
              </a:spcBef>
              <a:buNone/>
            </a:pPr>
            <a:endParaRPr lang="de-DE" b="1" dirty="0"/>
          </a:p>
        </p:txBody>
      </p:sp>
    </p:spTree>
    <p:extLst>
      <p:ext uri="{BB962C8B-B14F-4D97-AF65-F5344CB8AC3E}">
        <p14:creationId xmlns:p14="http://schemas.microsoft.com/office/powerpoint/2010/main" val="754408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144CE40-C668-4BC9-837F-AFF57D8270C3}"/>
              </a:ext>
            </a:extLst>
          </p:cNvPr>
          <p:cNvSpPr>
            <a:spLocks noGrp="1"/>
          </p:cNvSpPr>
          <p:nvPr>
            <p:ph type="title"/>
          </p:nvPr>
        </p:nvSpPr>
        <p:spPr/>
        <p:txBody>
          <a:bodyPr/>
          <a:lstStyle/>
          <a:p>
            <a:r>
              <a:rPr lang="de-DE" altLang="de-DE" b="1" dirty="0"/>
              <a:t>KK </a:t>
            </a:r>
            <a:r>
              <a:rPr lang="de-DE" altLang="de-DE" dirty="0"/>
              <a:t>17.11.2025</a:t>
            </a:r>
            <a:br>
              <a:rPr lang="de-DE" altLang="de-DE" b="1" dirty="0"/>
            </a:br>
            <a:endParaRPr lang="de-DE" dirty="0"/>
          </a:p>
        </p:txBody>
      </p:sp>
      <p:sp>
        <p:nvSpPr>
          <p:cNvPr id="6" name="Textplatzhalter 5">
            <a:extLst>
              <a:ext uri="{FF2B5EF4-FFF2-40B4-BE49-F238E27FC236}">
                <a16:creationId xmlns:a16="http://schemas.microsoft.com/office/drawing/2014/main" id="{249805BE-0EF0-41D2-9CCB-00B24CA9911F}"/>
              </a:ext>
            </a:extLst>
          </p:cNvPr>
          <p:cNvSpPr>
            <a:spLocks noGrp="1"/>
          </p:cNvSpPr>
          <p:nvPr>
            <p:ph type="body" sz="quarter" idx="13"/>
          </p:nvPr>
        </p:nvSpPr>
        <p:spPr/>
        <p:txBody>
          <a:bodyPr/>
          <a:lstStyle/>
          <a:p>
            <a:pPr marL="539550" lvl="1" indent="-514350">
              <a:lnSpc>
                <a:spcPct val="90000"/>
              </a:lnSpc>
              <a:spcBef>
                <a:spcPts val="1079"/>
              </a:spcBef>
              <a:buFont typeface="+mj-lt"/>
              <a:buAutoNum type="romanUcPeriod" startAt="3"/>
            </a:pPr>
            <a:r>
              <a:rPr lang="de-DE" sz="1800" b="1" dirty="0"/>
              <a:t>Zwischenergebnis</a:t>
            </a:r>
          </a:p>
          <a:p>
            <a:pPr marL="817200" lvl="4" indent="-285750" algn="just">
              <a:lnSpc>
                <a:spcPct val="90000"/>
              </a:lnSpc>
              <a:spcBef>
                <a:spcPts val="1075"/>
              </a:spcBef>
            </a:pPr>
            <a:r>
              <a:rPr lang="de-DE" sz="1800" dirty="0"/>
              <a:t>Aufgrund der Unwirksamkeit der Verfallsklausel ist der Anspruch des A nicht gemäß § 5 des Arbeitsvertrags erloschen. Eine nicht rechtzeitige Geltendmachung durch A ist insofern irrelevant.</a:t>
            </a:r>
          </a:p>
          <a:p>
            <a:pPr marL="368100" lvl="1" indent="-342900">
              <a:lnSpc>
                <a:spcPct val="90000"/>
              </a:lnSpc>
              <a:spcBef>
                <a:spcPts val="1079"/>
              </a:spcBef>
              <a:buAutoNum type="alphaUcPeriod" startAt="3"/>
            </a:pPr>
            <a:r>
              <a:rPr lang="de-DE" sz="1800" b="1" dirty="0"/>
              <a:t>Ergebnis</a:t>
            </a:r>
          </a:p>
          <a:p>
            <a:pPr marL="817200" lvl="4" indent="-285750" algn="just">
              <a:lnSpc>
                <a:spcPct val="90000"/>
              </a:lnSpc>
              <a:spcBef>
                <a:spcPts val="1075"/>
              </a:spcBef>
            </a:pPr>
            <a:r>
              <a:rPr lang="de-DE" sz="1800" dirty="0"/>
              <a:t>A hat gegen V einen Anspruch auf Urlaubsabgeltung gemäß §§ 1, 7 Abs. 4 BUrlG.</a:t>
            </a:r>
          </a:p>
          <a:p>
            <a:pPr marL="25200" lvl="1" indent="0">
              <a:lnSpc>
                <a:spcPct val="90000"/>
              </a:lnSpc>
              <a:spcBef>
                <a:spcPts val="1079"/>
              </a:spcBef>
              <a:buNone/>
            </a:pPr>
            <a:endParaRPr lang="de-DE" sz="1800" b="1" dirty="0"/>
          </a:p>
          <a:p>
            <a:pPr marL="1371600" lvl="2" indent="0" algn="just">
              <a:lnSpc>
                <a:spcPct val="90000"/>
              </a:lnSpc>
              <a:spcBef>
                <a:spcPts val="1075"/>
              </a:spcBef>
              <a:buNone/>
            </a:pPr>
            <a:endParaRPr lang="de-DE" b="1" dirty="0"/>
          </a:p>
        </p:txBody>
      </p:sp>
    </p:spTree>
    <p:extLst>
      <p:ext uri="{BB962C8B-B14F-4D97-AF65-F5344CB8AC3E}">
        <p14:creationId xmlns:p14="http://schemas.microsoft.com/office/powerpoint/2010/main" val="2979548827"/>
      </p:ext>
    </p:extLst>
  </p:cSld>
  <p:clrMapOvr>
    <a:masterClrMapping/>
  </p:clrMapOvr>
</p:sld>
</file>

<file path=ppt/theme/theme1.xml><?xml version="1.0" encoding="utf-8"?>
<a:theme xmlns:a="http://schemas.openxmlformats.org/drawingml/2006/main" name="UBF_PowerPoint_de_Recht">
  <a:themeElements>
    <a:clrScheme name="Benutzerdefiniert 131">
      <a:dk1>
        <a:sysClr val="windowText" lastClr="000000"/>
      </a:dk1>
      <a:lt1>
        <a:sysClr val="window" lastClr="FFFFFF"/>
      </a:lt1>
      <a:dk2>
        <a:srgbClr val="7F7F7F"/>
      </a:dk2>
      <a:lt2>
        <a:srgbClr val="F2F2F2"/>
      </a:lt2>
      <a:accent1>
        <a:srgbClr val="000000"/>
      </a:accent1>
      <a:accent2>
        <a:srgbClr val="7F7F7F"/>
      </a:accent2>
      <a:accent3>
        <a:srgbClr val="A5A5A5"/>
      </a:accent3>
      <a:accent4>
        <a:srgbClr val="BFBFBF"/>
      </a:accent4>
      <a:accent5>
        <a:srgbClr val="D8D8D8"/>
      </a:accent5>
      <a:accent6>
        <a:srgbClr val="F2F2F2"/>
      </a:accent6>
      <a:hlink>
        <a:srgbClr val="000000"/>
      </a:hlink>
      <a:folHlink>
        <a:srgbClr val="000000"/>
      </a:folHlink>
    </a:clrScheme>
    <a:fontScheme name="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5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500" dirty="0" err="1" smtClean="0"/>
        </a:defPPr>
      </a:lstStyle>
    </a:txDef>
  </a:objectDefaults>
  <a:extraClrSchemeLst/>
  <a:custClrLst>
    <a:custClr name="Fakultät für Biologie">
      <a:srgbClr val="92B168"/>
    </a:custClr>
    <a:custClr name="Fakultät für Chemie">
      <a:srgbClr val="A08CAA"/>
    </a:custClr>
    <a:custClr name="Fakultät für Erziehungswissenschaft">
      <a:srgbClr val="F08C50"/>
    </a:custClr>
    <a:custClr name="Fakultät für Geschichtswissenschaft, Philosophie und Theologie">
      <a:srgbClr val="7DB4BE"/>
    </a:custClr>
    <a:custClr name="Fakultät für Gesundheitswissenschaften">
      <a:srgbClr val="DC5A5A"/>
    </a:custClr>
    <a:custClr name="Fakultät für Linguistik und Literaturwissenschaft">
      <a:srgbClr val="8FA3B9"/>
    </a:custClr>
    <a:custClr name="Fakultät für Mathematik">
      <a:srgbClr val="DCAA41"/>
    </a:custClr>
    <a:custClr name="Medizinische Fakultät">
      <a:srgbClr val="145F7D"/>
    </a:custClr>
    <a:custClr name="Fakultät für Physik">
      <a:srgbClr val="649696"/>
    </a:custClr>
    <a:custClr name="Fakultät für Rechtswissenschaft">
      <a:srgbClr val="8C8C96"/>
    </a:custClr>
    <a:custClr name="Fakultät für Psychologie und Sportwissenschaft">
      <a:srgbClr val="8C3250"/>
    </a:custClr>
    <a:custClr name="Fakultät für Soziologie">
      <a:srgbClr val="AF4B50"/>
    </a:custClr>
    <a:custClr name="Technische Fakultät">
      <a:srgbClr val="558CA0"/>
    </a:custClr>
    <a:custClr name="Fakultät für Wirtschaftswissenschaften">
      <a:srgbClr val="46506E"/>
    </a:custClr>
    <a:custClr name="Grün Print">
      <a:srgbClr val="008965"/>
    </a:custClr>
    <a:custClr name="Grün Digital">
      <a:srgbClr val="14F5B4"/>
    </a:custClr>
  </a:custClrLst>
  <a:extLst>
    <a:ext uri="{05A4C25C-085E-4340-85A3-A5531E510DB2}">
      <thm15:themeFamily xmlns:thm15="http://schemas.microsoft.com/office/thememl/2012/main" name="UBF_PowerPoint_de_Recht" id="{43C5CCF2-B2FD-4E34-A2A9-8456ACC67B66}" vid="{D9432488-42A9-4AB3-9FB9-B3286768DB4C}"/>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3276</Words>
  <Application>Microsoft Office PowerPoint</Application>
  <PresentationFormat>Breitbild</PresentationFormat>
  <Paragraphs>230</Paragraphs>
  <Slides>26</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26</vt:i4>
      </vt:variant>
    </vt:vector>
  </HeadingPairs>
  <TitlesOfParts>
    <vt:vector size="30" baseType="lpstr">
      <vt:lpstr>Arial</vt:lpstr>
      <vt:lpstr>Calibri</vt:lpstr>
      <vt:lpstr>Gill Sans</vt:lpstr>
      <vt:lpstr>UBF_PowerPoint_de_Recht</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lpstr>KK 17.11.2025 </vt:lpstr>
    </vt:vector>
  </TitlesOfParts>
  <Company>Universität Bielefeld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Besprechung KK 22.3.2021</dc:title>
  <dc:creator>Sudabeh Kamanabrou</dc:creator>
  <cp:lastModifiedBy>Echterhoff, Julia</cp:lastModifiedBy>
  <cp:revision>293</cp:revision>
  <dcterms:created xsi:type="dcterms:W3CDTF">2021-04-26T14:11:32Z</dcterms:created>
  <dcterms:modified xsi:type="dcterms:W3CDTF">2025-12-16T09:48:53Z</dcterms:modified>
</cp:coreProperties>
</file>