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61" r:id="rId5"/>
    <p:sldId id="262" r:id="rId6"/>
    <p:sldId id="263" r:id="rId7"/>
    <p:sldId id="259" r:id="rId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4" d="100"/>
          <a:sy n="114" d="100"/>
        </p:scale>
        <p:origin x="-91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B8B4BB0-2455-422A-9BDB-EE0003D174AF}" type="datetimeFigureOut">
              <a:rPr lang="de-DE" smtClean="0"/>
              <a:t>20.01.2020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295619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B8B4BB0-2455-422A-9BDB-EE0003D174AF}" type="datetimeFigureOut">
              <a:rPr lang="de-DE" smtClean="0"/>
              <a:t>20.01.2020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909858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BB8B4BB0-2455-422A-9BDB-EE0003D174AF}" type="datetimeFigureOut">
              <a:rPr lang="de-DE" smtClean="0"/>
              <a:t>20.01.2020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44085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B8B4BB0-2455-422A-9BDB-EE0003D174AF}" type="datetimeFigureOut">
              <a:rPr lang="de-DE" smtClean="0"/>
              <a:t>20.01.2020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08562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B8B4BB0-2455-422A-9BDB-EE0003D174AF}" type="datetimeFigureOut">
              <a:rPr lang="de-DE" smtClean="0"/>
              <a:t>20.01.2020</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9937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B8B4BB0-2455-422A-9BDB-EE0003D174AF}" type="datetimeFigureOut">
              <a:rPr lang="de-DE" smtClean="0"/>
              <a:t>20.01.2020</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377048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B8B4BB0-2455-422A-9BDB-EE0003D174AF}" type="datetimeFigureOut">
              <a:rPr lang="de-DE" smtClean="0"/>
              <a:t>20.01.2020</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3490581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B8B4BB0-2455-422A-9BDB-EE0003D174AF}" type="datetimeFigureOut">
              <a:rPr lang="de-DE" smtClean="0"/>
              <a:t>20.01.2020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772893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B8B4BB0-2455-422A-9BDB-EE0003D174AF}" type="datetimeFigureOut">
              <a:rPr lang="de-DE" smtClean="0"/>
              <a:t>20.01.2020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287117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B8B4BB0-2455-422A-9BDB-EE0003D174AF}" type="datetimeFigureOut">
              <a:rPr lang="de-DE" smtClean="0"/>
              <a:t>20.01.2020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3143387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B8B4BB0-2455-422A-9BDB-EE0003D174AF}" type="datetimeFigureOut">
              <a:rPr lang="de-DE" smtClean="0"/>
              <a:t>20.01.2020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151EF71-EF5B-48FB-A40D-07480BDD99C3}" type="slidenum">
              <a:rPr lang="de-DE" smtClean="0"/>
              <a:t>‹Nr.›</a:t>
            </a:fld>
            <a:endParaRPr lang="de-DE"/>
          </a:p>
        </p:txBody>
      </p:sp>
    </p:spTree>
    <p:extLst>
      <p:ext uri="{BB962C8B-B14F-4D97-AF65-F5344CB8AC3E}">
        <p14:creationId xmlns:p14="http://schemas.microsoft.com/office/powerpoint/2010/main" val="1717845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8B4BB0-2455-422A-9BDB-EE0003D174AF}" type="datetimeFigureOut">
              <a:rPr lang="de-DE" smtClean="0"/>
              <a:t>20.01.2020</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51EF71-EF5B-48FB-A40D-07480BDD99C3}" type="slidenum">
              <a:rPr lang="de-DE" smtClean="0"/>
              <a:t>‹Nr.›</a:t>
            </a:fld>
            <a:endParaRPr lang="de-DE"/>
          </a:p>
        </p:txBody>
      </p:sp>
    </p:spTree>
    <p:extLst>
      <p:ext uri="{BB962C8B-B14F-4D97-AF65-F5344CB8AC3E}">
        <p14:creationId xmlns:p14="http://schemas.microsoft.com/office/powerpoint/2010/main" val="194329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1340768"/>
            <a:ext cx="7772400" cy="1470025"/>
          </a:xfrm>
        </p:spPr>
        <p:txBody>
          <a:bodyPr/>
          <a:lstStyle/>
          <a:p>
            <a:r>
              <a:rPr lang="de-DE" b="1" dirty="0" smtClean="0">
                <a:latin typeface="Times New Roman" panose="02020603050405020304" pitchFamily="18" charset="0"/>
                <a:cs typeface="Times New Roman" panose="02020603050405020304" pitchFamily="18" charset="0"/>
              </a:rPr>
              <a:t>Gerhard Otte</a:t>
            </a:r>
            <a:endParaRPr lang="de-DE" b="1" dirty="0">
              <a:latin typeface="Times New Roman" panose="02020603050405020304" pitchFamily="18" charset="0"/>
              <a:cs typeface="Times New Roman" panose="02020603050405020304" pitchFamily="18" charset="0"/>
            </a:endParaRPr>
          </a:p>
        </p:txBody>
      </p:sp>
      <p:sp>
        <p:nvSpPr>
          <p:cNvPr id="3" name="Untertitel 2"/>
          <p:cNvSpPr>
            <a:spLocks noGrp="1"/>
          </p:cNvSpPr>
          <p:nvPr>
            <p:ph type="subTitle" idx="1"/>
          </p:nvPr>
        </p:nvSpPr>
        <p:spPr>
          <a:xfrm>
            <a:off x="611560" y="2780928"/>
            <a:ext cx="7920880" cy="1752600"/>
          </a:xfrm>
        </p:spPr>
        <p:txBody>
          <a:bodyPr>
            <a:noAutofit/>
          </a:bodyPr>
          <a:lstStyle/>
          <a:p>
            <a:r>
              <a:rPr lang="de-DE" sz="4000" b="1" dirty="0" smtClean="0">
                <a:solidFill>
                  <a:schemeClr val="tx1"/>
                </a:solidFill>
                <a:latin typeface="Times New Roman" panose="02020603050405020304" pitchFamily="18" charset="0"/>
                <a:cs typeface="Times New Roman" panose="02020603050405020304" pitchFamily="18" charset="0"/>
              </a:rPr>
              <a:t>„Wohlverhaltens-, Eheschließungs- und Scheidungsklauseln in Testamenten“</a:t>
            </a:r>
            <a:endParaRPr lang="de-DE" sz="4000" b="1" dirty="0">
              <a:solidFill>
                <a:schemeClr val="tx1"/>
              </a:solidFill>
              <a:latin typeface="Times New Roman" panose="02020603050405020304" pitchFamily="18" charset="0"/>
              <a:cs typeface="Times New Roman" panose="02020603050405020304" pitchFamily="18" charset="0"/>
            </a:endParaRPr>
          </a:p>
        </p:txBody>
      </p:sp>
      <p:pic>
        <p:nvPicPr>
          <p:cNvPr id="1029" name="Picture 5" descr="P:\Lehrstuhl Otte\Juristische Gesellschaft\Juristische Gesellschaft Logo.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1766" y="-1"/>
            <a:ext cx="2838707" cy="242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295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latin typeface="Times New Roman" panose="02020603050405020304" pitchFamily="18" charset="0"/>
                <a:cs typeface="Times New Roman" panose="02020603050405020304" pitchFamily="18" charset="0"/>
              </a:rPr>
              <a:t>„Besuche beim Großvater“</a:t>
            </a:r>
            <a:endParaRPr lang="de-DE" b="1" dirty="0">
              <a:latin typeface="Times New Roman" panose="02020603050405020304" pitchFamily="18" charset="0"/>
              <a:cs typeface="Times New Roman" panose="02020603050405020304" pitchFamily="18" charset="0"/>
            </a:endParaRPr>
          </a:p>
        </p:txBody>
      </p:sp>
      <p:sp>
        <p:nvSpPr>
          <p:cNvPr id="3" name="Inhaltsplatzhalter 2"/>
          <p:cNvSpPr>
            <a:spLocks noGrp="1"/>
          </p:cNvSpPr>
          <p:nvPr>
            <p:ph idx="1"/>
          </p:nvPr>
        </p:nvSpPr>
        <p:spPr/>
        <p:txBody>
          <a:bodyPr/>
          <a:lstStyle/>
          <a:p>
            <a:pPr marL="0" indent="0" algn="just">
              <a:buNone/>
            </a:pPr>
            <a:r>
              <a:rPr lang="de-DE" sz="1800" i="1" dirty="0">
                <a:latin typeface="Times New Roman" panose="02020603050405020304" pitchFamily="18" charset="0"/>
                <a:cs typeface="Times New Roman" panose="02020603050405020304" pitchFamily="18" charset="0"/>
              </a:rPr>
              <a:t>Testament vom 20.9.2014:</a:t>
            </a:r>
          </a:p>
          <a:p>
            <a:pPr marL="0" indent="0" algn="just">
              <a:buNone/>
            </a:pPr>
            <a:r>
              <a:rPr lang="de-DE" sz="1800" dirty="0">
                <a:latin typeface="Times New Roman" panose="02020603050405020304" pitchFamily="18" charset="0"/>
                <a:cs typeface="Times New Roman" panose="02020603050405020304" pitchFamily="18" charset="0"/>
              </a:rPr>
              <a:t>„Sollte ich vor meiner Frau versterben, bekommt meine Frau 25% meines gesamten Geldvermögen und kümmert sich um Bestattung und Pflege der Grabstätte. …. 25% des verbleibenden Geldvermögens bekommt mein Sohn D.</a:t>
            </a:r>
          </a:p>
          <a:p>
            <a:pPr marL="0" indent="0" algn="just">
              <a:buNone/>
            </a:pPr>
            <a:r>
              <a:rPr lang="de-DE" sz="1800" dirty="0">
                <a:latin typeface="Times New Roman" panose="02020603050405020304" pitchFamily="18" charset="0"/>
                <a:cs typeface="Times New Roman" panose="02020603050405020304" pitchFamily="18" charset="0"/>
              </a:rPr>
              <a:t>Die restlichen 50% des dann noch vorhandenen Geldes bekommen, zu gleichen Teilen meine Enkel F u. E, </a:t>
            </a:r>
            <a:r>
              <a:rPr lang="de-DE" sz="1800" b="1" dirty="0">
                <a:latin typeface="Times New Roman" panose="02020603050405020304" pitchFamily="18" charset="0"/>
                <a:cs typeface="Times New Roman" panose="02020603050405020304" pitchFamily="18" charset="0"/>
              </a:rPr>
              <a:t>aber nur dann, wenn sie mich regelmäßig </a:t>
            </a:r>
            <a:r>
              <a:rPr lang="de-DE" sz="1800" b="1" dirty="0" err="1">
                <a:latin typeface="Times New Roman" panose="02020603050405020304" pitchFamily="18" charset="0"/>
                <a:cs typeface="Times New Roman" panose="02020603050405020304" pitchFamily="18" charset="0"/>
              </a:rPr>
              <a:t>dh</a:t>
            </a:r>
            <a:r>
              <a:rPr lang="de-DE" sz="1800" b="1" dirty="0">
                <a:latin typeface="Times New Roman" panose="02020603050405020304" pitchFamily="18" charset="0"/>
                <a:cs typeface="Times New Roman" panose="02020603050405020304" pitchFamily="18" charset="0"/>
              </a:rPr>
              <a:t> mindestens 6-mal im Jahr besuchen.</a:t>
            </a:r>
          </a:p>
          <a:p>
            <a:pPr marL="0" indent="0" algn="just">
              <a:buNone/>
            </a:pPr>
            <a:r>
              <a:rPr lang="de-DE" sz="1800" dirty="0">
                <a:latin typeface="Times New Roman" panose="02020603050405020304" pitchFamily="18" charset="0"/>
                <a:cs typeface="Times New Roman" panose="02020603050405020304" pitchFamily="18" charset="0"/>
              </a:rPr>
              <a:t>Wenn das der Fall ist, muss das Nachlassgericht es bis zu ihrem 21. Lebensjahr auf einem Sperrkonto verwahren.</a:t>
            </a:r>
          </a:p>
          <a:p>
            <a:pPr marL="0" indent="0" algn="just">
              <a:buNone/>
            </a:pPr>
            <a:r>
              <a:rPr lang="de-DE" sz="1800" dirty="0">
                <a:latin typeface="Times New Roman" panose="02020603050405020304" pitchFamily="18" charset="0"/>
                <a:cs typeface="Times New Roman" panose="02020603050405020304" pitchFamily="18" charset="0"/>
              </a:rPr>
              <a:t>Sollte das nicht der Fall sein </a:t>
            </a:r>
            <a:r>
              <a:rPr lang="de-DE" sz="1800" dirty="0" err="1">
                <a:latin typeface="Times New Roman" panose="02020603050405020304" pitchFamily="18" charset="0"/>
                <a:cs typeface="Times New Roman" panose="02020603050405020304" pitchFamily="18" charset="0"/>
              </a:rPr>
              <a:t>dh</a:t>
            </a:r>
            <a:r>
              <a:rPr lang="de-DE" sz="1800" dirty="0">
                <a:latin typeface="Times New Roman" panose="02020603050405020304" pitchFamily="18" charset="0"/>
                <a:cs typeface="Times New Roman" panose="02020603050405020304" pitchFamily="18" charset="0"/>
              </a:rPr>
              <a:t> mich keiner besuchen, werden die restlichen 50% zwischen meiner Frau und meinem Sohn D aufgeteilt.</a:t>
            </a:r>
          </a:p>
          <a:p>
            <a:pPr marL="0" indent="0" algn="just">
              <a:buNone/>
            </a:pPr>
            <a:r>
              <a:rPr lang="de-DE" sz="1800" dirty="0">
                <a:latin typeface="Times New Roman" panose="02020603050405020304" pitchFamily="18" charset="0"/>
                <a:cs typeface="Times New Roman" panose="02020603050405020304" pitchFamily="18" charset="0"/>
              </a:rPr>
              <a:t>Mein Sohn B (</a:t>
            </a:r>
            <a:r>
              <a:rPr lang="de-DE" sz="1800" i="1" dirty="0">
                <a:latin typeface="Times New Roman" panose="02020603050405020304" pitchFamily="18" charset="0"/>
                <a:cs typeface="Times New Roman" panose="02020603050405020304" pitchFamily="18" charset="0"/>
              </a:rPr>
              <a:t>der Vater von F und E</a:t>
            </a:r>
            <a:r>
              <a:rPr lang="de-DE" sz="1800" dirty="0">
                <a:latin typeface="Times New Roman" panose="02020603050405020304" pitchFamily="18" charset="0"/>
                <a:cs typeface="Times New Roman" panose="02020603050405020304" pitchFamily="18" charset="0"/>
              </a:rPr>
              <a:t>) und seine Frau dürfen über den Erbnachlass nicht verfügen, und auch nach dem jetzigen Stand der Dinge </a:t>
            </a:r>
            <a:r>
              <a:rPr lang="de-DE" sz="1800" dirty="0" err="1" smtClean="0">
                <a:latin typeface="Times New Roman" panose="02020603050405020304" pitchFamily="18" charset="0"/>
                <a:cs typeface="Times New Roman" panose="02020603050405020304" pitchFamily="18" charset="0"/>
              </a:rPr>
              <a:t>nich</a:t>
            </a:r>
            <a:r>
              <a:rPr lang="de-DE" sz="1800" dirty="0" smtClean="0">
                <a:latin typeface="Times New Roman" panose="02020603050405020304" pitchFamily="18" charset="0"/>
                <a:cs typeface="Times New Roman" panose="02020603050405020304" pitchFamily="18" charset="0"/>
              </a:rPr>
              <a:t> </a:t>
            </a:r>
            <a:r>
              <a:rPr lang="de-DE" sz="1800" dirty="0">
                <a:latin typeface="Times New Roman" panose="02020603050405020304" pitchFamily="18" charset="0"/>
                <a:cs typeface="Times New Roman" panose="02020603050405020304" pitchFamily="18" charset="0"/>
              </a:rPr>
              <a:t>zu meiner Beerdigung kommen.“</a:t>
            </a:r>
          </a:p>
          <a:p>
            <a:pPr marL="0" indent="0">
              <a:buNone/>
            </a:pPr>
            <a:endParaRPr lang="de-DE" dirty="0"/>
          </a:p>
        </p:txBody>
      </p:sp>
    </p:spTree>
    <p:extLst>
      <p:ext uri="{BB962C8B-B14F-4D97-AF65-F5344CB8AC3E}">
        <p14:creationId xmlns:p14="http://schemas.microsoft.com/office/powerpoint/2010/main" val="3285884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latin typeface="Times New Roman" panose="02020603050405020304" pitchFamily="18" charset="0"/>
                <a:cs typeface="Times New Roman" panose="02020603050405020304" pitchFamily="18" charset="0"/>
              </a:rPr>
              <a:t>„Kuper“</a:t>
            </a:r>
            <a:endParaRPr lang="de-DE" b="1" dirty="0">
              <a:latin typeface="Times New Roman" panose="02020603050405020304" pitchFamily="18" charset="0"/>
              <a:cs typeface="Times New Roman" panose="02020603050405020304" pitchFamily="18" charset="0"/>
            </a:endParaRPr>
          </a:p>
        </p:txBody>
      </p:sp>
      <p:sp>
        <p:nvSpPr>
          <p:cNvPr id="3" name="Inhaltsplatzhalter 2"/>
          <p:cNvSpPr>
            <a:spLocks noGrp="1"/>
          </p:cNvSpPr>
          <p:nvPr>
            <p:ph idx="1"/>
          </p:nvPr>
        </p:nvSpPr>
        <p:spPr/>
        <p:txBody>
          <a:bodyPr>
            <a:normAutofit/>
          </a:bodyPr>
          <a:lstStyle/>
          <a:p>
            <a:pPr marL="0" indent="0">
              <a:buNone/>
            </a:pPr>
            <a:r>
              <a:rPr lang="de-DE" i="1" dirty="0">
                <a:latin typeface="Times New Roman" panose="02020603050405020304" pitchFamily="18" charset="0"/>
                <a:cs typeface="Times New Roman" panose="02020603050405020304" pitchFamily="18" charset="0"/>
              </a:rPr>
              <a:t>Gemeinschaftliches Testament von 1997:</a:t>
            </a:r>
          </a:p>
          <a:p>
            <a:pPr marL="0" indent="0" algn="just">
              <a:buNone/>
            </a:pPr>
            <a:r>
              <a:rPr lang="de-DE" dirty="0">
                <a:latin typeface="Times New Roman" panose="02020603050405020304" pitchFamily="18" charset="0"/>
                <a:cs typeface="Times New Roman" panose="02020603050405020304" pitchFamily="18" charset="0"/>
              </a:rPr>
              <a:t>„Zu meinem Erben setze ich meinen Enkel E ein. Zum Nacherben bestimme ich den HL-Förder-verein e.V. …. </a:t>
            </a:r>
            <a:r>
              <a:rPr lang="de-DE" b="1" dirty="0">
                <a:latin typeface="Times New Roman" panose="02020603050405020304" pitchFamily="18" charset="0"/>
                <a:cs typeface="Times New Roman" panose="02020603050405020304" pitchFamily="18" charset="0"/>
              </a:rPr>
              <a:t>Der Nacherbfall tritt ein, wenn H</a:t>
            </a:r>
            <a:r>
              <a:rPr lang="de-DE" dirty="0">
                <a:latin typeface="Times New Roman" panose="02020603050405020304" pitchFamily="18" charset="0"/>
                <a:cs typeface="Times New Roman" panose="02020603050405020304" pitchFamily="18" charset="0"/>
              </a:rPr>
              <a:t> </a:t>
            </a:r>
            <a:r>
              <a:rPr lang="de-DE" i="1" dirty="0">
                <a:latin typeface="Times New Roman" panose="02020603050405020304" pitchFamily="18" charset="0"/>
                <a:cs typeface="Times New Roman" panose="02020603050405020304" pitchFamily="18" charset="0"/>
              </a:rPr>
              <a:t>(Adoptivsohn der Erblasser und Vater von E)</a:t>
            </a:r>
            <a:r>
              <a:rPr lang="de-DE" dirty="0">
                <a:latin typeface="Times New Roman" panose="02020603050405020304" pitchFamily="18" charset="0"/>
                <a:cs typeface="Times New Roman" panose="02020603050405020304" pitchFamily="18" charset="0"/>
              </a:rPr>
              <a:t> </a:t>
            </a:r>
            <a:r>
              <a:rPr lang="de-DE" b="1" dirty="0">
                <a:latin typeface="Times New Roman" panose="02020603050405020304" pitchFamily="18" charset="0"/>
                <a:cs typeface="Times New Roman" panose="02020603050405020304" pitchFamily="18" charset="0"/>
              </a:rPr>
              <a:t>oder dessen Erben Pflichtteilsansprüche gel-</a:t>
            </a:r>
            <a:r>
              <a:rPr lang="de-DE" b="1" dirty="0" err="1">
                <a:latin typeface="Times New Roman" panose="02020603050405020304" pitchFamily="18" charset="0"/>
                <a:cs typeface="Times New Roman" panose="02020603050405020304" pitchFamily="18" charset="0"/>
              </a:rPr>
              <a:t>tend</a:t>
            </a:r>
            <a:r>
              <a:rPr lang="de-DE" b="1" dirty="0">
                <a:latin typeface="Times New Roman" panose="02020603050405020304" pitchFamily="18" charset="0"/>
                <a:cs typeface="Times New Roman" panose="02020603050405020304" pitchFamily="18" charset="0"/>
              </a:rPr>
              <a:t> machen oder </a:t>
            </a:r>
            <a:r>
              <a:rPr lang="de-DE" b="1" dirty="0" smtClean="0">
                <a:latin typeface="Times New Roman" panose="02020603050405020304" pitchFamily="18" charset="0"/>
                <a:cs typeface="Times New Roman" panose="02020603050405020304" pitchFamily="18" charset="0"/>
              </a:rPr>
              <a:t>solche von </a:t>
            </a:r>
            <a:r>
              <a:rPr lang="de-DE" b="1" dirty="0">
                <a:latin typeface="Times New Roman" panose="02020603050405020304" pitchFamily="18" charset="0"/>
                <a:cs typeface="Times New Roman" panose="02020603050405020304" pitchFamily="18" charset="0"/>
              </a:rPr>
              <a:t>dem Vorerben </a:t>
            </a:r>
            <a:r>
              <a:rPr lang="de-DE" b="1" dirty="0" smtClean="0">
                <a:latin typeface="Times New Roman" panose="02020603050405020304" pitchFamily="18" charset="0"/>
                <a:cs typeface="Times New Roman" panose="02020603050405020304" pitchFamily="18" charset="0"/>
              </a:rPr>
              <a:t>anerkannt </a:t>
            </a:r>
            <a:r>
              <a:rPr lang="de-DE" b="1" dirty="0">
                <a:latin typeface="Times New Roman" panose="02020603050405020304" pitchFamily="18" charset="0"/>
                <a:cs typeface="Times New Roman" panose="02020603050405020304" pitchFamily="18" charset="0"/>
              </a:rPr>
              <a:t>oder befriedigt werden</a:t>
            </a:r>
            <a:r>
              <a:rPr lang="de-D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33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latin typeface="Times New Roman" panose="02020603050405020304" pitchFamily="18" charset="0"/>
                <a:cs typeface="Times New Roman" panose="02020603050405020304" pitchFamily="18" charset="0"/>
              </a:rPr>
              <a:t>„Hohenzollern“</a:t>
            </a:r>
            <a:endParaRPr lang="de-DE" b="1" dirty="0">
              <a:latin typeface="Times New Roman" panose="02020603050405020304" pitchFamily="18" charset="0"/>
              <a:cs typeface="Times New Roman" panose="02020603050405020304" pitchFamily="18" charset="0"/>
            </a:endParaRPr>
          </a:p>
        </p:txBody>
      </p:sp>
      <p:sp>
        <p:nvSpPr>
          <p:cNvPr id="3" name="Inhaltsplatzhalter 2"/>
          <p:cNvSpPr>
            <a:spLocks noGrp="1"/>
          </p:cNvSpPr>
          <p:nvPr>
            <p:ph idx="1"/>
          </p:nvPr>
        </p:nvSpPr>
        <p:spPr/>
        <p:txBody>
          <a:bodyPr>
            <a:normAutofit/>
          </a:bodyPr>
          <a:lstStyle/>
          <a:p>
            <a:pPr marL="0" indent="0">
              <a:buNone/>
            </a:pPr>
            <a:r>
              <a:rPr lang="de-DE" i="1" dirty="0">
                <a:latin typeface="Times New Roman" panose="02020603050405020304" pitchFamily="18" charset="0"/>
                <a:cs typeface="Times New Roman" panose="02020603050405020304" pitchFamily="18" charset="0"/>
              </a:rPr>
              <a:t>Erbvertrag von 1937:</a:t>
            </a:r>
          </a:p>
          <a:p>
            <a:pPr marL="0" indent="0" algn="just">
              <a:buNone/>
            </a:pPr>
            <a:r>
              <a:rPr lang="de-DE" dirty="0">
                <a:latin typeface="Times New Roman" panose="02020603050405020304" pitchFamily="18" charset="0"/>
                <a:cs typeface="Times New Roman" panose="02020603050405020304" pitchFamily="18" charset="0"/>
              </a:rPr>
              <a:t>„§ 1 …. </a:t>
            </a:r>
            <a:r>
              <a:rPr lang="de-DE" b="1" dirty="0">
                <a:latin typeface="Times New Roman" panose="02020603050405020304" pitchFamily="18" charset="0"/>
                <a:cs typeface="Times New Roman" panose="02020603050405020304" pitchFamily="18" charset="0"/>
              </a:rPr>
              <a:t>Erbe kann nicht sein, wer </a:t>
            </a:r>
            <a:r>
              <a:rPr lang="de-DE" dirty="0">
                <a:latin typeface="Times New Roman" panose="02020603050405020304" pitchFamily="18" charset="0"/>
                <a:cs typeface="Times New Roman" panose="02020603050405020304" pitchFamily="18" charset="0"/>
              </a:rPr>
              <a:t>nach den Feststellungen des Schiedsgerichts (§ 10) nicht aus einer den Grundsätzen der alten </a:t>
            </a:r>
            <a:r>
              <a:rPr lang="de-DE" dirty="0" err="1">
                <a:latin typeface="Times New Roman" panose="02020603050405020304" pitchFamily="18" charset="0"/>
                <a:cs typeface="Times New Roman" panose="02020603050405020304" pitchFamily="18" charset="0"/>
              </a:rPr>
              <a:t>Hausver</a:t>
            </a:r>
            <a:r>
              <a:rPr lang="de-DE" dirty="0">
                <a:latin typeface="Times New Roman" panose="02020603050405020304" pitchFamily="18" charset="0"/>
                <a:cs typeface="Times New Roman" panose="02020603050405020304" pitchFamily="18" charset="0"/>
              </a:rPr>
              <a:t>-fassung des Brandenburgisch-Preußischen Hau-</a:t>
            </a:r>
            <a:r>
              <a:rPr lang="de-DE" dirty="0" err="1">
                <a:latin typeface="Times New Roman" panose="02020603050405020304" pitchFamily="18" charset="0"/>
                <a:cs typeface="Times New Roman" panose="02020603050405020304" pitchFamily="18" charset="0"/>
              </a:rPr>
              <a:t>ses</a:t>
            </a:r>
            <a:r>
              <a:rPr lang="de-DE" dirty="0">
                <a:latin typeface="Times New Roman" panose="02020603050405020304" pitchFamily="18" charset="0"/>
                <a:cs typeface="Times New Roman" panose="02020603050405020304" pitchFamily="18" charset="0"/>
              </a:rPr>
              <a:t> entsprechenden Ehe stammt oder </a:t>
            </a:r>
            <a:r>
              <a:rPr lang="de-DE" b="1" dirty="0">
                <a:latin typeface="Times New Roman" panose="02020603050405020304" pitchFamily="18" charset="0"/>
                <a:cs typeface="Times New Roman" panose="02020603050405020304" pitchFamily="18" charset="0"/>
              </a:rPr>
              <a:t>in einer nicht hausverfassungsgemäßen Ehe lebt.</a:t>
            </a:r>
            <a:r>
              <a:rPr lang="de-D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13187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latin typeface="Times New Roman" panose="02020603050405020304" pitchFamily="18" charset="0"/>
                <a:cs typeface="Times New Roman" panose="02020603050405020304" pitchFamily="18" charset="0"/>
              </a:rPr>
              <a:t>„</a:t>
            </a:r>
            <a:r>
              <a:rPr lang="de-DE" b="1" dirty="0" err="1" smtClean="0">
                <a:latin typeface="Times New Roman" panose="02020603050405020304" pitchFamily="18" charset="0"/>
                <a:cs typeface="Times New Roman" panose="02020603050405020304" pitchFamily="18" charset="0"/>
              </a:rPr>
              <a:t>Leiningen</a:t>
            </a:r>
            <a:r>
              <a:rPr lang="de-DE" b="1" dirty="0" smtClean="0">
                <a:latin typeface="Times New Roman" panose="02020603050405020304" pitchFamily="18" charset="0"/>
                <a:cs typeface="Times New Roman" panose="02020603050405020304" pitchFamily="18" charset="0"/>
              </a:rPr>
              <a:t>“</a:t>
            </a:r>
            <a:endParaRPr lang="de-DE" b="1" dirty="0">
              <a:latin typeface="Times New Roman" panose="02020603050405020304" pitchFamily="18" charset="0"/>
              <a:cs typeface="Times New Roman" panose="02020603050405020304" pitchFamily="18" charset="0"/>
            </a:endParaRPr>
          </a:p>
        </p:txBody>
      </p:sp>
      <p:sp>
        <p:nvSpPr>
          <p:cNvPr id="3" name="Inhaltsplatzhalter 2"/>
          <p:cNvSpPr>
            <a:spLocks noGrp="1"/>
          </p:cNvSpPr>
          <p:nvPr>
            <p:ph idx="1"/>
          </p:nvPr>
        </p:nvSpPr>
        <p:spPr/>
        <p:txBody>
          <a:bodyPr>
            <a:normAutofit/>
          </a:bodyPr>
          <a:lstStyle/>
          <a:p>
            <a:pPr marL="0" indent="0" algn="just">
              <a:buNone/>
            </a:pPr>
            <a:r>
              <a:rPr lang="de-DE" sz="2000" i="1" dirty="0">
                <a:latin typeface="Times New Roman" panose="02020603050405020304" pitchFamily="18" charset="0"/>
                <a:cs typeface="Times New Roman" panose="02020603050405020304" pitchFamily="18" charset="0"/>
              </a:rPr>
              <a:t>Erbvertrag von 1925, der vollinhaltlich und fast wörtlich nachfolgende Bestimmungen des Hausgesetzes vom 23.10.1897 zitiert:</a:t>
            </a:r>
          </a:p>
          <a:p>
            <a:pPr marL="0" indent="0" algn="just">
              <a:buNone/>
            </a:pPr>
            <a:r>
              <a:rPr lang="de-DE" sz="2000" dirty="0">
                <a:latin typeface="Times New Roman" panose="02020603050405020304" pitchFamily="18" charset="0"/>
                <a:cs typeface="Times New Roman" panose="02020603050405020304" pitchFamily="18" charset="0"/>
              </a:rPr>
              <a:t>„Die </a:t>
            </a:r>
            <a:r>
              <a:rPr lang="de-DE" sz="2000" dirty="0" err="1">
                <a:latin typeface="Times New Roman" panose="02020603050405020304" pitchFamily="18" charset="0"/>
                <a:cs typeface="Times New Roman" panose="02020603050405020304" pitchFamily="18" charset="0"/>
              </a:rPr>
              <a:t>Succession</a:t>
            </a:r>
            <a:r>
              <a:rPr lang="de-DE" sz="2000" dirty="0">
                <a:latin typeface="Times New Roman" panose="02020603050405020304" pitchFamily="18" charset="0"/>
                <a:cs typeface="Times New Roman" panose="02020603050405020304" pitchFamily="18" charset="0"/>
              </a:rPr>
              <a:t> geschieht im Mannesstamme des Fürstlichen Hauses nach dem Recht der Erstgeburt und Linearerbfolge. ….</a:t>
            </a:r>
          </a:p>
          <a:p>
            <a:pPr marL="0" indent="0" algn="just">
              <a:buNone/>
            </a:pPr>
            <a:r>
              <a:rPr lang="de-DE" sz="2000" dirty="0">
                <a:latin typeface="Times New Roman" panose="02020603050405020304" pitchFamily="18" charset="0"/>
                <a:cs typeface="Times New Roman" panose="02020603050405020304" pitchFamily="18" charset="0"/>
              </a:rPr>
              <a:t>Der jeweilige Fürst hat als Haupt des Fürstlichen Hauses die Befugnis und die Obliegenheit, alle für die Erhaltung der Ehre, Ordnung und Wohlfahrt des Fürstlichen Hauses angemessenen Maßnahmen zu treffen. ….</a:t>
            </a:r>
          </a:p>
          <a:p>
            <a:pPr marL="0" indent="0" algn="just">
              <a:buNone/>
            </a:pPr>
            <a:r>
              <a:rPr lang="de-DE" sz="2000" dirty="0">
                <a:latin typeface="Times New Roman" panose="02020603050405020304" pitchFamily="18" charset="0"/>
                <a:cs typeface="Times New Roman" panose="02020603050405020304" pitchFamily="18" charset="0"/>
              </a:rPr>
              <a:t>Die Prinzen und Prinzessinnen des Fürstlichen Hauses können </a:t>
            </a:r>
            <a:r>
              <a:rPr lang="de-DE" sz="2000" b="1" dirty="0">
                <a:latin typeface="Times New Roman" panose="02020603050405020304" pitchFamily="18" charset="0"/>
                <a:cs typeface="Times New Roman" panose="02020603050405020304" pitchFamily="18" charset="0"/>
              </a:rPr>
              <a:t>sich nur mit vorgängiger schriftlicher Einwilligung des Fürsten vermählen</a:t>
            </a:r>
            <a:r>
              <a:rPr lang="de-DE" sz="2000" dirty="0">
                <a:latin typeface="Times New Roman" panose="02020603050405020304" pitchFamily="18" charset="0"/>
                <a:cs typeface="Times New Roman" panose="02020603050405020304" pitchFamily="18" charset="0"/>
              </a:rPr>
              <a:t>. ….</a:t>
            </a:r>
          </a:p>
          <a:p>
            <a:pPr marL="0" indent="0" algn="just">
              <a:buNone/>
            </a:pPr>
            <a:r>
              <a:rPr lang="de-DE" sz="2000" b="1" dirty="0">
                <a:latin typeface="Times New Roman" panose="02020603050405020304" pitchFamily="18" charset="0"/>
                <a:cs typeface="Times New Roman" panose="02020603050405020304" pitchFamily="18" charset="0"/>
              </a:rPr>
              <a:t>Familienmitglieder, welche vorstehenden Bestimmungen zuwider eine eheliche Verbindung eingehen, sind …. von den Rechten und Bezügen ausgeschlossen, welche ihnen dieses Hausgesetz gewährt</a:t>
            </a:r>
            <a:r>
              <a:rPr lang="de-DE"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75713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Times New Roman" panose="02020603050405020304" pitchFamily="18" charset="0"/>
                <a:cs typeface="Times New Roman" panose="02020603050405020304" pitchFamily="18" charset="0"/>
              </a:rPr>
              <a:t>„</a:t>
            </a:r>
            <a:r>
              <a:rPr lang="de-DE" b="1" dirty="0" err="1">
                <a:latin typeface="Times New Roman" panose="02020603050405020304" pitchFamily="18" charset="0"/>
                <a:cs typeface="Times New Roman" panose="02020603050405020304" pitchFamily="18" charset="0"/>
              </a:rPr>
              <a:t>Sayn</a:t>
            </a:r>
            <a:r>
              <a:rPr lang="de-DE" b="1" dirty="0">
                <a:latin typeface="Times New Roman" panose="02020603050405020304" pitchFamily="18" charset="0"/>
                <a:cs typeface="Times New Roman" panose="02020603050405020304" pitchFamily="18" charset="0"/>
              </a:rPr>
              <a:t>-Wittgenstein-Berleburg”</a:t>
            </a:r>
          </a:p>
        </p:txBody>
      </p:sp>
      <p:sp>
        <p:nvSpPr>
          <p:cNvPr id="3" name="Inhaltsplatzhalter 2"/>
          <p:cNvSpPr>
            <a:spLocks noGrp="1"/>
          </p:cNvSpPr>
          <p:nvPr>
            <p:ph idx="1"/>
          </p:nvPr>
        </p:nvSpPr>
        <p:spPr/>
        <p:txBody>
          <a:bodyPr>
            <a:normAutofit fontScale="85000" lnSpcReduction="10000"/>
          </a:bodyPr>
          <a:lstStyle/>
          <a:p>
            <a:pPr marL="0" indent="0">
              <a:buNone/>
            </a:pPr>
            <a:r>
              <a:rPr lang="de-DE" i="1" dirty="0">
                <a:latin typeface="Times New Roman" panose="02020603050405020304" pitchFamily="18" charset="0"/>
                <a:cs typeface="Times New Roman" panose="02020603050405020304" pitchFamily="18" charset="0"/>
              </a:rPr>
              <a:t>Testament vom 26.6.1943:</a:t>
            </a:r>
          </a:p>
          <a:p>
            <a:pPr marL="0" indent="0" algn="just">
              <a:buNone/>
            </a:pPr>
            <a:r>
              <a:rPr lang="de-DE" dirty="0">
                <a:latin typeface="Times New Roman" panose="02020603050405020304" pitchFamily="18" charset="0"/>
                <a:cs typeface="Times New Roman" panose="02020603050405020304" pitchFamily="18" charset="0"/>
              </a:rPr>
              <a:t>„Die vorstehend berufenen Personen sollen </a:t>
            </a:r>
            <a:r>
              <a:rPr lang="de-DE" b="1" dirty="0">
                <a:latin typeface="Times New Roman" panose="02020603050405020304" pitchFamily="18" charset="0"/>
                <a:cs typeface="Times New Roman" panose="02020603050405020304" pitchFamily="18" charset="0"/>
              </a:rPr>
              <a:t>nur Nacherben werden und bleiben, wenn </a:t>
            </a:r>
            <a:r>
              <a:rPr lang="de-DE" dirty="0">
                <a:latin typeface="Times New Roman" panose="02020603050405020304" pitchFamily="18" charset="0"/>
                <a:cs typeface="Times New Roman" panose="02020603050405020304" pitchFamily="18" charset="0"/>
              </a:rPr>
              <a:t>sie im Besitz der Bürgerl. Ehrenrechte und evangelischen Glaubens sind und aus einer Ehe stamme, </a:t>
            </a:r>
            <a:r>
              <a:rPr lang="de-DE" b="1" dirty="0">
                <a:latin typeface="Times New Roman" panose="02020603050405020304" pitchFamily="18" charset="0"/>
                <a:cs typeface="Times New Roman" panose="02020603050405020304" pitchFamily="18" charset="0"/>
              </a:rPr>
              <a:t>und wenn sie eine Ehe eingehen bzw. in einer Ehe leben, mit einer Frau, die adelig geboren ist</a:t>
            </a:r>
            <a:r>
              <a:rPr lang="de-DE" dirty="0">
                <a:latin typeface="Times New Roman" panose="02020603050405020304" pitchFamily="18" charset="0"/>
                <a:cs typeface="Times New Roman" panose="02020603050405020304" pitchFamily="18" charset="0"/>
              </a:rPr>
              <a:t> und hinsichtlich ihrer Abstammung die gegenwärtigen Aufnahmebedingungen für die </a:t>
            </a:r>
            <a:r>
              <a:rPr lang="de-DE" dirty="0" smtClean="0">
                <a:latin typeface="Times New Roman" panose="02020603050405020304" pitchFamily="18" charset="0"/>
                <a:cs typeface="Times New Roman" panose="02020603050405020304" pitchFamily="18" charset="0"/>
              </a:rPr>
              <a:t>Mitglied-</a:t>
            </a:r>
            <a:r>
              <a:rPr lang="de-DE" dirty="0" err="1" smtClean="0">
                <a:latin typeface="Times New Roman" panose="02020603050405020304" pitchFamily="18" charset="0"/>
                <a:cs typeface="Times New Roman" panose="02020603050405020304" pitchFamily="18" charset="0"/>
              </a:rPr>
              <a:t>schaft</a:t>
            </a:r>
            <a:r>
              <a:rPr lang="de-DE" dirty="0" smtClean="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bei der Deutschen Adelsgenossenschaft erfüllen kann. Diese …. Bedingungen gelten auch für den </a:t>
            </a:r>
            <a:r>
              <a:rPr lang="de-DE" dirty="0" err="1" smtClean="0">
                <a:latin typeface="Times New Roman" panose="02020603050405020304" pitchFamily="18" charset="0"/>
                <a:cs typeface="Times New Roman" panose="02020603050405020304" pitchFamily="18" charset="0"/>
              </a:rPr>
              <a:t>Vorer-ben</a:t>
            </a:r>
            <a:r>
              <a:rPr lang="de-DE" dirty="0" smtClean="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46565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latin typeface="Times New Roman" panose="02020603050405020304" pitchFamily="18" charset="0"/>
                <a:cs typeface="Times New Roman" panose="02020603050405020304" pitchFamily="18" charset="0"/>
              </a:rPr>
              <a:t>„Ungeliebter Schwiegersohn“</a:t>
            </a:r>
            <a:endParaRPr lang="de-DE" b="1" dirty="0">
              <a:latin typeface="Times New Roman" panose="02020603050405020304" pitchFamily="18" charset="0"/>
              <a:cs typeface="Times New Roman" panose="02020603050405020304" pitchFamily="18" charset="0"/>
            </a:endParaRPr>
          </a:p>
        </p:txBody>
      </p:sp>
      <p:sp>
        <p:nvSpPr>
          <p:cNvPr id="3" name="Inhaltsplatzhalter 2"/>
          <p:cNvSpPr>
            <a:spLocks noGrp="1"/>
          </p:cNvSpPr>
          <p:nvPr>
            <p:ph idx="1"/>
          </p:nvPr>
        </p:nvSpPr>
        <p:spPr/>
        <p:txBody>
          <a:bodyPr>
            <a:normAutofit/>
          </a:bodyPr>
          <a:lstStyle/>
          <a:p>
            <a:pPr marL="0" indent="0">
              <a:buNone/>
            </a:pPr>
            <a:r>
              <a:rPr lang="de-DE" sz="2800" i="1" dirty="0">
                <a:latin typeface="Times New Roman" panose="02020603050405020304" pitchFamily="18" charset="0"/>
                <a:cs typeface="Times New Roman" panose="02020603050405020304" pitchFamily="18" charset="0"/>
              </a:rPr>
              <a:t>Gemeinschaftliches Testament von 2009:</a:t>
            </a:r>
          </a:p>
          <a:p>
            <a:pPr marL="0" indent="0" algn="just">
              <a:buNone/>
            </a:pPr>
            <a:r>
              <a:rPr lang="de-DE" sz="2800" dirty="0">
                <a:latin typeface="Times New Roman" panose="02020603050405020304" pitchFamily="18" charset="0"/>
                <a:cs typeface="Times New Roman" panose="02020603050405020304" pitchFamily="18" charset="0"/>
              </a:rPr>
              <a:t>Eheleute haben den Erbteil einer ihrer als </a:t>
            </a:r>
            <a:r>
              <a:rPr lang="de-DE" sz="2800" dirty="0" smtClean="0">
                <a:latin typeface="Times New Roman" panose="02020603050405020304" pitchFamily="18" charset="0"/>
                <a:cs typeface="Times New Roman" panose="02020603050405020304" pitchFamily="18" charset="0"/>
              </a:rPr>
              <a:t>Schlusserben eingesetzten </a:t>
            </a:r>
            <a:r>
              <a:rPr lang="de-DE" sz="2800" dirty="0">
                <a:latin typeface="Times New Roman" panose="02020603050405020304" pitchFamily="18" charset="0"/>
                <a:cs typeface="Times New Roman" panose="02020603050405020304" pitchFamily="18" charset="0"/>
              </a:rPr>
              <a:t>Töchter unter </a:t>
            </a:r>
            <a:r>
              <a:rPr lang="de-DE" sz="2800" dirty="0" smtClean="0">
                <a:latin typeface="Times New Roman" panose="02020603050405020304" pitchFamily="18" charset="0"/>
                <a:cs typeface="Times New Roman" panose="02020603050405020304" pitchFamily="18" charset="0"/>
              </a:rPr>
              <a:t>Verwaltungsvollstreckung </a:t>
            </a:r>
            <a:r>
              <a:rPr lang="de-DE" sz="2800" dirty="0">
                <a:latin typeface="Times New Roman" panose="02020603050405020304" pitchFamily="18" charset="0"/>
                <a:cs typeface="Times New Roman" panose="02020603050405020304" pitchFamily="18" charset="0"/>
              </a:rPr>
              <a:t>gestellt, die enden soll, </a:t>
            </a:r>
            <a:r>
              <a:rPr lang="de-DE" sz="2800" b="1" dirty="0">
                <a:latin typeface="Times New Roman" panose="02020603050405020304" pitchFamily="18" charset="0"/>
                <a:cs typeface="Times New Roman" panose="02020603050405020304" pitchFamily="18" charset="0"/>
              </a:rPr>
              <a:t>wenn die Tochter sich von </a:t>
            </a:r>
            <a:r>
              <a:rPr lang="de-DE" sz="2800" b="1" dirty="0" err="1" smtClean="0">
                <a:latin typeface="Times New Roman" panose="02020603050405020304" pitchFamily="18" charset="0"/>
                <a:cs typeface="Times New Roman" panose="02020603050405020304" pitchFamily="18" charset="0"/>
              </a:rPr>
              <a:t>ih-rem</a:t>
            </a:r>
            <a:r>
              <a:rPr lang="de-DE" sz="2800" b="1" dirty="0" smtClean="0">
                <a:latin typeface="Times New Roman" panose="02020603050405020304" pitchFamily="18" charset="0"/>
                <a:cs typeface="Times New Roman" panose="02020603050405020304" pitchFamily="18" charset="0"/>
              </a:rPr>
              <a:t> </a:t>
            </a:r>
            <a:r>
              <a:rPr lang="de-DE" sz="2800" b="1" dirty="0">
                <a:latin typeface="Times New Roman" panose="02020603050405020304" pitchFamily="18" charset="0"/>
                <a:cs typeface="Times New Roman" panose="02020603050405020304" pitchFamily="18" charset="0"/>
              </a:rPr>
              <a:t>Mann scheiden lässt,</a:t>
            </a:r>
            <a:r>
              <a:rPr lang="de-DE" sz="2800" dirty="0">
                <a:latin typeface="Times New Roman" panose="02020603050405020304" pitchFamily="18" charset="0"/>
                <a:cs typeface="Times New Roman" panose="02020603050405020304" pitchFamily="18" charset="0"/>
              </a:rPr>
              <a:t> und ihr unter derselben </a:t>
            </a:r>
            <a:r>
              <a:rPr lang="de-DE" sz="2800" dirty="0" smtClean="0">
                <a:latin typeface="Times New Roman" panose="02020603050405020304" pitchFamily="18" charset="0"/>
                <a:cs typeface="Times New Roman" panose="02020603050405020304" pitchFamily="18" charset="0"/>
              </a:rPr>
              <a:t>Bedingung </a:t>
            </a:r>
            <a:r>
              <a:rPr lang="de-DE" sz="2800" dirty="0">
                <a:latin typeface="Times New Roman" panose="02020603050405020304" pitchFamily="18" charset="0"/>
                <a:cs typeface="Times New Roman" panose="02020603050405020304" pitchFamily="18" charset="0"/>
              </a:rPr>
              <a:t>ein </a:t>
            </a:r>
            <a:r>
              <a:rPr lang="de-DE" sz="2800" dirty="0" smtClean="0">
                <a:latin typeface="Times New Roman" panose="02020603050405020304" pitchFamily="18" charset="0"/>
                <a:cs typeface="Times New Roman" panose="02020603050405020304" pitchFamily="18" charset="0"/>
              </a:rPr>
              <a:t>Vorausvermächtnis </a:t>
            </a:r>
            <a:r>
              <a:rPr lang="de-DE" sz="2800" dirty="0">
                <a:latin typeface="Times New Roman" panose="02020603050405020304" pitchFamily="18" charset="0"/>
                <a:cs typeface="Times New Roman" panose="02020603050405020304" pitchFamily="18" charset="0"/>
              </a:rPr>
              <a:t>in sechsstelliger </a:t>
            </a:r>
            <a:r>
              <a:rPr lang="de-DE" sz="2800" dirty="0" err="1" smtClean="0">
                <a:latin typeface="Times New Roman" panose="02020603050405020304" pitchFamily="18" charset="0"/>
                <a:cs typeface="Times New Roman" panose="02020603050405020304" pitchFamily="18" charset="0"/>
              </a:rPr>
              <a:t>Hö</a:t>
            </a:r>
            <a:r>
              <a:rPr lang="de-DE" sz="2800" dirty="0" smtClean="0">
                <a:latin typeface="Times New Roman" panose="02020603050405020304" pitchFamily="18" charset="0"/>
                <a:cs typeface="Times New Roman" panose="02020603050405020304" pitchFamily="18" charset="0"/>
              </a:rPr>
              <a:t>-he </a:t>
            </a:r>
            <a:r>
              <a:rPr lang="de-DE" sz="2800" dirty="0">
                <a:latin typeface="Times New Roman" panose="02020603050405020304" pitchFamily="18" charset="0"/>
                <a:cs typeface="Times New Roman" panose="02020603050405020304" pitchFamily="18" charset="0"/>
              </a:rPr>
              <a:t>zugewandt, das der </a:t>
            </a:r>
            <a:r>
              <a:rPr lang="de-DE" sz="2800" dirty="0" smtClean="0">
                <a:latin typeface="Times New Roman" panose="02020603050405020304" pitchFamily="18" charset="0"/>
                <a:cs typeface="Times New Roman" panose="02020603050405020304" pitchFamily="18" charset="0"/>
              </a:rPr>
              <a:t>Gleichbehandlung </a:t>
            </a:r>
            <a:r>
              <a:rPr lang="de-DE" sz="2800" dirty="0">
                <a:latin typeface="Times New Roman" panose="02020603050405020304" pitchFamily="18" charset="0"/>
                <a:cs typeface="Times New Roman" panose="02020603050405020304" pitchFamily="18" charset="0"/>
              </a:rPr>
              <a:t>mit ihren </a:t>
            </a:r>
            <a:r>
              <a:rPr lang="de-DE" sz="2800" dirty="0" smtClean="0">
                <a:latin typeface="Times New Roman" panose="02020603050405020304" pitchFamily="18" charset="0"/>
                <a:cs typeface="Times New Roman" panose="02020603050405020304" pitchFamily="18" charset="0"/>
              </a:rPr>
              <a:t>Schwestern </a:t>
            </a:r>
            <a:r>
              <a:rPr lang="de-DE" sz="2800" dirty="0">
                <a:latin typeface="Times New Roman" panose="02020603050405020304" pitchFamily="18" charset="0"/>
                <a:cs typeface="Times New Roman" panose="02020603050405020304" pitchFamily="18" charset="0"/>
              </a:rPr>
              <a:t>dienen soll, die </a:t>
            </a:r>
            <a:r>
              <a:rPr lang="de-DE" sz="2800" dirty="0" smtClean="0">
                <a:latin typeface="Times New Roman" panose="02020603050405020304" pitchFamily="18" charset="0"/>
                <a:cs typeface="Times New Roman" panose="02020603050405020304" pitchFamily="18" charset="0"/>
              </a:rPr>
              <a:t>entsprechende </a:t>
            </a:r>
            <a:r>
              <a:rPr lang="de-DE" sz="2800" dirty="0">
                <a:latin typeface="Times New Roman" panose="02020603050405020304" pitchFamily="18" charset="0"/>
                <a:cs typeface="Times New Roman" panose="02020603050405020304" pitchFamily="18" charset="0"/>
              </a:rPr>
              <a:t>Beträge schon durch </a:t>
            </a:r>
            <a:r>
              <a:rPr lang="de-DE" sz="2800" dirty="0" smtClean="0">
                <a:latin typeface="Times New Roman" panose="02020603050405020304" pitchFamily="18" charset="0"/>
                <a:cs typeface="Times New Roman" panose="02020603050405020304" pitchFamily="18" charset="0"/>
              </a:rPr>
              <a:t>lebzeitige </a:t>
            </a:r>
            <a:r>
              <a:rPr lang="de-DE" sz="2800" dirty="0">
                <a:latin typeface="Times New Roman" panose="02020603050405020304" pitchFamily="18" charset="0"/>
                <a:cs typeface="Times New Roman" panose="02020603050405020304" pitchFamily="18" charset="0"/>
              </a:rPr>
              <a:t>Zuwendungen </a:t>
            </a:r>
            <a:r>
              <a:rPr lang="de-DE" sz="2800" dirty="0" smtClean="0">
                <a:latin typeface="Times New Roman" panose="02020603050405020304" pitchFamily="18" charset="0"/>
                <a:cs typeface="Times New Roman" panose="02020603050405020304" pitchFamily="18" charset="0"/>
              </a:rPr>
              <a:t>erhalten </a:t>
            </a:r>
            <a:r>
              <a:rPr lang="de-DE" sz="2800" dirty="0">
                <a:latin typeface="Times New Roman" panose="02020603050405020304" pitchFamily="18" charset="0"/>
                <a:cs typeface="Times New Roman" panose="02020603050405020304" pitchFamily="18" charset="0"/>
              </a:rPr>
              <a:t>haben.</a:t>
            </a:r>
          </a:p>
        </p:txBody>
      </p:sp>
    </p:spTree>
    <p:extLst>
      <p:ext uri="{BB962C8B-B14F-4D97-AF65-F5344CB8AC3E}">
        <p14:creationId xmlns:p14="http://schemas.microsoft.com/office/powerpoint/2010/main" val="857333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Bildschirmpräsentation (4:3)</PresentationFormat>
  <Paragraphs>27</Paragraphs>
  <Slides>7</Slides>
  <Notes>0</Notes>
  <HiddenSlides>0</HiddenSlides>
  <MMClips>0</MMClips>
  <ScaleCrop>false</ScaleCrop>
  <HeadingPairs>
    <vt:vector size="4" baseType="variant">
      <vt:variant>
        <vt:lpstr>Design</vt:lpstr>
      </vt:variant>
      <vt:variant>
        <vt:i4>1</vt:i4>
      </vt:variant>
      <vt:variant>
        <vt:lpstr>Folientitel</vt:lpstr>
      </vt:variant>
      <vt:variant>
        <vt:i4>7</vt:i4>
      </vt:variant>
    </vt:vector>
  </HeadingPairs>
  <TitlesOfParts>
    <vt:vector size="8" baseType="lpstr">
      <vt:lpstr>Larissa</vt:lpstr>
      <vt:lpstr>Gerhard Otte</vt:lpstr>
      <vt:lpstr>„Besuche beim Großvater“</vt:lpstr>
      <vt:lpstr>„Kuper“</vt:lpstr>
      <vt:lpstr>„Hohenzollern“</vt:lpstr>
      <vt:lpstr>„Leiningen“</vt:lpstr>
      <vt:lpstr>„Sayn-Wittgenstein-Berleburg”</vt:lpstr>
      <vt:lpstr>„Ungeliebter Schwiegersohn“</vt:lpstr>
    </vt:vector>
  </TitlesOfParts>
  <Company>Universität Bielefeld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mschenk4</dc:creator>
  <cp:lastModifiedBy>mschenk4</cp:lastModifiedBy>
  <cp:revision>14</cp:revision>
  <dcterms:created xsi:type="dcterms:W3CDTF">2020-01-08T13:04:06Z</dcterms:created>
  <dcterms:modified xsi:type="dcterms:W3CDTF">2020-01-20T09:23:46Z</dcterms:modified>
</cp:coreProperties>
</file>