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53" r:id="rId2"/>
    <p:sldMasterId id="2147483789" r:id="rId3"/>
    <p:sldMasterId id="2147483850" r:id="rId4"/>
    <p:sldMasterId id="2147483874" r:id="rId5"/>
    <p:sldMasterId id="2147483898" r:id="rId6"/>
    <p:sldMasterId id="2147483947" r:id="rId7"/>
    <p:sldMasterId id="2147483959" r:id="rId8"/>
  </p:sldMasterIdLst>
  <p:notesMasterIdLst>
    <p:notesMasterId r:id="rId40"/>
  </p:notesMasterIdLst>
  <p:handoutMasterIdLst>
    <p:handoutMasterId r:id="rId41"/>
  </p:handoutMasterIdLst>
  <p:sldIdLst>
    <p:sldId id="293" r:id="rId9"/>
    <p:sldId id="295" r:id="rId10"/>
    <p:sldId id="333" r:id="rId11"/>
    <p:sldId id="280" r:id="rId12"/>
    <p:sldId id="320" r:id="rId13"/>
    <p:sldId id="332" r:id="rId14"/>
    <p:sldId id="309" r:id="rId15"/>
    <p:sldId id="313" r:id="rId16"/>
    <p:sldId id="331" r:id="rId17"/>
    <p:sldId id="323" r:id="rId18"/>
    <p:sldId id="354" r:id="rId19"/>
    <p:sldId id="321" r:id="rId20"/>
    <p:sldId id="329" r:id="rId21"/>
    <p:sldId id="338" r:id="rId22"/>
    <p:sldId id="339" r:id="rId23"/>
    <p:sldId id="335" r:id="rId24"/>
    <p:sldId id="336" r:id="rId25"/>
    <p:sldId id="337" r:id="rId26"/>
    <p:sldId id="330" r:id="rId27"/>
    <p:sldId id="266" r:id="rId28"/>
    <p:sldId id="296" r:id="rId29"/>
    <p:sldId id="353" r:id="rId30"/>
    <p:sldId id="288" r:id="rId31"/>
    <p:sldId id="340" r:id="rId32"/>
    <p:sldId id="302" r:id="rId33"/>
    <p:sldId id="279" r:id="rId34"/>
    <p:sldId id="344" r:id="rId35"/>
    <p:sldId id="346" r:id="rId36"/>
    <p:sldId id="347" r:id="rId37"/>
    <p:sldId id="348" r:id="rId38"/>
    <p:sldId id="350" r:id="rId39"/>
  </p:sldIdLst>
  <p:sldSz cx="9144000" cy="6858000" type="screen4x3"/>
  <p:notesSz cx="6794500" cy="99314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780" y="1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4283" cy="49712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8645" y="0"/>
            <a:ext cx="2944283" cy="497126"/>
          </a:xfrm>
          <a:prstGeom prst="rect">
            <a:avLst/>
          </a:prstGeom>
        </p:spPr>
        <p:txBody>
          <a:bodyPr vert="horz" lIns="91440" tIns="45720" rIns="91440" bIns="45720" rtlCol="0"/>
          <a:lstStyle>
            <a:lvl1pPr algn="r">
              <a:defRPr sz="1200"/>
            </a:lvl1pPr>
          </a:lstStyle>
          <a:p>
            <a:fld id="{F5CBDD35-36C5-4456-ABD2-9F66D3AAF3BA}" type="datetimeFigureOut">
              <a:rPr lang="de-DE" smtClean="0"/>
              <a:t>21.08.2023</a:t>
            </a:fld>
            <a:endParaRPr lang="de-DE"/>
          </a:p>
        </p:txBody>
      </p:sp>
      <p:sp>
        <p:nvSpPr>
          <p:cNvPr id="4" name="Fußzeilenplatzhalter 3"/>
          <p:cNvSpPr>
            <a:spLocks noGrp="1"/>
          </p:cNvSpPr>
          <p:nvPr>
            <p:ph type="ftr" sz="quarter" idx="2"/>
          </p:nvPr>
        </p:nvSpPr>
        <p:spPr>
          <a:xfrm>
            <a:off x="0" y="9432687"/>
            <a:ext cx="2944283" cy="49712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8645" y="9432687"/>
            <a:ext cx="2944283" cy="497125"/>
          </a:xfrm>
          <a:prstGeom prst="rect">
            <a:avLst/>
          </a:prstGeom>
        </p:spPr>
        <p:txBody>
          <a:bodyPr vert="horz" lIns="91440" tIns="45720" rIns="91440" bIns="45720" rtlCol="0" anchor="b"/>
          <a:lstStyle>
            <a:lvl1pPr algn="r">
              <a:defRPr sz="1200"/>
            </a:lvl1pPr>
          </a:lstStyle>
          <a:p>
            <a:fld id="{63459DD2-D9D9-4E78-A849-0C2AF450B5E8}" type="slidenum">
              <a:rPr lang="de-DE" smtClean="0"/>
              <a:t>‹Nr.›</a:t>
            </a:fld>
            <a:endParaRPr lang="de-DE"/>
          </a:p>
        </p:txBody>
      </p:sp>
    </p:spTree>
    <p:extLst>
      <p:ext uri="{BB962C8B-B14F-4D97-AF65-F5344CB8AC3E}">
        <p14:creationId xmlns:p14="http://schemas.microsoft.com/office/powerpoint/2010/main" val="353968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B1F2202E-42EF-4CFD-9EAD-7F7F38D03DA5}" type="datetimeFigureOut">
              <a:rPr lang="de-DE" smtClean="0"/>
              <a:t>21.08.2023</a:t>
            </a:fld>
            <a:endParaRPr lang="de-DE"/>
          </a:p>
        </p:txBody>
      </p:sp>
      <p:sp>
        <p:nvSpPr>
          <p:cNvPr id="4" name="Folienbildplatzhalt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2CB9E0C2-02CB-4E79-A602-A1A80D50F270}" type="slidenum">
              <a:rPr lang="de-DE" smtClean="0"/>
              <a:t>‹Nr.›</a:t>
            </a:fld>
            <a:endParaRPr lang="de-DE"/>
          </a:p>
        </p:txBody>
      </p:sp>
    </p:spTree>
    <p:extLst>
      <p:ext uri="{BB962C8B-B14F-4D97-AF65-F5344CB8AC3E}">
        <p14:creationId xmlns:p14="http://schemas.microsoft.com/office/powerpoint/2010/main" val="2247629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CB9E0C2-02CB-4E79-A602-A1A80D50F270}" type="slidenum">
              <a:rPr lang="de-DE" smtClean="0"/>
              <a:t>1</a:t>
            </a:fld>
            <a:endParaRPr lang="de-DE"/>
          </a:p>
        </p:txBody>
      </p:sp>
    </p:spTree>
    <p:extLst>
      <p:ext uri="{BB962C8B-B14F-4D97-AF65-F5344CB8AC3E}">
        <p14:creationId xmlns:p14="http://schemas.microsoft.com/office/powerpoint/2010/main" val="1030830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702B8EF-34F5-40EF-8A6D-6718CAA7AF5A}" type="slidenum">
              <a:rPr lang="de-DE">
                <a:solidFill>
                  <a:prstClr val="black"/>
                </a:solidFill>
              </a:rPr>
              <a:pPr/>
              <a:t>6</a:t>
            </a:fld>
            <a:endParaRPr lang="de-DE">
              <a:solidFill>
                <a:prstClr val="black"/>
              </a:solidFill>
            </a:endParaRPr>
          </a:p>
        </p:txBody>
      </p:sp>
    </p:spTree>
    <p:extLst>
      <p:ext uri="{BB962C8B-B14F-4D97-AF65-F5344CB8AC3E}">
        <p14:creationId xmlns:p14="http://schemas.microsoft.com/office/powerpoint/2010/main" val="888133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ABBECA1F-C333-41CC-8ED8-F691ACC8DE5B}" type="slidenum">
              <a:rPr lang="de-DE" smtClean="0">
                <a:solidFill>
                  <a:prstClr val="black"/>
                </a:solidFill>
              </a:rPr>
              <a:pPr/>
              <a:t>30</a:t>
            </a:fld>
            <a:endParaRPr lang="de-DE">
              <a:solidFill>
                <a:prstClr val="black"/>
              </a:solidFill>
            </a:endParaRPr>
          </a:p>
        </p:txBody>
      </p:sp>
    </p:spTree>
    <p:extLst>
      <p:ext uri="{BB962C8B-B14F-4D97-AF65-F5344CB8AC3E}">
        <p14:creationId xmlns:p14="http://schemas.microsoft.com/office/powerpoint/2010/main" val="1398320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hemeOverride" Target="../theme/themeOverride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hemeOverride" Target="../theme/themeOverride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407131B6-4AB5-474F-8E47-8873CB206304}" type="datetimeFigureOut">
              <a:rPr lang="de-DE" smtClean="0"/>
              <a:t>21.08.2023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7294D2B-EA95-4AE1-9A92-FC8E2150B529}" type="slidenum">
              <a:rPr lang="de-DE" smtClean="0"/>
              <a:t>‹Nr.›</a:t>
            </a:fld>
            <a:endParaRPr lang="de-DE"/>
          </a:p>
        </p:txBody>
      </p:sp>
    </p:spTree>
    <p:extLst>
      <p:ext uri="{BB962C8B-B14F-4D97-AF65-F5344CB8AC3E}">
        <p14:creationId xmlns:p14="http://schemas.microsoft.com/office/powerpoint/2010/main" val="1703401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07131B6-4AB5-474F-8E47-8873CB206304}" type="datetimeFigureOut">
              <a:rPr lang="de-DE" smtClean="0"/>
              <a:t>21.08.2023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7294D2B-EA95-4AE1-9A92-FC8E2150B529}" type="slidenum">
              <a:rPr lang="de-DE" smtClean="0"/>
              <a:t>‹Nr.›</a:t>
            </a:fld>
            <a:endParaRPr lang="de-DE"/>
          </a:p>
        </p:txBody>
      </p:sp>
    </p:spTree>
    <p:extLst>
      <p:ext uri="{BB962C8B-B14F-4D97-AF65-F5344CB8AC3E}">
        <p14:creationId xmlns:p14="http://schemas.microsoft.com/office/powerpoint/2010/main" val="1529603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407131B6-4AB5-474F-8E47-8873CB206304}" type="datetimeFigureOut">
              <a:rPr lang="de-DE" smtClean="0"/>
              <a:t>21.08.2023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7294D2B-EA95-4AE1-9A92-FC8E2150B529}" type="slidenum">
              <a:rPr lang="de-DE" smtClean="0"/>
              <a:t>‹Nr.›</a:t>
            </a:fld>
            <a:endParaRPr lang="de-DE"/>
          </a:p>
        </p:txBody>
      </p:sp>
    </p:spTree>
    <p:extLst>
      <p:ext uri="{BB962C8B-B14F-4D97-AF65-F5344CB8AC3E}">
        <p14:creationId xmlns:p14="http://schemas.microsoft.com/office/powerpoint/2010/main" val="2909873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407131B6-4AB5-474F-8E47-8873CB206304}" type="datetimeFigureOut">
              <a:rPr lang="de-DE" smtClean="0"/>
              <a:t>21.08.2023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7294D2B-EA95-4AE1-9A92-FC8E2150B529}" type="slidenum">
              <a:rPr lang="de-DE" smtClean="0"/>
              <a:t>‹Nr.›</a:t>
            </a:fld>
            <a:endParaRPr lang="de-DE"/>
          </a:p>
        </p:txBody>
      </p:sp>
    </p:spTree>
    <p:extLst>
      <p:ext uri="{BB962C8B-B14F-4D97-AF65-F5344CB8AC3E}">
        <p14:creationId xmlns:p14="http://schemas.microsoft.com/office/powerpoint/2010/main" val="2957349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407131B6-4AB5-474F-8E47-8873CB206304}" type="datetimeFigureOut">
              <a:rPr lang="de-DE" smtClean="0"/>
              <a:t>21.08.2023</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F7294D2B-EA95-4AE1-9A92-FC8E2150B529}" type="slidenum">
              <a:rPr lang="de-DE" smtClean="0"/>
              <a:t>‹Nr.›</a:t>
            </a:fld>
            <a:endParaRPr lang="de-DE"/>
          </a:p>
        </p:txBody>
      </p:sp>
    </p:spTree>
    <p:extLst>
      <p:ext uri="{BB962C8B-B14F-4D97-AF65-F5344CB8AC3E}">
        <p14:creationId xmlns:p14="http://schemas.microsoft.com/office/powerpoint/2010/main" val="4019737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407131B6-4AB5-474F-8E47-8873CB206304}" type="datetimeFigureOut">
              <a:rPr lang="de-DE" smtClean="0"/>
              <a:t>21.08.2023</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F7294D2B-EA95-4AE1-9A92-FC8E2150B529}" type="slidenum">
              <a:rPr lang="de-DE" smtClean="0"/>
              <a:t>‹Nr.›</a:t>
            </a:fld>
            <a:endParaRPr lang="de-DE"/>
          </a:p>
        </p:txBody>
      </p:sp>
    </p:spTree>
    <p:extLst>
      <p:ext uri="{BB962C8B-B14F-4D97-AF65-F5344CB8AC3E}">
        <p14:creationId xmlns:p14="http://schemas.microsoft.com/office/powerpoint/2010/main" val="32955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07131B6-4AB5-474F-8E47-8873CB206304}" type="datetimeFigureOut">
              <a:rPr lang="de-DE" smtClean="0"/>
              <a:t>21.08.2023</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F7294D2B-EA95-4AE1-9A92-FC8E2150B529}" type="slidenum">
              <a:rPr lang="de-DE" smtClean="0"/>
              <a:t>‹Nr.›</a:t>
            </a:fld>
            <a:endParaRPr lang="de-DE"/>
          </a:p>
        </p:txBody>
      </p:sp>
    </p:spTree>
    <p:extLst>
      <p:ext uri="{BB962C8B-B14F-4D97-AF65-F5344CB8AC3E}">
        <p14:creationId xmlns:p14="http://schemas.microsoft.com/office/powerpoint/2010/main" val="2175833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407131B6-4AB5-474F-8E47-8873CB206304}" type="datetimeFigureOut">
              <a:rPr lang="de-DE" smtClean="0"/>
              <a:t>21.08.2023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7294D2B-EA95-4AE1-9A92-FC8E2150B529}" type="slidenum">
              <a:rPr lang="de-DE" smtClean="0"/>
              <a:t>‹Nr.›</a:t>
            </a:fld>
            <a:endParaRPr lang="de-DE"/>
          </a:p>
        </p:txBody>
      </p:sp>
    </p:spTree>
    <p:extLst>
      <p:ext uri="{BB962C8B-B14F-4D97-AF65-F5344CB8AC3E}">
        <p14:creationId xmlns:p14="http://schemas.microsoft.com/office/powerpoint/2010/main" val="2763118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407131B6-4AB5-474F-8E47-8873CB206304}" type="datetimeFigureOut">
              <a:rPr lang="de-DE" smtClean="0"/>
              <a:t>21.08.2023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7294D2B-EA95-4AE1-9A92-FC8E2150B529}" type="slidenum">
              <a:rPr lang="de-DE" smtClean="0"/>
              <a:t>‹Nr.›</a:t>
            </a:fld>
            <a:endParaRPr lang="de-DE"/>
          </a:p>
        </p:txBody>
      </p:sp>
    </p:spTree>
    <p:extLst>
      <p:ext uri="{BB962C8B-B14F-4D97-AF65-F5344CB8AC3E}">
        <p14:creationId xmlns:p14="http://schemas.microsoft.com/office/powerpoint/2010/main" val="2247153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07131B6-4AB5-474F-8E47-8873CB206304}" type="datetimeFigureOut">
              <a:rPr lang="de-DE" smtClean="0"/>
              <a:t>21.08.2023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7294D2B-EA95-4AE1-9A92-FC8E2150B529}" type="slidenum">
              <a:rPr lang="de-DE" smtClean="0"/>
              <a:t>‹Nr.›</a:t>
            </a:fld>
            <a:endParaRPr lang="de-DE"/>
          </a:p>
        </p:txBody>
      </p:sp>
    </p:spTree>
    <p:extLst>
      <p:ext uri="{BB962C8B-B14F-4D97-AF65-F5344CB8AC3E}">
        <p14:creationId xmlns:p14="http://schemas.microsoft.com/office/powerpoint/2010/main" val="4131975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07131B6-4AB5-474F-8E47-8873CB206304}" type="datetimeFigureOut">
              <a:rPr lang="de-DE" smtClean="0"/>
              <a:t>21.08.2023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7294D2B-EA95-4AE1-9A92-FC8E2150B529}" type="slidenum">
              <a:rPr lang="de-DE" smtClean="0"/>
              <a:t>‹Nr.›</a:t>
            </a:fld>
            <a:endParaRPr lang="de-DE"/>
          </a:p>
        </p:txBody>
      </p:sp>
    </p:spTree>
    <p:extLst>
      <p:ext uri="{BB962C8B-B14F-4D97-AF65-F5344CB8AC3E}">
        <p14:creationId xmlns:p14="http://schemas.microsoft.com/office/powerpoint/2010/main" val="449401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2C90DE-2CE7-43F4-AF9E-2F8EB7CD8017}"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3809930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1887EB-2D56-4DD2-8DE5-0D86D8E550B7}"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1561992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CD0FD75-D311-466C-836A-E02C499F197C}"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924154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F247654-80C7-4206-975A-A6D934AE9D0E}"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32420955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EF588B2-FC9C-4EA1-93A8-72D76EA8D390}"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3174261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95EC298-2412-406B-80B2-62D52CE76A8B}"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1586271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6A0C4B5-60AF-4E4E-9383-594A79ECFDFC}"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36478732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830DD74-DC48-4B89-9E21-F3F29AE73BDA}"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40430879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3FB8257-2829-42F9-B2AB-FAF59D2EB73E}"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28241977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A33F0BA-2024-4F66-B9D2-F32A4AA755EF}"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27780159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609600"/>
            <a:ext cx="1943100" cy="54864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685800" y="609600"/>
            <a:ext cx="5676900" cy="54864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5CD094-9692-41B5-AB25-31AFCA883BFE}"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4021326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FD861222-B249-4E9F-A7BD-91D6FB5B6331}"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459B2EC3-B015-4E60-B73B-99BDAFA4BF28}"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7723996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D861222-B249-4E9F-A7BD-91D6FB5B6331}"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459B2EC3-B015-4E60-B73B-99BDAFA4BF28}"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9896633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FD861222-B249-4E9F-A7BD-91D6FB5B6331}"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459B2EC3-B015-4E60-B73B-99BDAFA4BF28}"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2006602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FD861222-B249-4E9F-A7BD-91D6FB5B6331}" type="datetimeFigureOut">
              <a:rPr lang="de-DE" smtClean="0">
                <a:solidFill>
                  <a:prstClr val="black">
                    <a:tint val="75000"/>
                  </a:prstClr>
                </a:solidFill>
              </a:rPr>
              <a:pPr/>
              <a:t>30.08.2023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459B2EC3-B015-4E60-B73B-99BDAFA4BF28}"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83561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FD861222-B249-4E9F-A7BD-91D6FB5B6331}" type="datetimeFigureOut">
              <a:rPr lang="de-DE" smtClean="0">
                <a:solidFill>
                  <a:prstClr val="black">
                    <a:tint val="75000"/>
                  </a:prstClr>
                </a:solidFill>
              </a:rPr>
              <a:pPr/>
              <a:t>30.08.2023</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459B2EC3-B015-4E60-B73B-99BDAFA4BF28}"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3388376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FD861222-B249-4E9F-A7BD-91D6FB5B6331}" type="datetimeFigureOut">
              <a:rPr lang="de-DE" smtClean="0">
                <a:solidFill>
                  <a:prstClr val="black">
                    <a:tint val="75000"/>
                  </a:prstClr>
                </a:solidFill>
              </a:rPr>
              <a:pPr/>
              <a:t>30.08.2023</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459B2EC3-B015-4E60-B73B-99BDAFA4BF28}"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1973806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FD861222-B249-4E9F-A7BD-91D6FB5B6331}" type="datetimeFigureOut">
              <a:rPr lang="de-DE" smtClean="0">
                <a:solidFill>
                  <a:prstClr val="black">
                    <a:tint val="75000"/>
                  </a:prstClr>
                </a:solidFill>
              </a:rPr>
              <a:pPr/>
              <a:t>30.08.2023</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459B2EC3-B015-4E60-B73B-99BDAFA4BF28}"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8425759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FD861222-B249-4E9F-A7BD-91D6FB5B6331}" type="datetimeFigureOut">
              <a:rPr lang="de-DE" smtClean="0">
                <a:solidFill>
                  <a:prstClr val="black">
                    <a:tint val="75000"/>
                  </a:prstClr>
                </a:solidFill>
              </a:rPr>
              <a:pPr/>
              <a:t>30.08.2023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459B2EC3-B015-4E60-B73B-99BDAFA4BF28}"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723716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FD861222-B249-4E9F-A7BD-91D6FB5B6331}" type="datetimeFigureOut">
              <a:rPr lang="de-DE" smtClean="0">
                <a:solidFill>
                  <a:prstClr val="black">
                    <a:tint val="75000"/>
                  </a:prstClr>
                </a:solidFill>
              </a:rPr>
              <a:pPr/>
              <a:t>30.08.2023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459B2EC3-B015-4E60-B73B-99BDAFA4BF28}"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3067008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D861222-B249-4E9F-A7BD-91D6FB5B6331}"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459B2EC3-B015-4E60-B73B-99BDAFA4BF28}"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5821142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D861222-B249-4E9F-A7BD-91D6FB5B6331}"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459B2EC3-B015-4E60-B73B-99BDAFA4BF28}"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3612351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8731134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7404637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1345109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2657385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4246938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7751887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8161180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7134965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3169057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2366730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56328728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2353817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1525444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3819852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981488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2292260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0679631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0809279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0258245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2948347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8805374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8067218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8" name="Titel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de-DE"/>
              <a:t>Titelmasterformat durch Klicken bearbeiten</a:t>
            </a:r>
            <a:endParaRPr kumimoji="0" lang="en-US"/>
          </a:p>
        </p:txBody>
      </p:sp>
      <p:sp>
        <p:nvSpPr>
          <p:cNvPr id="9" name="Untertitel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a:t>Formatvorlage des Untertitelmasters durch Klicken bearbeiten</a:t>
            </a:r>
            <a:endParaRPr kumimoji="0" lang="en-US"/>
          </a:p>
        </p:txBody>
      </p:sp>
      <p:sp>
        <p:nvSpPr>
          <p:cNvPr id="28" name="Datumsplatzhalter 27"/>
          <p:cNvSpPr>
            <a:spLocks noGrp="1"/>
          </p:cNvSpPr>
          <p:nvPr>
            <p:ph type="dt" sz="half" idx="10"/>
          </p:nvPr>
        </p:nvSpPr>
        <p:spPr>
          <a:xfrm>
            <a:off x="6400800" y="6355080"/>
            <a:ext cx="2286000" cy="365760"/>
          </a:xfrm>
        </p:spPr>
        <p:txBody>
          <a:bodyPr/>
          <a:lstStyle>
            <a:lvl1pPr>
              <a:defRPr sz="1400"/>
            </a:lvl1pPr>
          </a:lstStyle>
          <a:p>
            <a:fld id="{14D5CABC-7488-414C-BCB3-9E1696CBC4A4}" type="datetime1">
              <a:rPr lang="en-US" smtClean="0">
                <a:solidFill>
                  <a:srgbClr val="464653"/>
                </a:solidFill>
              </a:rPr>
              <a:pPr/>
              <a:t>8/21/2023</a:t>
            </a:fld>
            <a:endParaRPr lang="en-US" sz="1600" dirty="0">
              <a:solidFill>
                <a:srgbClr val="464653"/>
              </a:solidFill>
            </a:endParaRPr>
          </a:p>
        </p:txBody>
      </p:sp>
      <p:sp>
        <p:nvSpPr>
          <p:cNvPr id="17" name="Fußzeilenplatzhalter 16"/>
          <p:cNvSpPr>
            <a:spLocks noGrp="1"/>
          </p:cNvSpPr>
          <p:nvPr>
            <p:ph type="ftr" sz="quarter" idx="11"/>
          </p:nvPr>
        </p:nvSpPr>
        <p:spPr>
          <a:xfrm>
            <a:off x="2898648" y="6355080"/>
            <a:ext cx="3474720" cy="365760"/>
          </a:xfrm>
        </p:spPr>
        <p:txBody>
          <a:bodyPr/>
          <a:lstStyle/>
          <a:p>
            <a:endParaRPr lang="en-US" dirty="0">
              <a:solidFill>
                <a:srgbClr val="464653"/>
              </a:solidFill>
            </a:endParaRPr>
          </a:p>
        </p:txBody>
      </p:sp>
      <p:sp>
        <p:nvSpPr>
          <p:cNvPr id="29" name="Foliennummernplatzhalter 28"/>
          <p:cNvSpPr>
            <a:spLocks noGrp="1"/>
          </p:cNvSpPr>
          <p:nvPr>
            <p:ph type="sldNum" sz="quarter" idx="12"/>
          </p:nvPr>
        </p:nvSpPr>
        <p:spPr>
          <a:xfrm>
            <a:off x="1216152" y="6355080"/>
            <a:ext cx="1219200" cy="365760"/>
          </a:xfrm>
        </p:spPr>
        <p:txBody>
          <a:bodyPr/>
          <a:lstStyle/>
          <a:p>
            <a:fld id="{EA7C8D44-3667-46F6-9772-CC52308E2A7F}" type="slidenum">
              <a:rPr lang="en-US" smtClean="0">
                <a:solidFill>
                  <a:srgbClr val="464653"/>
                </a:solidFill>
              </a:rPr>
              <a:pPr/>
              <a:t>‹Nr.›</a:t>
            </a:fld>
            <a:endParaRPr lang="en-US" dirty="0">
              <a:solidFill>
                <a:srgbClr val="464653"/>
              </a:solidFill>
            </a:endParaRPr>
          </a:p>
        </p:txBody>
      </p:sp>
      <p:sp>
        <p:nvSpPr>
          <p:cNvPr id="21" name="Rechteck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hteck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hteck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hteck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extLst>
      <p:ext uri="{BB962C8B-B14F-4D97-AF65-F5344CB8AC3E}">
        <p14:creationId xmlns:p14="http://schemas.microsoft.com/office/powerpoint/2010/main" val="324407834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4" name="Datumsplatzhalter 3"/>
          <p:cNvSpPr>
            <a:spLocks noGrp="1"/>
          </p:cNvSpPr>
          <p:nvPr>
            <p:ph type="dt" sz="half" idx="10"/>
          </p:nvPr>
        </p:nvSpPr>
        <p:spPr/>
        <p:txBody>
          <a:bodyPr/>
          <a:lstStyle/>
          <a:p>
            <a:fld id="{A0E75C22-D52F-46B1-92AE-BEC9D8C1BF5F}" type="datetime1">
              <a:rPr lang="en-US" smtClean="0">
                <a:solidFill>
                  <a:srgbClr val="464653"/>
                </a:solidFill>
              </a:rPr>
              <a:pPr/>
              <a:t>8/21/2023</a:t>
            </a:fld>
            <a:endParaRPr lang="en-US" dirty="0">
              <a:solidFill>
                <a:srgbClr val="464653"/>
              </a:solidFill>
            </a:endParaRPr>
          </a:p>
        </p:txBody>
      </p:sp>
      <p:sp>
        <p:nvSpPr>
          <p:cNvPr id="5" name="Fußzeilenplatzhalter 4"/>
          <p:cNvSpPr>
            <a:spLocks noGrp="1"/>
          </p:cNvSpPr>
          <p:nvPr>
            <p:ph type="ftr" sz="quarter" idx="11"/>
          </p:nvPr>
        </p:nvSpPr>
        <p:spPr/>
        <p:txBody>
          <a:bodyPr/>
          <a:lstStyle/>
          <a:p>
            <a:endParaRPr lang="en-US">
              <a:solidFill>
                <a:srgbClr val="464653"/>
              </a:solidFill>
            </a:endParaRPr>
          </a:p>
        </p:txBody>
      </p:sp>
      <p:sp>
        <p:nvSpPr>
          <p:cNvPr id="6" name="Foliennummernplatzhalter 5"/>
          <p:cNvSpPr>
            <a:spLocks noGrp="1"/>
          </p:cNvSpPr>
          <p:nvPr>
            <p:ph type="sldNum" sz="quarter" idx="12"/>
          </p:nvPr>
        </p:nvSpPr>
        <p:spPr/>
        <p:txBody>
          <a:bodyPr/>
          <a:lstStyle/>
          <a:p>
            <a:fld id="{EA7C8D44-3667-46F6-9772-CC52308E2A7F}" type="slidenum">
              <a:rPr lang="en-US" smtClean="0">
                <a:solidFill>
                  <a:srgbClr val="464653"/>
                </a:solidFill>
              </a:rPr>
              <a:pPr/>
              <a:t>‹Nr.›</a:t>
            </a:fld>
            <a:endParaRPr lang="en-US" dirty="0">
              <a:solidFill>
                <a:srgbClr val="464653"/>
              </a:solidFill>
            </a:endParaRPr>
          </a:p>
        </p:txBody>
      </p:sp>
      <p:sp>
        <p:nvSpPr>
          <p:cNvPr id="8" name="Inhaltsplatzhalter 7"/>
          <p:cNvSpPr>
            <a:spLocks noGrp="1"/>
          </p:cNvSpPr>
          <p:nvPr>
            <p:ph sz="quarter" idx="1"/>
          </p:nvPr>
        </p:nvSpPr>
        <p:spPr>
          <a:xfrm>
            <a:off x="457200" y="1219200"/>
            <a:ext cx="8229600" cy="4937760"/>
          </a:xfrm>
        </p:spPr>
        <p:txBody>
          <a:bodyPr/>
          <a:lstStyle/>
          <a:p>
            <a:pPr lvl="0" eaLnBrk="1" latinLnBrk="0" hangingPunct="1"/>
            <a:r>
              <a:rPr lang="de-DE"/>
              <a:t>Textmasterformate durch Klicken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extLst>
      <p:ext uri="{BB962C8B-B14F-4D97-AF65-F5344CB8AC3E}">
        <p14:creationId xmlns:p14="http://schemas.microsoft.com/office/powerpoint/2010/main" val="30133799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de-DE"/>
              <a:t>Titelmasterformat durch Klicken bearbeiten</a:t>
            </a:r>
            <a:endParaRPr kumimoji="0" lang="en-US"/>
          </a:p>
        </p:txBody>
      </p:sp>
      <p:sp>
        <p:nvSpPr>
          <p:cNvPr id="3" name="Textplatzhalt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a:t>Textmasterformate durch Klicken bearbeiten</a:t>
            </a:r>
          </a:p>
        </p:txBody>
      </p:sp>
      <p:sp>
        <p:nvSpPr>
          <p:cNvPr id="4" name="Datumsplatzhalter 3"/>
          <p:cNvSpPr>
            <a:spLocks noGrp="1"/>
          </p:cNvSpPr>
          <p:nvPr>
            <p:ph type="dt" sz="half" idx="10"/>
          </p:nvPr>
        </p:nvSpPr>
        <p:spPr>
          <a:xfrm>
            <a:off x="6400800" y="6355080"/>
            <a:ext cx="2286000" cy="365760"/>
          </a:xfrm>
        </p:spPr>
        <p:txBody>
          <a:bodyPr/>
          <a:lstStyle/>
          <a:p>
            <a:fld id="{F5E6CEE9-906A-40CB-8FCD-D589B0FD2EBE}" type="datetime1">
              <a:rPr lang="en-US" smtClean="0">
                <a:solidFill>
                  <a:srgbClr val="DDE9EC"/>
                </a:solidFill>
              </a:rPr>
              <a:pPr/>
              <a:t>8/21/2023</a:t>
            </a:fld>
            <a:endParaRPr lang="en-US" dirty="0">
              <a:solidFill>
                <a:srgbClr val="DDE9EC"/>
              </a:solidFill>
            </a:endParaRPr>
          </a:p>
        </p:txBody>
      </p:sp>
      <p:sp>
        <p:nvSpPr>
          <p:cNvPr id="5" name="Fußzeilenplatzhalter 4"/>
          <p:cNvSpPr>
            <a:spLocks noGrp="1"/>
          </p:cNvSpPr>
          <p:nvPr>
            <p:ph type="ftr" sz="quarter" idx="11"/>
          </p:nvPr>
        </p:nvSpPr>
        <p:spPr>
          <a:xfrm>
            <a:off x="2898648" y="6355080"/>
            <a:ext cx="3474720" cy="365760"/>
          </a:xfrm>
        </p:spPr>
        <p:txBody>
          <a:bodyPr/>
          <a:lstStyle/>
          <a:p>
            <a:endParaRPr lang="en-US" dirty="0">
              <a:solidFill>
                <a:srgbClr val="DDE9EC"/>
              </a:solidFill>
            </a:endParaRPr>
          </a:p>
        </p:txBody>
      </p:sp>
      <p:sp>
        <p:nvSpPr>
          <p:cNvPr id="6" name="Foliennummernplatzhalter 5"/>
          <p:cNvSpPr>
            <a:spLocks noGrp="1"/>
          </p:cNvSpPr>
          <p:nvPr>
            <p:ph type="sldNum" sz="quarter" idx="12"/>
          </p:nvPr>
        </p:nvSpPr>
        <p:spPr>
          <a:xfrm>
            <a:off x="1069848" y="6355080"/>
            <a:ext cx="1520952" cy="365760"/>
          </a:xfrm>
        </p:spPr>
        <p:txBody>
          <a:bodyPr/>
          <a:lstStyle/>
          <a:p>
            <a:fld id="{EA7C8D44-3667-46F6-9772-CC52308E2A7F}" type="slidenum">
              <a:rPr lang="en-US" smtClean="0">
                <a:solidFill>
                  <a:srgbClr val="DDE9EC"/>
                </a:solidFill>
              </a:rPr>
              <a:pPr/>
              <a:t>‹Nr.›</a:t>
            </a:fld>
            <a:endParaRPr lang="en-US" dirty="0">
              <a:solidFill>
                <a:srgbClr val="DDE9EC"/>
              </a:solidFill>
            </a:endParaRPr>
          </a:p>
        </p:txBody>
      </p:sp>
      <p:sp>
        <p:nvSpPr>
          <p:cNvPr id="7" name="Rechteck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hteck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extLst>
      <p:ext uri="{BB962C8B-B14F-4D97-AF65-F5344CB8AC3E}">
        <p14:creationId xmlns:p14="http://schemas.microsoft.com/office/powerpoint/2010/main" val="4078776281"/>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28600"/>
            <a:ext cx="8229600" cy="914400"/>
          </a:xfrm>
        </p:spPr>
        <p:txBody>
          <a:bodyPr/>
          <a:lstStyle/>
          <a:p>
            <a:r>
              <a:rPr kumimoji="0" lang="de-DE"/>
              <a:t>Titelmasterformat durch Klicken bearbeiten</a:t>
            </a:r>
            <a:endParaRPr kumimoji="0" lang="en-US"/>
          </a:p>
        </p:txBody>
      </p:sp>
      <p:sp>
        <p:nvSpPr>
          <p:cNvPr id="5" name="Datumsplatzhalter 4"/>
          <p:cNvSpPr>
            <a:spLocks noGrp="1"/>
          </p:cNvSpPr>
          <p:nvPr>
            <p:ph type="dt" sz="half" idx="10"/>
          </p:nvPr>
        </p:nvSpPr>
        <p:spPr/>
        <p:txBody>
          <a:bodyPr/>
          <a:lstStyle/>
          <a:p>
            <a:fld id="{92A9F046-8BE6-4738-B89A-49EEEC83DF4B}" type="datetime1">
              <a:rPr lang="en-US" smtClean="0">
                <a:solidFill>
                  <a:srgbClr val="464653"/>
                </a:solidFill>
              </a:rPr>
              <a:pPr/>
              <a:t>8/21/2023</a:t>
            </a:fld>
            <a:endParaRPr lang="en-US">
              <a:solidFill>
                <a:srgbClr val="464653"/>
              </a:solidFill>
            </a:endParaRPr>
          </a:p>
        </p:txBody>
      </p:sp>
      <p:sp>
        <p:nvSpPr>
          <p:cNvPr id="6" name="Fußzeilenplatzhalter 5"/>
          <p:cNvSpPr>
            <a:spLocks noGrp="1"/>
          </p:cNvSpPr>
          <p:nvPr>
            <p:ph type="ftr" sz="quarter" idx="11"/>
          </p:nvPr>
        </p:nvSpPr>
        <p:spPr/>
        <p:txBody>
          <a:bodyPr/>
          <a:lstStyle/>
          <a:p>
            <a:endParaRPr lang="en-US">
              <a:solidFill>
                <a:srgbClr val="464653"/>
              </a:solidFill>
            </a:endParaRPr>
          </a:p>
        </p:txBody>
      </p:sp>
      <p:sp>
        <p:nvSpPr>
          <p:cNvPr id="7" name="Foliennummernplatzhalter 6"/>
          <p:cNvSpPr>
            <a:spLocks noGrp="1"/>
          </p:cNvSpPr>
          <p:nvPr>
            <p:ph type="sldNum" sz="quarter" idx="12"/>
          </p:nvPr>
        </p:nvSpPr>
        <p:spPr/>
        <p:txBody>
          <a:bodyPr/>
          <a:lstStyle/>
          <a:p>
            <a:fld id="{EA7C8D44-3667-46F6-9772-CC52308E2A7F}" type="slidenum">
              <a:rPr lang="en-US" smtClean="0">
                <a:solidFill>
                  <a:srgbClr val="464653"/>
                </a:solidFill>
              </a:rPr>
              <a:pPr/>
              <a:t>‹Nr.›</a:t>
            </a:fld>
            <a:endParaRPr lang="en-US">
              <a:solidFill>
                <a:srgbClr val="464653"/>
              </a:solidFill>
            </a:endParaRPr>
          </a:p>
        </p:txBody>
      </p:sp>
      <p:sp>
        <p:nvSpPr>
          <p:cNvPr id="9" name="Inhaltsplatzhalter 8"/>
          <p:cNvSpPr>
            <a:spLocks noGrp="1"/>
          </p:cNvSpPr>
          <p:nvPr>
            <p:ph sz="quarter" idx="1"/>
          </p:nvPr>
        </p:nvSpPr>
        <p:spPr>
          <a:xfrm>
            <a:off x="457200" y="1219200"/>
            <a:ext cx="4041648" cy="4937760"/>
          </a:xfrm>
        </p:spPr>
        <p:txBody>
          <a:bodyPr/>
          <a:lstStyle/>
          <a:p>
            <a:pPr lvl="0" eaLnBrk="1" latinLnBrk="0" hangingPunct="1"/>
            <a:r>
              <a:rPr lang="de-DE"/>
              <a:t>Textmasterformate durch Klicken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1" name="Inhaltsplatzhalter 10"/>
          <p:cNvSpPr>
            <a:spLocks noGrp="1"/>
          </p:cNvSpPr>
          <p:nvPr>
            <p:ph sz="quarter" idx="2"/>
          </p:nvPr>
        </p:nvSpPr>
        <p:spPr>
          <a:xfrm>
            <a:off x="4632198" y="1216152"/>
            <a:ext cx="4041648" cy="4937760"/>
          </a:xfrm>
        </p:spPr>
        <p:txBody>
          <a:bodyPr/>
          <a:lstStyle/>
          <a:p>
            <a:pPr lvl="0" eaLnBrk="1" latinLnBrk="0" hangingPunct="1"/>
            <a:r>
              <a:rPr lang="de-DE"/>
              <a:t>Textmasterformate durch Klicken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extLst>
      <p:ext uri="{BB962C8B-B14F-4D97-AF65-F5344CB8AC3E}">
        <p14:creationId xmlns:p14="http://schemas.microsoft.com/office/powerpoint/2010/main" val="42205086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28600"/>
            <a:ext cx="8229600" cy="914400"/>
          </a:xfrm>
        </p:spPr>
        <p:txBody>
          <a:bodyPr anchor="ctr"/>
          <a:lstStyle>
            <a:lvl1pPr>
              <a:defRPr/>
            </a:lvl1pPr>
          </a:lstStyle>
          <a:p>
            <a:r>
              <a:rPr kumimoji="0" lang="de-DE"/>
              <a:t>Titelmasterformat durch Klicken bearbeiten</a:t>
            </a:r>
            <a:endParaRPr kumimoji="0" lang="en-US"/>
          </a:p>
        </p:txBody>
      </p:sp>
      <p:sp>
        <p:nvSpPr>
          <p:cNvPr id="3" name="Textplatzhalt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Textmasterformate durch Klicken bearbeiten</a:t>
            </a:r>
          </a:p>
        </p:txBody>
      </p:sp>
      <p:sp>
        <p:nvSpPr>
          <p:cNvPr id="4" name="Textplatzhalt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Textmasterformate durch Klicken bearbeiten</a:t>
            </a:r>
          </a:p>
        </p:txBody>
      </p:sp>
      <p:sp>
        <p:nvSpPr>
          <p:cNvPr id="7" name="Datumsplatzhalter 6"/>
          <p:cNvSpPr>
            <a:spLocks noGrp="1"/>
          </p:cNvSpPr>
          <p:nvPr>
            <p:ph type="dt" sz="half" idx="10"/>
          </p:nvPr>
        </p:nvSpPr>
        <p:spPr/>
        <p:txBody>
          <a:bodyPr/>
          <a:lstStyle/>
          <a:p>
            <a:fld id="{D3ACBA80-E596-4D88-A714-41F3CB92EAD5}" type="datetime1">
              <a:rPr lang="en-US" smtClean="0">
                <a:solidFill>
                  <a:srgbClr val="464653"/>
                </a:solidFill>
              </a:rPr>
              <a:pPr/>
              <a:t>8/21/2023</a:t>
            </a:fld>
            <a:endParaRPr lang="en-US">
              <a:solidFill>
                <a:srgbClr val="464653"/>
              </a:solidFill>
            </a:endParaRPr>
          </a:p>
        </p:txBody>
      </p:sp>
      <p:sp>
        <p:nvSpPr>
          <p:cNvPr id="8" name="Fußzeilenplatzhalter 7"/>
          <p:cNvSpPr>
            <a:spLocks noGrp="1"/>
          </p:cNvSpPr>
          <p:nvPr>
            <p:ph type="ftr" sz="quarter" idx="11"/>
          </p:nvPr>
        </p:nvSpPr>
        <p:spPr/>
        <p:txBody>
          <a:bodyPr/>
          <a:lstStyle/>
          <a:p>
            <a:endParaRPr lang="en-US">
              <a:solidFill>
                <a:srgbClr val="464653"/>
              </a:solidFill>
            </a:endParaRPr>
          </a:p>
        </p:txBody>
      </p:sp>
      <p:sp>
        <p:nvSpPr>
          <p:cNvPr id="9" name="Foliennummernplatzhalter 8"/>
          <p:cNvSpPr>
            <a:spLocks noGrp="1"/>
          </p:cNvSpPr>
          <p:nvPr>
            <p:ph type="sldNum" sz="quarter" idx="12"/>
          </p:nvPr>
        </p:nvSpPr>
        <p:spPr/>
        <p:txBody>
          <a:bodyPr/>
          <a:lstStyle/>
          <a:p>
            <a:fld id="{EA7C8D44-3667-46F6-9772-CC52308E2A7F}" type="slidenum">
              <a:rPr lang="en-US" smtClean="0">
                <a:solidFill>
                  <a:srgbClr val="464653"/>
                </a:solidFill>
              </a:rPr>
              <a:pPr/>
              <a:t>‹Nr.›</a:t>
            </a:fld>
            <a:endParaRPr lang="en-US">
              <a:solidFill>
                <a:srgbClr val="464653"/>
              </a:solidFill>
            </a:endParaRPr>
          </a:p>
        </p:txBody>
      </p:sp>
      <p:sp>
        <p:nvSpPr>
          <p:cNvPr id="11" name="Inhaltsplatzhalter 10"/>
          <p:cNvSpPr>
            <a:spLocks noGrp="1"/>
          </p:cNvSpPr>
          <p:nvPr>
            <p:ph sz="quarter" idx="2"/>
          </p:nvPr>
        </p:nvSpPr>
        <p:spPr>
          <a:xfrm>
            <a:off x="457200" y="2133600"/>
            <a:ext cx="4038600" cy="4038600"/>
          </a:xfrm>
        </p:spPr>
        <p:txBody>
          <a:bodyPr/>
          <a:lstStyle/>
          <a:p>
            <a:pPr lvl="0" eaLnBrk="1" latinLnBrk="0" hangingPunct="1"/>
            <a:r>
              <a:rPr lang="de-DE"/>
              <a:t>Textmasterformate durch Klicken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3" name="Inhaltsplatzhalter 12"/>
          <p:cNvSpPr>
            <a:spLocks noGrp="1"/>
          </p:cNvSpPr>
          <p:nvPr>
            <p:ph sz="quarter" idx="4"/>
          </p:nvPr>
        </p:nvSpPr>
        <p:spPr>
          <a:xfrm>
            <a:off x="4648200" y="2133600"/>
            <a:ext cx="4038600" cy="4038600"/>
          </a:xfrm>
        </p:spPr>
        <p:txBody>
          <a:bodyPr/>
          <a:lstStyle/>
          <a:p>
            <a:pPr lvl="0" eaLnBrk="1" latinLnBrk="0" hangingPunct="1"/>
            <a:r>
              <a:rPr lang="de-DE"/>
              <a:t>Textmasterformate durch Klicken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extLst>
      <p:ext uri="{BB962C8B-B14F-4D97-AF65-F5344CB8AC3E}">
        <p14:creationId xmlns:p14="http://schemas.microsoft.com/office/powerpoint/2010/main" val="378490988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28600"/>
            <a:ext cx="8229600" cy="914400"/>
          </a:xfrm>
        </p:spPr>
        <p:txBody>
          <a:bodyPr/>
          <a:lstStyle/>
          <a:p>
            <a:r>
              <a:rPr kumimoji="0" lang="de-DE"/>
              <a:t>Titelmasterformat durch Klicken bearbeiten</a:t>
            </a:r>
            <a:endParaRPr kumimoji="0" lang="en-US"/>
          </a:p>
        </p:txBody>
      </p:sp>
      <p:sp>
        <p:nvSpPr>
          <p:cNvPr id="3" name="Datumsplatzhalter 2"/>
          <p:cNvSpPr>
            <a:spLocks noGrp="1"/>
          </p:cNvSpPr>
          <p:nvPr>
            <p:ph type="dt" sz="half" idx="10"/>
          </p:nvPr>
        </p:nvSpPr>
        <p:spPr/>
        <p:txBody>
          <a:bodyPr/>
          <a:lstStyle/>
          <a:p>
            <a:fld id="{3353C80E-5D18-4C33-98A0-55C15698B6BE}" type="datetime1">
              <a:rPr lang="en-US" smtClean="0">
                <a:solidFill>
                  <a:srgbClr val="464653"/>
                </a:solidFill>
              </a:rPr>
              <a:pPr/>
              <a:t>8/21/2023</a:t>
            </a:fld>
            <a:endParaRPr lang="en-US">
              <a:solidFill>
                <a:srgbClr val="464653"/>
              </a:solidFill>
            </a:endParaRPr>
          </a:p>
        </p:txBody>
      </p:sp>
      <p:sp>
        <p:nvSpPr>
          <p:cNvPr id="4" name="Fußzeilenplatzhalter 3"/>
          <p:cNvSpPr>
            <a:spLocks noGrp="1"/>
          </p:cNvSpPr>
          <p:nvPr>
            <p:ph type="ftr" sz="quarter" idx="11"/>
          </p:nvPr>
        </p:nvSpPr>
        <p:spPr/>
        <p:txBody>
          <a:bodyPr/>
          <a:lstStyle/>
          <a:p>
            <a:endParaRPr lang="en-US">
              <a:solidFill>
                <a:srgbClr val="464653"/>
              </a:solidFill>
            </a:endParaRPr>
          </a:p>
        </p:txBody>
      </p:sp>
      <p:sp>
        <p:nvSpPr>
          <p:cNvPr id="5" name="Foliennummernplatzhalter 4"/>
          <p:cNvSpPr>
            <a:spLocks noGrp="1"/>
          </p:cNvSpPr>
          <p:nvPr>
            <p:ph type="sldNum" sz="quarter" idx="12"/>
          </p:nvPr>
        </p:nvSpPr>
        <p:spPr/>
        <p:txBody>
          <a:bodyPr/>
          <a:lstStyle/>
          <a:p>
            <a:fld id="{EA7C8D44-3667-46F6-9772-CC52308E2A7F}" type="slidenum">
              <a:rPr lang="en-US" smtClean="0">
                <a:solidFill>
                  <a:srgbClr val="464653"/>
                </a:solidFill>
              </a:rPr>
              <a:pPr/>
              <a:t>‹Nr.›</a:t>
            </a:fld>
            <a:endParaRPr lang="en-US">
              <a:solidFill>
                <a:srgbClr val="464653"/>
              </a:solidFill>
            </a:endParaRPr>
          </a:p>
        </p:txBody>
      </p:sp>
      <p:sp>
        <p:nvSpPr>
          <p:cNvPr id="6" name="Gleichschenkliges Dreieck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extLst>
      <p:ext uri="{BB962C8B-B14F-4D97-AF65-F5344CB8AC3E}">
        <p14:creationId xmlns:p14="http://schemas.microsoft.com/office/powerpoint/2010/main" val="22897949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C12FFA8-51BE-4F97-ADD4-601E07A10B6A}" type="datetime1">
              <a:rPr lang="en-US" smtClean="0">
                <a:solidFill>
                  <a:srgbClr val="464653"/>
                </a:solidFill>
              </a:rPr>
              <a:pPr/>
              <a:t>8/21/2023</a:t>
            </a:fld>
            <a:endParaRPr lang="en-US">
              <a:solidFill>
                <a:srgbClr val="464653"/>
              </a:solidFill>
            </a:endParaRPr>
          </a:p>
        </p:txBody>
      </p:sp>
      <p:sp>
        <p:nvSpPr>
          <p:cNvPr id="3" name="Fußzeilenplatzhalter 2"/>
          <p:cNvSpPr>
            <a:spLocks noGrp="1"/>
          </p:cNvSpPr>
          <p:nvPr>
            <p:ph type="ftr" sz="quarter" idx="11"/>
          </p:nvPr>
        </p:nvSpPr>
        <p:spPr/>
        <p:txBody>
          <a:bodyPr/>
          <a:lstStyle/>
          <a:p>
            <a:endParaRPr lang="en-US">
              <a:solidFill>
                <a:srgbClr val="464653"/>
              </a:solidFill>
            </a:endParaRPr>
          </a:p>
        </p:txBody>
      </p:sp>
      <p:sp>
        <p:nvSpPr>
          <p:cNvPr id="4" name="Foliennummernplatzhalter 3"/>
          <p:cNvSpPr>
            <a:spLocks noGrp="1"/>
          </p:cNvSpPr>
          <p:nvPr>
            <p:ph type="sldNum" sz="quarter" idx="12"/>
          </p:nvPr>
        </p:nvSpPr>
        <p:spPr/>
        <p:txBody>
          <a:bodyPr/>
          <a:lstStyle/>
          <a:p>
            <a:fld id="{EA7C8D44-3667-46F6-9772-CC52308E2A7F}" type="slidenum">
              <a:rPr lang="en-US" smtClean="0">
                <a:solidFill>
                  <a:srgbClr val="464653"/>
                </a:solidFill>
              </a:rPr>
              <a:pPr/>
              <a:t>‹Nr.›</a:t>
            </a:fld>
            <a:endParaRPr lang="en-US">
              <a:solidFill>
                <a:srgbClr val="464653"/>
              </a:solidFill>
            </a:endParaRPr>
          </a:p>
        </p:txBody>
      </p:sp>
      <p:sp>
        <p:nvSpPr>
          <p:cNvPr id="5" name="Gerade Verbindung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Gleichschenkliges Dreieck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extLst>
      <p:ext uri="{BB962C8B-B14F-4D97-AF65-F5344CB8AC3E}">
        <p14:creationId xmlns:p14="http://schemas.microsoft.com/office/powerpoint/2010/main" val="20659867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de-DE"/>
              <a:t>Titelmasterformat durch Klicken bearbeiten</a:t>
            </a:r>
            <a:endParaRPr kumimoji="0" lang="en-US"/>
          </a:p>
        </p:txBody>
      </p:sp>
      <p:sp>
        <p:nvSpPr>
          <p:cNvPr id="3" name="Textplatzhalt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de-DE"/>
              <a:t>Textmasterformate durch Klicken bearbeiten</a:t>
            </a:r>
          </a:p>
        </p:txBody>
      </p:sp>
      <p:sp>
        <p:nvSpPr>
          <p:cNvPr id="5" name="Datumsplatzhalter 4"/>
          <p:cNvSpPr>
            <a:spLocks noGrp="1"/>
          </p:cNvSpPr>
          <p:nvPr>
            <p:ph type="dt" sz="half" idx="10"/>
          </p:nvPr>
        </p:nvSpPr>
        <p:spPr/>
        <p:txBody>
          <a:bodyPr/>
          <a:lstStyle/>
          <a:p>
            <a:fld id="{D87B7766-C35A-4FAA-818D-77EA9ADCEA0D}" type="datetime1">
              <a:rPr lang="en-US" smtClean="0">
                <a:solidFill>
                  <a:srgbClr val="464653"/>
                </a:solidFill>
              </a:rPr>
              <a:pPr/>
              <a:t>8/21/2023</a:t>
            </a:fld>
            <a:endParaRPr lang="en-US">
              <a:solidFill>
                <a:srgbClr val="464653"/>
              </a:solidFill>
            </a:endParaRPr>
          </a:p>
        </p:txBody>
      </p:sp>
      <p:sp>
        <p:nvSpPr>
          <p:cNvPr id="6" name="Fußzeilenplatzhalter 5"/>
          <p:cNvSpPr>
            <a:spLocks noGrp="1"/>
          </p:cNvSpPr>
          <p:nvPr>
            <p:ph type="ftr" sz="quarter" idx="11"/>
          </p:nvPr>
        </p:nvSpPr>
        <p:spPr/>
        <p:txBody>
          <a:bodyPr/>
          <a:lstStyle/>
          <a:p>
            <a:endParaRPr lang="en-US">
              <a:solidFill>
                <a:srgbClr val="464653"/>
              </a:solidFill>
            </a:endParaRPr>
          </a:p>
        </p:txBody>
      </p:sp>
      <p:sp>
        <p:nvSpPr>
          <p:cNvPr id="7" name="Foliennummernplatzhalter 6"/>
          <p:cNvSpPr>
            <a:spLocks noGrp="1"/>
          </p:cNvSpPr>
          <p:nvPr>
            <p:ph type="sldNum" sz="quarter" idx="12"/>
          </p:nvPr>
        </p:nvSpPr>
        <p:spPr/>
        <p:txBody>
          <a:bodyPr/>
          <a:lstStyle/>
          <a:p>
            <a:fld id="{EA7C8D44-3667-46F6-9772-CC52308E2A7F}" type="slidenum">
              <a:rPr lang="en-US" smtClean="0">
                <a:solidFill>
                  <a:srgbClr val="464653"/>
                </a:solidFill>
              </a:rPr>
              <a:pPr/>
              <a:t>‹Nr.›</a:t>
            </a:fld>
            <a:endParaRPr lang="en-US">
              <a:solidFill>
                <a:srgbClr val="464653"/>
              </a:solidFill>
            </a:endParaRPr>
          </a:p>
        </p:txBody>
      </p:sp>
      <p:sp>
        <p:nvSpPr>
          <p:cNvPr id="8" name="Gerade Verbindung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Gerade Verbindung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Gleichschenkliges Dreieck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Inhaltsplatzhalter 11"/>
          <p:cNvSpPr>
            <a:spLocks noGrp="1"/>
          </p:cNvSpPr>
          <p:nvPr>
            <p:ph sz="quarter" idx="1"/>
          </p:nvPr>
        </p:nvSpPr>
        <p:spPr>
          <a:xfrm>
            <a:off x="304800" y="304800"/>
            <a:ext cx="5715000" cy="5715000"/>
          </a:xfrm>
        </p:spPr>
        <p:txBody>
          <a:bodyPr/>
          <a:lstStyle/>
          <a:p>
            <a:pPr lvl="0" eaLnBrk="1" latinLnBrk="0" hangingPunct="1"/>
            <a:r>
              <a:rPr lang="de-DE"/>
              <a:t>Textmasterformate durch Klicken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extLst>
      <p:ext uri="{BB962C8B-B14F-4D97-AF65-F5344CB8AC3E}">
        <p14:creationId xmlns:p14="http://schemas.microsoft.com/office/powerpoint/2010/main" val="15861664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de-DE"/>
              <a:t>Titelmasterformat durch Klicken bearbeiten</a:t>
            </a:r>
            <a:endParaRPr kumimoji="0" lang="en-US"/>
          </a:p>
        </p:txBody>
      </p:sp>
      <p:sp>
        <p:nvSpPr>
          <p:cNvPr id="3" name="Bildplatzhalt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de-DE"/>
              <a:t>Bild durch Klicken auf Symbol hinzufügen</a:t>
            </a:r>
            <a:endParaRPr kumimoji="0" lang="en-US" dirty="0"/>
          </a:p>
        </p:txBody>
      </p:sp>
      <p:sp>
        <p:nvSpPr>
          <p:cNvPr id="4" name="Textplatzhalt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de-DE"/>
              <a:t>Textmasterformate durch Klicken bearbeiten</a:t>
            </a:r>
          </a:p>
        </p:txBody>
      </p:sp>
      <p:sp>
        <p:nvSpPr>
          <p:cNvPr id="5" name="Datumsplatzhalter 4"/>
          <p:cNvSpPr>
            <a:spLocks noGrp="1"/>
          </p:cNvSpPr>
          <p:nvPr>
            <p:ph type="dt" sz="half" idx="10"/>
          </p:nvPr>
        </p:nvSpPr>
        <p:spPr/>
        <p:txBody>
          <a:bodyPr/>
          <a:lstStyle/>
          <a:p>
            <a:fld id="{40CB3B1E-417A-4E98-A406-1002B7145649}" type="datetime1">
              <a:rPr lang="en-US" smtClean="0">
                <a:solidFill>
                  <a:srgbClr val="DDE9EC"/>
                </a:solidFill>
              </a:rPr>
              <a:pPr/>
              <a:t>8/21/2023</a:t>
            </a:fld>
            <a:endParaRPr lang="en-US">
              <a:solidFill>
                <a:srgbClr val="DDE9EC"/>
              </a:solidFill>
            </a:endParaRPr>
          </a:p>
        </p:txBody>
      </p:sp>
      <p:sp>
        <p:nvSpPr>
          <p:cNvPr id="6" name="Fußzeilenplatzhalter 5"/>
          <p:cNvSpPr>
            <a:spLocks noGrp="1"/>
          </p:cNvSpPr>
          <p:nvPr>
            <p:ph type="ftr" sz="quarter" idx="11"/>
          </p:nvPr>
        </p:nvSpPr>
        <p:spPr/>
        <p:txBody>
          <a:bodyPr/>
          <a:lstStyle/>
          <a:p>
            <a:endParaRPr lang="en-US">
              <a:solidFill>
                <a:srgbClr val="DDE9EC"/>
              </a:solidFill>
            </a:endParaRPr>
          </a:p>
        </p:txBody>
      </p:sp>
      <p:sp>
        <p:nvSpPr>
          <p:cNvPr id="7" name="Foliennummernplatzhalter 6"/>
          <p:cNvSpPr>
            <a:spLocks noGrp="1"/>
          </p:cNvSpPr>
          <p:nvPr>
            <p:ph type="sldNum" sz="quarter" idx="12"/>
          </p:nvPr>
        </p:nvSpPr>
        <p:spPr/>
        <p:txBody>
          <a:bodyPr/>
          <a:lstStyle/>
          <a:p>
            <a:fld id="{EA7C8D44-3667-46F6-9772-CC52308E2A7F}" type="slidenum">
              <a:rPr lang="en-US" smtClean="0">
                <a:solidFill>
                  <a:srgbClr val="DDE9EC"/>
                </a:solidFill>
              </a:rPr>
              <a:pPr/>
              <a:t>‹Nr.›</a:t>
            </a:fld>
            <a:endParaRPr lang="en-US">
              <a:solidFill>
                <a:srgbClr val="DDE9EC"/>
              </a:solidFill>
            </a:endParaRPr>
          </a:p>
        </p:txBody>
      </p:sp>
      <p:sp>
        <p:nvSpPr>
          <p:cNvPr id="8" name="Gerade Verbindung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Gleichschenkliges Dreieck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hteck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extLst>
      <p:ext uri="{BB962C8B-B14F-4D97-AF65-F5344CB8AC3E}">
        <p14:creationId xmlns:p14="http://schemas.microsoft.com/office/powerpoint/2010/main" val="1391319494"/>
      </p:ext>
    </p:extLst>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a:t>Textmasterformate durch Klicken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4C6E3CA6-357F-4A00-B07D-C015614ABC76}" type="datetime1">
              <a:rPr lang="en-US" smtClean="0">
                <a:solidFill>
                  <a:srgbClr val="464653"/>
                </a:solidFill>
              </a:rPr>
              <a:pPr/>
              <a:t>8/21/2023</a:t>
            </a:fld>
            <a:endParaRPr lang="en-US">
              <a:solidFill>
                <a:srgbClr val="464653"/>
              </a:solidFill>
            </a:endParaRPr>
          </a:p>
        </p:txBody>
      </p:sp>
      <p:sp>
        <p:nvSpPr>
          <p:cNvPr id="5" name="Fußzeilenplatzhalter 4"/>
          <p:cNvSpPr>
            <a:spLocks noGrp="1"/>
          </p:cNvSpPr>
          <p:nvPr>
            <p:ph type="ftr" sz="quarter" idx="11"/>
          </p:nvPr>
        </p:nvSpPr>
        <p:spPr/>
        <p:txBody>
          <a:bodyPr/>
          <a:lstStyle/>
          <a:p>
            <a:endParaRPr lang="en-US">
              <a:solidFill>
                <a:srgbClr val="464653"/>
              </a:solidFill>
            </a:endParaRPr>
          </a:p>
        </p:txBody>
      </p:sp>
      <p:sp>
        <p:nvSpPr>
          <p:cNvPr id="6" name="Foliennummernplatzhalter 5"/>
          <p:cNvSpPr>
            <a:spLocks noGrp="1"/>
          </p:cNvSpPr>
          <p:nvPr>
            <p:ph type="sldNum" sz="quarter" idx="12"/>
          </p:nvPr>
        </p:nvSpPr>
        <p:spPr/>
        <p:txBody>
          <a:bodyPr/>
          <a:lstStyle/>
          <a:p>
            <a:fld id="{EA7C8D44-3667-46F6-9772-CC52308E2A7F}" type="slidenum">
              <a:rPr lang="en-US" smtClean="0">
                <a:solidFill>
                  <a:srgbClr val="464653"/>
                </a:solidFill>
              </a:rPr>
              <a:pPr/>
              <a:t>‹Nr.›</a:t>
            </a:fld>
            <a:endParaRPr lang="en-US">
              <a:solidFill>
                <a:srgbClr val="464653"/>
              </a:solidFill>
            </a:endParaRPr>
          </a:p>
        </p:txBody>
      </p:sp>
    </p:spTree>
    <p:extLst>
      <p:ext uri="{BB962C8B-B14F-4D97-AF65-F5344CB8AC3E}">
        <p14:creationId xmlns:p14="http://schemas.microsoft.com/office/powerpoint/2010/main" val="852385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kumimoji="0" lang="de-DE"/>
              <a:t>Titelmasterformat durch Klicken bearbeiten</a:t>
            </a:r>
            <a:endParaRPr kumimoji="0"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eaLnBrk="1" latinLnBrk="0" hangingPunct="1"/>
            <a:r>
              <a:rPr lang="de-DE"/>
              <a:t>Textmasterformate durch Klicken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B1C15C4D-0905-4484-A339-2F1721B7AE72}" type="datetime1">
              <a:rPr lang="en-US" smtClean="0">
                <a:solidFill>
                  <a:srgbClr val="464653"/>
                </a:solidFill>
              </a:rPr>
              <a:pPr/>
              <a:t>8/21/2023</a:t>
            </a:fld>
            <a:endParaRPr lang="en-US">
              <a:solidFill>
                <a:srgbClr val="464653"/>
              </a:solidFill>
            </a:endParaRPr>
          </a:p>
        </p:txBody>
      </p:sp>
      <p:sp>
        <p:nvSpPr>
          <p:cNvPr id="5" name="Fußzeilenplatzhalter 4"/>
          <p:cNvSpPr>
            <a:spLocks noGrp="1"/>
          </p:cNvSpPr>
          <p:nvPr>
            <p:ph type="ftr" sz="quarter" idx="11"/>
          </p:nvPr>
        </p:nvSpPr>
        <p:spPr/>
        <p:txBody>
          <a:bodyPr/>
          <a:lstStyle/>
          <a:p>
            <a:endParaRPr lang="en-US">
              <a:solidFill>
                <a:srgbClr val="464653"/>
              </a:solidFill>
            </a:endParaRPr>
          </a:p>
        </p:txBody>
      </p:sp>
      <p:sp>
        <p:nvSpPr>
          <p:cNvPr id="6" name="Foliennummernplatzhalter 5"/>
          <p:cNvSpPr>
            <a:spLocks noGrp="1"/>
          </p:cNvSpPr>
          <p:nvPr>
            <p:ph type="sldNum" sz="quarter" idx="12"/>
          </p:nvPr>
        </p:nvSpPr>
        <p:spPr/>
        <p:txBody>
          <a:bodyPr/>
          <a:lstStyle/>
          <a:p>
            <a:fld id="{EA7C8D44-3667-46F6-9772-CC52308E2A7F}" type="slidenum">
              <a:rPr lang="en-US" smtClean="0">
                <a:solidFill>
                  <a:srgbClr val="464653"/>
                </a:solidFill>
              </a:rPr>
              <a:pPr/>
              <a:t>‹Nr.›</a:t>
            </a:fld>
            <a:endParaRPr lang="en-US">
              <a:solidFill>
                <a:srgbClr val="464653"/>
              </a:solidFill>
            </a:endParaRPr>
          </a:p>
        </p:txBody>
      </p:sp>
      <p:sp>
        <p:nvSpPr>
          <p:cNvPr id="7" name="Gerade Verbindung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Gleichschenkliges Dreieck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Gerade Verbindung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7744615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hteck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5" name="Rechteck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6" name="Rechteck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7" name="Rechteck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8" name="Titel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de-DE" smtClean="0"/>
              <a:t>Titelmasterformat durch Klicken bearbeiten</a:t>
            </a:r>
            <a:endParaRPr lang="en-US"/>
          </a:p>
        </p:txBody>
      </p:sp>
      <p:sp>
        <p:nvSpPr>
          <p:cNvPr id="9" name="Untertitel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de-DE" smtClean="0"/>
              <a:t>Formatvorlage des Untertitelmasters durch Klicken bearbeiten</a:t>
            </a:r>
            <a:endParaRPr lang="en-US"/>
          </a:p>
        </p:txBody>
      </p:sp>
      <p:sp>
        <p:nvSpPr>
          <p:cNvPr id="10" name="Datumsplatzhalter 27"/>
          <p:cNvSpPr>
            <a:spLocks noGrp="1"/>
          </p:cNvSpPr>
          <p:nvPr>
            <p:ph type="dt" sz="half" idx="10"/>
          </p:nvPr>
        </p:nvSpPr>
        <p:spPr>
          <a:xfrm>
            <a:off x="6400800" y="6354763"/>
            <a:ext cx="2286000" cy="366712"/>
          </a:xfrm>
        </p:spPr>
        <p:txBody>
          <a:bodyPr/>
          <a:lstStyle>
            <a:lvl1pPr fontAlgn="base">
              <a:spcBef>
                <a:spcPct val="0"/>
              </a:spcBef>
              <a:spcAft>
                <a:spcPct val="0"/>
              </a:spcAft>
              <a:defRPr sz="1400">
                <a:latin typeface="Times New Roman" pitchFamily="18" charset="0"/>
              </a:defRPr>
            </a:lvl1pPr>
          </a:lstStyle>
          <a:p>
            <a:pPr>
              <a:defRPr/>
            </a:pPr>
            <a:fld id="{D81C6A02-5D62-4035-8988-0F8F88F3A319}" type="datetime1">
              <a:rPr lang="en-US"/>
              <a:pPr>
                <a:defRPr/>
              </a:pPr>
              <a:t>8/21/2023</a:t>
            </a:fld>
            <a:endParaRPr lang="en-US" sz="1600" dirty="0"/>
          </a:p>
        </p:txBody>
      </p:sp>
      <p:sp>
        <p:nvSpPr>
          <p:cNvPr id="11" name="Fußzeilenplatzhalter 16"/>
          <p:cNvSpPr>
            <a:spLocks noGrp="1"/>
          </p:cNvSpPr>
          <p:nvPr>
            <p:ph type="ftr" sz="quarter" idx="11"/>
          </p:nvPr>
        </p:nvSpPr>
        <p:spPr>
          <a:xfrm>
            <a:off x="2898775" y="6354763"/>
            <a:ext cx="3475038" cy="366712"/>
          </a:xfrm>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12" name="Foliennummernplatzhalter 28"/>
          <p:cNvSpPr>
            <a:spLocks noGrp="1"/>
          </p:cNvSpPr>
          <p:nvPr>
            <p:ph type="sldNum" sz="quarter" idx="12"/>
          </p:nvPr>
        </p:nvSpPr>
        <p:spPr>
          <a:xfrm>
            <a:off x="1216025" y="6354763"/>
            <a:ext cx="1219200" cy="366712"/>
          </a:xfrm>
        </p:spPr>
        <p:txBody>
          <a:bodyPr/>
          <a:lstStyle>
            <a:lvl1pPr fontAlgn="base">
              <a:spcBef>
                <a:spcPct val="0"/>
              </a:spcBef>
              <a:spcAft>
                <a:spcPct val="0"/>
              </a:spcAft>
              <a:defRPr>
                <a:latin typeface="Times New Roman" pitchFamily="18" charset="0"/>
              </a:defRPr>
            </a:lvl1pPr>
          </a:lstStyle>
          <a:p>
            <a:pPr>
              <a:defRPr/>
            </a:pPr>
            <a:fld id="{3D1CEBDE-F51D-4150-91FC-C13547AF7224}" type="slidenum">
              <a:rPr lang="en-US"/>
              <a:pPr>
                <a:defRPr/>
              </a:pPr>
              <a:t>‹Nr.›</a:t>
            </a:fld>
            <a:endParaRPr lang="en-US" dirty="0"/>
          </a:p>
        </p:txBody>
      </p:sp>
    </p:spTree>
    <p:extLst>
      <p:ext uri="{BB962C8B-B14F-4D97-AF65-F5344CB8AC3E}">
        <p14:creationId xmlns:p14="http://schemas.microsoft.com/office/powerpoint/2010/main" val="38515582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8" name="Inhaltsplatzhalter 7"/>
          <p:cNvSpPr>
            <a:spLocks noGrp="1"/>
          </p:cNvSpPr>
          <p:nvPr>
            <p:ph sz="quarter" idx="1"/>
          </p:nvPr>
        </p:nvSpPr>
        <p:spPr>
          <a:xfrm>
            <a:off x="457200" y="1219200"/>
            <a:ext cx="8229600" cy="493776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04BA0DA8-1923-45DE-905B-19908D22ACA7}" type="datetime1">
              <a:rPr lang="en-US"/>
              <a:pPr>
                <a:defRPr/>
              </a:pPr>
              <a:t>8/21/2023</a:t>
            </a:fld>
            <a:endParaRPr lang="en-US" dirty="0"/>
          </a:p>
        </p:txBody>
      </p:sp>
      <p:sp>
        <p:nvSpPr>
          <p:cNvPr id="5" name="Fußzeilenplatzhalt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Foliennummernplatzhalter 5"/>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35DA4C70-D8B0-4F1B-A262-72C721294512}" type="slidenum">
              <a:rPr lang="en-US"/>
              <a:pPr>
                <a:defRPr/>
              </a:pPr>
              <a:t>‹Nr.›</a:t>
            </a:fld>
            <a:endParaRPr lang="en-US" dirty="0"/>
          </a:p>
        </p:txBody>
      </p:sp>
    </p:spTree>
    <p:extLst>
      <p:ext uri="{BB962C8B-B14F-4D97-AF65-F5344CB8AC3E}">
        <p14:creationId xmlns:p14="http://schemas.microsoft.com/office/powerpoint/2010/main" val="367083967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bg>
      <p:bgPr>
        <a:solidFill>
          <a:schemeClr val="bg2"/>
        </a:solidFill>
        <a:effectLst/>
      </p:bgPr>
    </p:bg>
    <p:spTree>
      <p:nvGrpSpPr>
        <p:cNvPr id="1" name=""/>
        <p:cNvGrpSpPr/>
        <p:nvPr/>
      </p:nvGrpSpPr>
      <p:grpSpPr>
        <a:xfrm>
          <a:off x="0" y="0"/>
          <a:ext cx="0" cy="0"/>
          <a:chOff x="0" y="0"/>
          <a:chExt cx="0" cy="0"/>
        </a:xfrm>
      </p:grpSpPr>
      <p:sp>
        <p:nvSpPr>
          <p:cNvPr id="4" name="Rechteck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5" name="Rechteck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2" name="Titel 1"/>
          <p:cNvSpPr>
            <a:spLocks noGrp="1"/>
          </p:cNvSpPr>
          <p:nvPr>
            <p:ph type="title"/>
          </p:nvPr>
        </p:nvSpPr>
        <p:spPr>
          <a:xfrm>
            <a:off x="1219200" y="2971800"/>
            <a:ext cx="6858000" cy="1066800"/>
          </a:xfrm>
        </p:spPr>
        <p:txBody>
          <a:bodyPr anchor="t"/>
          <a:lstStyle>
            <a:lvl1pPr algn="r">
              <a:buNone/>
              <a:defRPr sz="3200" b="0" cap="none" baseline="0"/>
            </a:lvl1pPr>
          </a:lstStyle>
          <a:p>
            <a:r>
              <a:rPr lang="de-DE" smtClean="0"/>
              <a:t>Titelmasterformat durch Klicken bearbeiten</a:t>
            </a:r>
            <a:endParaRPr lang="en-US"/>
          </a:p>
        </p:txBody>
      </p:sp>
      <p:sp>
        <p:nvSpPr>
          <p:cNvPr id="3" name="Textplatzhalt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de-DE" smtClean="0"/>
              <a:t>Textmasterformate durch Klicken bearbeiten</a:t>
            </a:r>
          </a:p>
        </p:txBody>
      </p:sp>
      <p:sp>
        <p:nvSpPr>
          <p:cNvPr id="6" name="Datumsplatzhalter 3"/>
          <p:cNvSpPr>
            <a:spLocks noGrp="1"/>
          </p:cNvSpPr>
          <p:nvPr>
            <p:ph type="dt" sz="half" idx="10"/>
          </p:nvPr>
        </p:nvSpPr>
        <p:spPr>
          <a:xfrm>
            <a:off x="6400800" y="6354763"/>
            <a:ext cx="2286000" cy="366712"/>
          </a:xfrm>
        </p:spPr>
        <p:txBody>
          <a:bodyPr/>
          <a:lstStyle>
            <a:lvl1pPr fontAlgn="base">
              <a:spcBef>
                <a:spcPct val="0"/>
              </a:spcBef>
              <a:spcAft>
                <a:spcPct val="0"/>
              </a:spcAft>
              <a:defRPr>
                <a:solidFill>
                  <a:srgbClr val="DDE9EC"/>
                </a:solidFill>
                <a:latin typeface="Times New Roman" pitchFamily="18" charset="0"/>
              </a:defRPr>
            </a:lvl1pPr>
          </a:lstStyle>
          <a:p>
            <a:pPr>
              <a:defRPr/>
            </a:pPr>
            <a:fld id="{EA58E389-6A0A-4372-81AF-07A38578A18E}" type="datetime1">
              <a:rPr lang="en-US"/>
              <a:pPr>
                <a:defRPr/>
              </a:pPr>
              <a:t>8/21/2023</a:t>
            </a:fld>
            <a:endParaRPr lang="en-US" dirty="0"/>
          </a:p>
        </p:txBody>
      </p:sp>
      <p:sp>
        <p:nvSpPr>
          <p:cNvPr id="7" name="Fußzeilenplatzhalter 4"/>
          <p:cNvSpPr>
            <a:spLocks noGrp="1"/>
          </p:cNvSpPr>
          <p:nvPr>
            <p:ph type="ftr" sz="quarter" idx="11"/>
          </p:nvPr>
        </p:nvSpPr>
        <p:spPr>
          <a:xfrm>
            <a:off x="2898775" y="6354763"/>
            <a:ext cx="3475038" cy="366712"/>
          </a:xfrm>
        </p:spPr>
        <p:txBody>
          <a:bodyPr/>
          <a:lstStyle>
            <a:lvl1pPr fontAlgn="base">
              <a:spcBef>
                <a:spcPct val="0"/>
              </a:spcBef>
              <a:spcAft>
                <a:spcPct val="0"/>
              </a:spcAft>
              <a:defRPr>
                <a:solidFill>
                  <a:srgbClr val="DDE9EC"/>
                </a:solidFill>
                <a:latin typeface="Times New Roman" pitchFamily="18" charset="0"/>
              </a:defRPr>
            </a:lvl1pPr>
          </a:lstStyle>
          <a:p>
            <a:pPr>
              <a:defRPr/>
            </a:pPr>
            <a:endParaRPr lang="en-US"/>
          </a:p>
        </p:txBody>
      </p:sp>
      <p:sp>
        <p:nvSpPr>
          <p:cNvPr id="8" name="Foliennummernplatzhalter 5"/>
          <p:cNvSpPr>
            <a:spLocks noGrp="1"/>
          </p:cNvSpPr>
          <p:nvPr>
            <p:ph type="sldNum" sz="quarter" idx="12"/>
          </p:nvPr>
        </p:nvSpPr>
        <p:spPr>
          <a:xfrm>
            <a:off x="1069975" y="6354763"/>
            <a:ext cx="1520825" cy="366712"/>
          </a:xfrm>
        </p:spPr>
        <p:txBody>
          <a:bodyPr/>
          <a:lstStyle>
            <a:lvl1pPr fontAlgn="base">
              <a:spcBef>
                <a:spcPct val="0"/>
              </a:spcBef>
              <a:spcAft>
                <a:spcPct val="0"/>
              </a:spcAft>
              <a:defRPr>
                <a:solidFill>
                  <a:srgbClr val="DDE9EC"/>
                </a:solidFill>
                <a:latin typeface="Times New Roman" pitchFamily="18" charset="0"/>
              </a:defRPr>
            </a:lvl1pPr>
          </a:lstStyle>
          <a:p>
            <a:pPr>
              <a:defRPr/>
            </a:pPr>
            <a:fld id="{8D58EB5C-8118-4A42-B5EF-3915D58BBF65}" type="slidenum">
              <a:rPr lang="en-US"/>
              <a:pPr>
                <a:defRPr/>
              </a:pPr>
              <a:t>‹Nr.›</a:t>
            </a:fld>
            <a:endParaRPr lang="en-US" dirty="0"/>
          </a:p>
        </p:txBody>
      </p:sp>
    </p:spTree>
    <p:extLst>
      <p:ext uri="{BB962C8B-B14F-4D97-AF65-F5344CB8AC3E}">
        <p14:creationId xmlns:p14="http://schemas.microsoft.com/office/powerpoint/2010/main" val="1882950649"/>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28600"/>
            <a:ext cx="8229600" cy="914400"/>
          </a:xfrm>
        </p:spPr>
        <p:txBody>
          <a:bodyPr/>
          <a:lstStyle/>
          <a:p>
            <a:r>
              <a:rPr lang="de-DE" smtClean="0"/>
              <a:t>Titelmasterformat durch Klicken bearbeiten</a:t>
            </a:r>
            <a:endParaRPr lang="en-US"/>
          </a:p>
        </p:txBody>
      </p:sp>
      <p:sp>
        <p:nvSpPr>
          <p:cNvPr id="9" name="Inhaltsplatzhalter 8"/>
          <p:cNvSpPr>
            <a:spLocks noGrp="1"/>
          </p:cNvSpPr>
          <p:nvPr>
            <p:ph sz="quarter" idx="1"/>
          </p:nvPr>
        </p:nvSpPr>
        <p:spPr>
          <a:xfrm>
            <a:off x="457200" y="1219200"/>
            <a:ext cx="4041648" cy="493776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11" name="Inhaltsplatzhalter 10"/>
          <p:cNvSpPr>
            <a:spLocks noGrp="1"/>
          </p:cNvSpPr>
          <p:nvPr>
            <p:ph sz="quarter" idx="2"/>
          </p:nvPr>
        </p:nvSpPr>
        <p:spPr>
          <a:xfrm>
            <a:off x="4632198" y="1216152"/>
            <a:ext cx="4041648" cy="493776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4"/>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E5A00C72-3C5A-491A-9455-E30384AB734B}" type="datetime1">
              <a:rPr lang="en-US"/>
              <a:pPr>
                <a:defRPr/>
              </a:pPr>
              <a:t>8/21/2023</a:t>
            </a:fld>
            <a:endParaRPr lang="en-US"/>
          </a:p>
        </p:txBody>
      </p:sp>
      <p:sp>
        <p:nvSpPr>
          <p:cNvPr id="6" name="Fußzeilenplatzhalter 5"/>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7" name="Foliennummernplatzhalter 6"/>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6DC9E443-1A7E-4965-B5F5-74C2599ED68A}" type="slidenum">
              <a:rPr lang="en-US"/>
              <a:pPr>
                <a:defRPr/>
              </a:pPr>
              <a:t>‹Nr.›</a:t>
            </a:fld>
            <a:endParaRPr lang="en-US"/>
          </a:p>
        </p:txBody>
      </p:sp>
    </p:spTree>
    <p:extLst>
      <p:ext uri="{BB962C8B-B14F-4D97-AF65-F5344CB8AC3E}">
        <p14:creationId xmlns:p14="http://schemas.microsoft.com/office/powerpoint/2010/main" val="11451078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28600"/>
            <a:ext cx="8229600" cy="914400"/>
          </a:xfrm>
        </p:spPr>
        <p:txBody>
          <a:bodyPr anchor="ctr"/>
          <a:lstStyle>
            <a:lvl1pPr>
              <a:defRPr/>
            </a:lvl1pPr>
          </a:lstStyle>
          <a:p>
            <a:r>
              <a:rPr lang="de-DE" smtClean="0"/>
              <a:t>Titelmasterformat durch Klicken bearbeiten</a:t>
            </a:r>
            <a:endParaRPr lang="en-US"/>
          </a:p>
        </p:txBody>
      </p:sp>
      <p:sp>
        <p:nvSpPr>
          <p:cNvPr id="3" name="Textplatzhalt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de-DE" smtClean="0"/>
              <a:t>Textmasterformate durch Klicken bearbeiten</a:t>
            </a:r>
          </a:p>
        </p:txBody>
      </p:sp>
      <p:sp>
        <p:nvSpPr>
          <p:cNvPr id="4" name="Textplatzhalt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de-DE" smtClean="0"/>
              <a:t>Textmasterformate durch Klicken bearbeiten</a:t>
            </a:r>
          </a:p>
        </p:txBody>
      </p:sp>
      <p:sp>
        <p:nvSpPr>
          <p:cNvPr id="11" name="Inhaltsplatzhalter 10"/>
          <p:cNvSpPr>
            <a:spLocks noGrp="1"/>
          </p:cNvSpPr>
          <p:nvPr>
            <p:ph sz="quarter" idx="2"/>
          </p:nvPr>
        </p:nvSpPr>
        <p:spPr>
          <a:xfrm>
            <a:off x="457200" y="2133600"/>
            <a:ext cx="4038600" cy="40386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13" name="Inhaltsplatzhalter 12"/>
          <p:cNvSpPr>
            <a:spLocks noGrp="1"/>
          </p:cNvSpPr>
          <p:nvPr>
            <p:ph sz="quarter" idx="4"/>
          </p:nvPr>
        </p:nvSpPr>
        <p:spPr>
          <a:xfrm>
            <a:off x="4648200" y="2133600"/>
            <a:ext cx="4038600" cy="40386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6"/>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F259DB89-237F-477B-B353-A6C6C4363EC0}" type="datetime1">
              <a:rPr lang="en-US"/>
              <a:pPr>
                <a:defRPr/>
              </a:pPr>
              <a:t>8/21/2023</a:t>
            </a:fld>
            <a:endParaRPr lang="en-US"/>
          </a:p>
        </p:txBody>
      </p:sp>
      <p:sp>
        <p:nvSpPr>
          <p:cNvPr id="8" name="Fußzeilenplatzhalter 7"/>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9" name="Foliennummernplatzhalter 8"/>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FFF824EB-1624-4478-8654-E0EB7935D5D7}" type="slidenum">
              <a:rPr lang="en-US"/>
              <a:pPr>
                <a:defRPr/>
              </a:pPr>
              <a:t>‹Nr.›</a:t>
            </a:fld>
            <a:endParaRPr lang="en-US"/>
          </a:p>
        </p:txBody>
      </p:sp>
    </p:spTree>
    <p:extLst>
      <p:ext uri="{BB962C8B-B14F-4D97-AF65-F5344CB8AC3E}">
        <p14:creationId xmlns:p14="http://schemas.microsoft.com/office/powerpoint/2010/main" val="21874809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3" name="Gleichschenkliges Dreieck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2" name="Titel 1"/>
          <p:cNvSpPr>
            <a:spLocks noGrp="1"/>
          </p:cNvSpPr>
          <p:nvPr>
            <p:ph type="title"/>
          </p:nvPr>
        </p:nvSpPr>
        <p:spPr>
          <a:xfrm>
            <a:off x="457200" y="228600"/>
            <a:ext cx="8229600" cy="914400"/>
          </a:xfrm>
        </p:spPr>
        <p:txBody>
          <a:bodyPr/>
          <a:lstStyle/>
          <a:p>
            <a:r>
              <a:rPr lang="de-DE" smtClean="0"/>
              <a:t>Titelmasterformat durch Klicken bearbeiten</a:t>
            </a:r>
            <a:endParaRPr lang="en-US"/>
          </a:p>
        </p:txBody>
      </p:sp>
      <p:sp>
        <p:nvSpPr>
          <p:cNvPr id="4" name="Datumsplatzhalter 2"/>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E752C67E-0864-4327-BC06-0CA90EE6C48E}" type="datetime1">
              <a:rPr lang="en-US"/>
              <a:pPr>
                <a:defRPr/>
              </a:pPr>
              <a:t>8/21/2023</a:t>
            </a:fld>
            <a:endParaRPr lang="en-US"/>
          </a:p>
        </p:txBody>
      </p:sp>
      <p:sp>
        <p:nvSpPr>
          <p:cNvPr id="5" name="Fußzeilenplatzhalter 3"/>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Foliennummernplatzhalter 4"/>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36CCA85A-1E79-41D9-9DF1-0B7CBD573561}" type="slidenum">
              <a:rPr lang="en-US"/>
              <a:pPr>
                <a:defRPr/>
              </a:pPr>
              <a:t>‹Nr.›</a:t>
            </a:fld>
            <a:endParaRPr lang="en-US"/>
          </a:p>
        </p:txBody>
      </p:sp>
    </p:spTree>
    <p:extLst>
      <p:ext uri="{BB962C8B-B14F-4D97-AF65-F5344CB8AC3E}">
        <p14:creationId xmlns:p14="http://schemas.microsoft.com/office/powerpoint/2010/main" val="419576839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Gerade Verbindung 1"/>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p:spPr>
        <p:txBody>
          <a:bodyPr/>
          <a:lstStyle/>
          <a:p>
            <a:pPr fontAlgn="base">
              <a:spcBef>
                <a:spcPct val="0"/>
              </a:spcBef>
              <a:spcAft>
                <a:spcPct val="0"/>
              </a:spcAft>
              <a:defRPr/>
            </a:pPr>
            <a:endParaRPr lang="de-DE" sz="2400">
              <a:solidFill>
                <a:prstClr val="black"/>
              </a:solidFill>
              <a:latin typeface="Times New Roman" pitchFamily="18" charset="0"/>
            </a:endParaRPr>
          </a:p>
        </p:txBody>
      </p:sp>
      <p:sp>
        <p:nvSpPr>
          <p:cNvPr id="3" name="Gleichschenkliges Dreieck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4" name="Datumsplatzhalter 1"/>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042A8EC7-CAC7-47B9-9C0B-6713D221A723}" type="datetime1">
              <a:rPr lang="en-US"/>
              <a:pPr>
                <a:defRPr/>
              </a:pPr>
              <a:t>8/21/2023</a:t>
            </a:fld>
            <a:endParaRPr lang="en-US"/>
          </a:p>
        </p:txBody>
      </p:sp>
      <p:sp>
        <p:nvSpPr>
          <p:cNvPr id="5" name="Fußzeilenplatzhalter 2"/>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Foliennummernplatzhalter 3"/>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ACBBCD61-0ED1-4943-82EF-B43AAFF77060}" type="slidenum">
              <a:rPr lang="en-US"/>
              <a:pPr>
                <a:defRPr/>
              </a:pPr>
              <a:t>‹Nr.›</a:t>
            </a:fld>
            <a:endParaRPr lang="en-US"/>
          </a:p>
        </p:txBody>
      </p:sp>
    </p:spTree>
    <p:extLst>
      <p:ext uri="{BB962C8B-B14F-4D97-AF65-F5344CB8AC3E}">
        <p14:creationId xmlns:p14="http://schemas.microsoft.com/office/powerpoint/2010/main" val="29222295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5" name="Gerade Verbindung 4"/>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p:spPr>
        <p:txBody>
          <a:bodyPr/>
          <a:lstStyle/>
          <a:p>
            <a:pPr fontAlgn="base">
              <a:spcBef>
                <a:spcPct val="0"/>
              </a:spcBef>
              <a:spcAft>
                <a:spcPct val="0"/>
              </a:spcAft>
              <a:defRPr/>
            </a:pPr>
            <a:endParaRPr lang="de-DE" sz="2400">
              <a:solidFill>
                <a:prstClr val="black"/>
              </a:solidFill>
              <a:latin typeface="Times New Roman" pitchFamily="18" charset="0"/>
            </a:endParaRPr>
          </a:p>
        </p:txBody>
      </p:sp>
      <p:sp>
        <p:nvSpPr>
          <p:cNvPr id="6" name="Gerade Verbindung 5"/>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p:spPr>
        <p:txBody>
          <a:bodyPr/>
          <a:lstStyle/>
          <a:p>
            <a:pPr fontAlgn="base">
              <a:spcBef>
                <a:spcPct val="0"/>
              </a:spcBef>
              <a:spcAft>
                <a:spcPct val="0"/>
              </a:spcAft>
              <a:defRPr/>
            </a:pPr>
            <a:endParaRPr lang="de-DE" sz="2400">
              <a:solidFill>
                <a:prstClr val="black"/>
              </a:solidFill>
              <a:latin typeface="Times New Roman" pitchFamily="18" charset="0"/>
            </a:endParaRPr>
          </a:p>
        </p:txBody>
      </p:sp>
      <p:sp>
        <p:nvSpPr>
          <p:cNvPr id="7" name="Gleichschenkliges Dreieck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2" name="Titel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de-DE" smtClean="0"/>
              <a:t>Titelmasterformat durch Klicken bearbeiten</a:t>
            </a:r>
            <a:endParaRPr lang="en-US"/>
          </a:p>
        </p:txBody>
      </p:sp>
      <p:sp>
        <p:nvSpPr>
          <p:cNvPr id="3" name="Textplatzhalt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de-DE" smtClean="0"/>
              <a:t>Textmasterformate durch Klicken bearbeiten</a:t>
            </a:r>
          </a:p>
        </p:txBody>
      </p:sp>
      <p:sp>
        <p:nvSpPr>
          <p:cNvPr id="12" name="Inhaltsplatzhalter 11"/>
          <p:cNvSpPr>
            <a:spLocks noGrp="1"/>
          </p:cNvSpPr>
          <p:nvPr>
            <p:ph sz="quarter" idx="1"/>
          </p:nvPr>
        </p:nvSpPr>
        <p:spPr>
          <a:xfrm>
            <a:off x="304800" y="304800"/>
            <a:ext cx="5715000" cy="57150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8" name="Datumsplatzhalter 4"/>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92F1B7F6-906B-4BF8-8028-A80D3D99161D}" type="datetime1">
              <a:rPr lang="en-US"/>
              <a:pPr>
                <a:defRPr/>
              </a:pPr>
              <a:t>8/21/2023</a:t>
            </a:fld>
            <a:endParaRPr lang="en-US"/>
          </a:p>
        </p:txBody>
      </p:sp>
      <p:sp>
        <p:nvSpPr>
          <p:cNvPr id="9" name="Fußzeilenplatzhalter 5"/>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10" name="Foliennummernplatzhalter 6"/>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8E93040C-18E5-4724-89D9-B23CACB0421A}" type="slidenum">
              <a:rPr lang="en-US"/>
              <a:pPr>
                <a:defRPr/>
              </a:pPr>
              <a:t>‹Nr.›</a:t>
            </a:fld>
            <a:endParaRPr lang="en-US"/>
          </a:p>
        </p:txBody>
      </p:sp>
    </p:spTree>
    <p:extLst>
      <p:ext uri="{BB962C8B-B14F-4D97-AF65-F5344CB8AC3E}">
        <p14:creationId xmlns:p14="http://schemas.microsoft.com/office/powerpoint/2010/main" val="38755371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bg>
      <p:bgPr>
        <a:solidFill>
          <a:schemeClr val="bg2"/>
        </a:solidFill>
        <a:effectLst/>
      </p:bgPr>
    </p:bg>
    <p:spTree>
      <p:nvGrpSpPr>
        <p:cNvPr id="1" name=""/>
        <p:cNvGrpSpPr/>
        <p:nvPr/>
      </p:nvGrpSpPr>
      <p:grpSpPr>
        <a:xfrm>
          <a:off x="0" y="0"/>
          <a:ext cx="0" cy="0"/>
          <a:chOff x="0" y="0"/>
          <a:chExt cx="0" cy="0"/>
        </a:xfrm>
      </p:grpSpPr>
      <p:sp>
        <p:nvSpPr>
          <p:cNvPr id="5" name="Gerade Verbindung 4"/>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p:spPr>
        <p:txBody>
          <a:bodyPr/>
          <a:lstStyle/>
          <a:p>
            <a:pPr fontAlgn="base">
              <a:spcBef>
                <a:spcPct val="0"/>
              </a:spcBef>
              <a:spcAft>
                <a:spcPct val="0"/>
              </a:spcAft>
              <a:defRPr/>
            </a:pPr>
            <a:endParaRPr lang="de-DE" sz="2400">
              <a:solidFill>
                <a:prstClr val="white"/>
              </a:solidFill>
              <a:latin typeface="Times New Roman" pitchFamily="18" charset="0"/>
            </a:endParaRPr>
          </a:p>
        </p:txBody>
      </p:sp>
      <p:sp>
        <p:nvSpPr>
          <p:cNvPr id="6" name="Gleichschenkliges Dreieck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7" name="Rechteck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2" name="Titel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de-DE" smtClean="0"/>
              <a:t>Titelmasterformat durch Klicken bearbeiten</a:t>
            </a:r>
            <a:endParaRPr lang="en-US"/>
          </a:p>
        </p:txBody>
      </p:sp>
      <p:sp>
        <p:nvSpPr>
          <p:cNvPr id="3" name="Bildplatzhalt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de-DE" noProof="0" smtClean="0"/>
              <a:t>Bild durch Klicken auf Symbol hinzufügen</a:t>
            </a:r>
            <a:endParaRPr lang="en-US" noProof="0" dirty="0"/>
          </a:p>
        </p:txBody>
      </p:sp>
      <p:sp>
        <p:nvSpPr>
          <p:cNvPr id="4" name="Textplatzhalt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de-DE" smtClean="0"/>
              <a:t>Textmasterformate durch Klicken bearbeiten</a:t>
            </a:r>
          </a:p>
        </p:txBody>
      </p:sp>
      <p:sp>
        <p:nvSpPr>
          <p:cNvPr id="8" name="Datumsplatzhalter 4"/>
          <p:cNvSpPr>
            <a:spLocks noGrp="1"/>
          </p:cNvSpPr>
          <p:nvPr>
            <p:ph type="dt" sz="half" idx="10"/>
          </p:nvPr>
        </p:nvSpPr>
        <p:spPr/>
        <p:txBody>
          <a:bodyPr/>
          <a:lstStyle>
            <a:lvl1pPr fontAlgn="base">
              <a:spcBef>
                <a:spcPct val="0"/>
              </a:spcBef>
              <a:spcAft>
                <a:spcPct val="0"/>
              </a:spcAft>
              <a:defRPr>
                <a:solidFill>
                  <a:srgbClr val="DDE9EC"/>
                </a:solidFill>
                <a:latin typeface="Times New Roman" pitchFamily="18" charset="0"/>
              </a:defRPr>
            </a:lvl1pPr>
          </a:lstStyle>
          <a:p>
            <a:pPr>
              <a:defRPr/>
            </a:pPr>
            <a:fld id="{A4DAAEEB-3200-40FB-B5A0-E90A32778281}" type="datetime1">
              <a:rPr lang="en-US"/>
              <a:pPr>
                <a:defRPr/>
              </a:pPr>
              <a:t>8/21/2023</a:t>
            </a:fld>
            <a:endParaRPr lang="en-US"/>
          </a:p>
        </p:txBody>
      </p:sp>
      <p:sp>
        <p:nvSpPr>
          <p:cNvPr id="9" name="Fußzeilenplatzhalter 5"/>
          <p:cNvSpPr>
            <a:spLocks noGrp="1"/>
          </p:cNvSpPr>
          <p:nvPr>
            <p:ph type="ftr" sz="quarter" idx="11"/>
          </p:nvPr>
        </p:nvSpPr>
        <p:spPr/>
        <p:txBody>
          <a:bodyPr/>
          <a:lstStyle>
            <a:lvl1pPr fontAlgn="base">
              <a:spcBef>
                <a:spcPct val="0"/>
              </a:spcBef>
              <a:spcAft>
                <a:spcPct val="0"/>
              </a:spcAft>
              <a:defRPr>
                <a:solidFill>
                  <a:srgbClr val="DDE9EC"/>
                </a:solidFill>
                <a:latin typeface="Times New Roman" pitchFamily="18" charset="0"/>
              </a:defRPr>
            </a:lvl1pPr>
          </a:lstStyle>
          <a:p>
            <a:pPr>
              <a:defRPr/>
            </a:pPr>
            <a:endParaRPr lang="en-US"/>
          </a:p>
        </p:txBody>
      </p:sp>
      <p:sp>
        <p:nvSpPr>
          <p:cNvPr id="10" name="Foliennummernplatzhalter 6"/>
          <p:cNvSpPr>
            <a:spLocks noGrp="1"/>
          </p:cNvSpPr>
          <p:nvPr>
            <p:ph type="sldNum" sz="quarter" idx="12"/>
          </p:nvPr>
        </p:nvSpPr>
        <p:spPr/>
        <p:txBody>
          <a:bodyPr/>
          <a:lstStyle>
            <a:lvl1pPr fontAlgn="base">
              <a:spcBef>
                <a:spcPct val="0"/>
              </a:spcBef>
              <a:spcAft>
                <a:spcPct val="0"/>
              </a:spcAft>
              <a:defRPr>
                <a:solidFill>
                  <a:srgbClr val="DDE9EC"/>
                </a:solidFill>
                <a:latin typeface="Times New Roman" pitchFamily="18" charset="0"/>
              </a:defRPr>
            </a:lvl1pPr>
          </a:lstStyle>
          <a:p>
            <a:pPr>
              <a:defRPr/>
            </a:pPr>
            <a:fld id="{D3D4A085-DFBB-469E-857A-7BE56D131D04}" type="slidenum">
              <a:rPr lang="en-US"/>
              <a:pPr>
                <a:defRPr/>
              </a:pPr>
              <a:t>‹Nr.›</a:t>
            </a:fld>
            <a:endParaRPr lang="en-US"/>
          </a:p>
        </p:txBody>
      </p:sp>
    </p:spTree>
    <p:extLst>
      <p:ext uri="{BB962C8B-B14F-4D97-AF65-F5344CB8AC3E}">
        <p14:creationId xmlns:p14="http://schemas.microsoft.com/office/powerpoint/2010/main" val="491252416"/>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29E6538E-0DBB-43E0-8260-63B49DA7086C}" type="datetime1">
              <a:rPr lang="en-US"/>
              <a:pPr>
                <a:defRPr/>
              </a:pPr>
              <a:t>8/21/2023</a:t>
            </a:fld>
            <a:endParaRPr lang="en-US"/>
          </a:p>
        </p:txBody>
      </p:sp>
      <p:sp>
        <p:nvSpPr>
          <p:cNvPr id="5" name="Fußzeilenplatzhalt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Foliennummernplatzhalter 5"/>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C2CA8519-05CA-4BDB-8A2F-EEFAE0E63F03}" type="slidenum">
              <a:rPr lang="en-US"/>
              <a:pPr>
                <a:defRPr/>
              </a:pPr>
              <a:t>‹Nr.›</a:t>
            </a:fld>
            <a:endParaRPr lang="en-US"/>
          </a:p>
        </p:txBody>
      </p:sp>
    </p:spTree>
    <p:extLst>
      <p:ext uri="{BB962C8B-B14F-4D97-AF65-F5344CB8AC3E}">
        <p14:creationId xmlns:p14="http://schemas.microsoft.com/office/powerpoint/2010/main" val="36870857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sp>
        <p:nvSpPr>
          <p:cNvPr id="4" name="Gerade Verbindung 3"/>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p:spPr>
        <p:txBody>
          <a:bodyPr/>
          <a:lstStyle/>
          <a:p>
            <a:pPr fontAlgn="base">
              <a:spcBef>
                <a:spcPct val="0"/>
              </a:spcBef>
              <a:spcAft>
                <a:spcPct val="0"/>
              </a:spcAft>
              <a:defRPr/>
            </a:pPr>
            <a:endParaRPr lang="de-DE" sz="2400">
              <a:solidFill>
                <a:prstClr val="black"/>
              </a:solidFill>
              <a:latin typeface="Times New Roman" pitchFamily="18" charset="0"/>
            </a:endParaRPr>
          </a:p>
        </p:txBody>
      </p:sp>
      <p:sp>
        <p:nvSpPr>
          <p:cNvPr id="5" name="Gleichschenkliges Dreieck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6" name="Gerade Verbindung 14"/>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p:spPr>
        <p:txBody>
          <a:bodyPr/>
          <a:lstStyle/>
          <a:p>
            <a:pPr fontAlgn="base">
              <a:spcBef>
                <a:spcPct val="0"/>
              </a:spcBef>
              <a:spcAft>
                <a:spcPct val="0"/>
              </a:spcAft>
              <a:defRPr/>
            </a:pPr>
            <a:endParaRPr lang="de-DE" sz="2400">
              <a:solidFill>
                <a:prstClr val="black"/>
              </a:solidFill>
              <a:latin typeface="Times New Roman" pitchFamily="18" charset="0"/>
            </a:endParaRPr>
          </a:p>
        </p:txBody>
      </p:sp>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A4C66640-5605-4C12-9489-96FD3946ED41}" type="datetime1">
              <a:rPr lang="en-US"/>
              <a:pPr>
                <a:defRPr/>
              </a:pPr>
              <a:t>8/21/2023</a:t>
            </a:fld>
            <a:endParaRPr lang="en-US"/>
          </a:p>
        </p:txBody>
      </p:sp>
      <p:sp>
        <p:nvSpPr>
          <p:cNvPr id="8" name="Fußzeilenplatzhalt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9" name="Foliennummernplatzhalter 5"/>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15032ABD-A9B7-43BA-A194-586A74BA3A52}" type="slidenum">
              <a:rPr lang="en-US"/>
              <a:pPr>
                <a:defRPr/>
              </a:pPr>
              <a:t>‹Nr.›</a:t>
            </a:fld>
            <a:endParaRPr lang="en-US"/>
          </a:p>
        </p:txBody>
      </p:sp>
    </p:spTree>
    <p:extLst>
      <p:ext uri="{BB962C8B-B14F-4D97-AF65-F5344CB8AC3E}">
        <p14:creationId xmlns:p14="http://schemas.microsoft.com/office/powerpoint/2010/main" val="196358702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407131B6-4AB5-474F-8E47-8873CB206304}" type="datetimeFigureOut">
              <a:rPr lang="de-DE" smtClean="0">
                <a:solidFill>
                  <a:prstClr val="black">
                    <a:tint val="75000"/>
                  </a:prstClr>
                </a:solidFill>
              </a:rPr>
              <a:pPr/>
              <a:t>21.08.2023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F7294D2B-EA95-4AE1-9A92-FC8E2150B52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5432801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07131B6-4AB5-474F-8E47-8873CB206304}" type="datetimeFigureOut">
              <a:rPr lang="de-DE" smtClean="0">
                <a:solidFill>
                  <a:prstClr val="black">
                    <a:tint val="75000"/>
                  </a:prstClr>
                </a:solidFill>
              </a:rPr>
              <a:pPr/>
              <a:t>21.08.2023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F7294D2B-EA95-4AE1-9A92-FC8E2150B52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0521863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407131B6-4AB5-474F-8E47-8873CB206304}" type="datetimeFigureOut">
              <a:rPr lang="de-DE" smtClean="0">
                <a:solidFill>
                  <a:prstClr val="black">
                    <a:tint val="75000"/>
                  </a:prstClr>
                </a:solidFill>
              </a:rPr>
              <a:pPr/>
              <a:t>21.08.2023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F7294D2B-EA95-4AE1-9A92-FC8E2150B52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4836005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407131B6-4AB5-474F-8E47-8873CB206304}" type="datetimeFigureOut">
              <a:rPr lang="de-DE" smtClean="0">
                <a:solidFill>
                  <a:prstClr val="black">
                    <a:tint val="75000"/>
                  </a:prstClr>
                </a:solidFill>
              </a:rPr>
              <a:pPr/>
              <a:t>21.08.2023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F7294D2B-EA95-4AE1-9A92-FC8E2150B52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093502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407131B6-4AB5-474F-8E47-8873CB206304}" type="datetimeFigureOut">
              <a:rPr lang="de-DE" smtClean="0">
                <a:solidFill>
                  <a:prstClr val="black">
                    <a:tint val="75000"/>
                  </a:prstClr>
                </a:solidFill>
              </a:rPr>
              <a:pPr/>
              <a:t>21.08.2023</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F7294D2B-EA95-4AE1-9A92-FC8E2150B52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7982237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407131B6-4AB5-474F-8E47-8873CB206304}" type="datetimeFigureOut">
              <a:rPr lang="de-DE" smtClean="0">
                <a:solidFill>
                  <a:prstClr val="black">
                    <a:tint val="75000"/>
                  </a:prstClr>
                </a:solidFill>
              </a:rPr>
              <a:pPr/>
              <a:t>21.08.2023</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F7294D2B-EA95-4AE1-9A92-FC8E2150B52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919995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07131B6-4AB5-474F-8E47-8873CB206304}" type="datetimeFigureOut">
              <a:rPr lang="de-DE" smtClean="0">
                <a:solidFill>
                  <a:prstClr val="black">
                    <a:tint val="75000"/>
                  </a:prstClr>
                </a:solidFill>
              </a:rPr>
              <a:pPr/>
              <a:t>21.08.2023</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F7294D2B-EA95-4AE1-9A92-FC8E2150B52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7768074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407131B6-4AB5-474F-8E47-8873CB206304}" type="datetimeFigureOut">
              <a:rPr lang="de-DE" smtClean="0">
                <a:solidFill>
                  <a:prstClr val="black">
                    <a:tint val="75000"/>
                  </a:prstClr>
                </a:solidFill>
              </a:rPr>
              <a:pPr/>
              <a:t>21.08.2023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F7294D2B-EA95-4AE1-9A92-FC8E2150B52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118570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407131B6-4AB5-474F-8E47-8873CB206304}" type="datetimeFigureOut">
              <a:rPr lang="de-DE" smtClean="0">
                <a:solidFill>
                  <a:prstClr val="black">
                    <a:tint val="75000"/>
                  </a:prstClr>
                </a:solidFill>
              </a:rPr>
              <a:pPr/>
              <a:t>21.08.2023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F7294D2B-EA95-4AE1-9A92-FC8E2150B52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04898104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07131B6-4AB5-474F-8E47-8873CB206304}" type="datetimeFigureOut">
              <a:rPr lang="de-DE" smtClean="0">
                <a:solidFill>
                  <a:prstClr val="black">
                    <a:tint val="75000"/>
                  </a:prstClr>
                </a:solidFill>
              </a:rPr>
              <a:pPr/>
              <a:t>21.08.2023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F7294D2B-EA95-4AE1-9A92-FC8E2150B52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84649988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07131B6-4AB5-474F-8E47-8873CB206304}" type="datetimeFigureOut">
              <a:rPr lang="de-DE" smtClean="0">
                <a:solidFill>
                  <a:prstClr val="black">
                    <a:tint val="75000"/>
                  </a:prstClr>
                </a:solidFill>
              </a:rPr>
              <a:pPr/>
              <a:t>21.08.2023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F7294D2B-EA95-4AE1-9A92-FC8E2150B52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178762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7131B6-4AB5-474F-8E47-8873CB206304}" type="datetimeFigureOut">
              <a:rPr lang="de-DE" smtClean="0"/>
              <a:t>21.08.2023</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294D2B-EA95-4AE1-9A92-FC8E2150B529}" type="slidenum">
              <a:rPr lang="de-DE" smtClean="0"/>
              <a:t>‹Nr.›</a:t>
            </a:fld>
            <a:endParaRPr lang="de-DE"/>
          </a:p>
        </p:txBody>
      </p:sp>
    </p:spTree>
    <p:extLst>
      <p:ext uri="{BB962C8B-B14F-4D97-AF65-F5344CB8AC3E}">
        <p14:creationId xmlns:p14="http://schemas.microsoft.com/office/powerpoint/2010/main" val="2665240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altLang="de-DE" smtClean="0"/>
              <a:t>Klicken Sie, um das Titelformat zu bearbeiten</a:t>
            </a:r>
          </a:p>
        </p:txBody>
      </p:sp>
      <p:sp>
        <p:nvSpPr>
          <p:cNvPr id="205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Klicken Sie, um die Formate des Vorlagentextes zu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de-DE">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de-DE">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EF34A8C9-3EDB-4C88-947A-D1C237857AA4}" type="slidenum">
              <a:rPr lang="de-DE">
                <a:solidFill>
                  <a:srgbClr val="000000"/>
                </a:solidFill>
              </a:rPr>
              <a:pPr fontAlgn="base">
                <a:spcBef>
                  <a:spcPct val="0"/>
                </a:spcBef>
                <a:spcAft>
                  <a:spcPct val="0"/>
                </a:spcAft>
                <a:defRPr/>
              </a:pPr>
              <a:t>‹Nr.›</a:t>
            </a:fld>
            <a:endParaRPr lang="de-DE">
              <a:solidFill>
                <a:srgbClr val="000000"/>
              </a:solidFill>
            </a:endParaRPr>
          </a:p>
        </p:txBody>
      </p:sp>
    </p:spTree>
    <p:extLst>
      <p:ext uri="{BB962C8B-B14F-4D97-AF65-F5344CB8AC3E}">
        <p14:creationId xmlns:p14="http://schemas.microsoft.com/office/powerpoint/2010/main" val="882837843"/>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861222-B249-4E9F-A7BD-91D6FB5B6331}"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9B2EC3-B015-4E60-B73B-99BDAFA4BF28}"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432314232"/>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047414092"/>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C36A34-CE18-4976-BF87-F7C4F90B0739}" type="datetimeFigureOut">
              <a:rPr lang="de-DE" smtClean="0">
                <a:solidFill>
                  <a:prstClr val="black">
                    <a:tint val="75000"/>
                  </a:prstClr>
                </a:solidFill>
              </a:rPr>
              <a:pPr/>
              <a:t>30.08.2023</a:t>
            </a:fld>
            <a:endParaRPr lang="de-DE">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B0B63C-0E4E-4B1F-A7C3-D4D8903809D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109082872"/>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elplatzhalter 21"/>
          <p:cNvSpPr>
            <a:spLocks noGrp="1"/>
          </p:cNvSpPr>
          <p:nvPr>
            <p:ph type="title"/>
          </p:nvPr>
        </p:nvSpPr>
        <p:spPr>
          <a:xfrm>
            <a:off x="457200" y="152400"/>
            <a:ext cx="8229600" cy="990600"/>
          </a:xfrm>
          <a:prstGeom prst="rect">
            <a:avLst/>
          </a:prstGeom>
        </p:spPr>
        <p:txBody>
          <a:bodyPr vert="horz" anchor="b" anchorCtr="0">
            <a:normAutofit/>
          </a:bodyPr>
          <a:lstStyle/>
          <a:p>
            <a:r>
              <a:rPr kumimoji="0" lang="de-DE"/>
              <a:t>Titelmasterformat durch Klicken bearbeiten</a:t>
            </a:r>
            <a:endParaRPr kumimoji="0" lang="en-US"/>
          </a:p>
        </p:txBody>
      </p:sp>
      <p:sp>
        <p:nvSpPr>
          <p:cNvPr id="13" name="Textplatzhalt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de-DE"/>
              <a:t>Textmasterformate durch Klicken bearbeiten</a:t>
            </a:r>
          </a:p>
          <a:p>
            <a:pPr lvl="1" eaLnBrk="1" latinLnBrk="0" hangingPunct="1"/>
            <a:r>
              <a:rPr kumimoji="0" lang="de-DE"/>
              <a:t>Zweite Ebene</a:t>
            </a:r>
          </a:p>
          <a:p>
            <a:pPr lvl="2" eaLnBrk="1" latinLnBrk="0" hangingPunct="1"/>
            <a:r>
              <a:rPr kumimoji="0" lang="de-DE"/>
              <a:t>Dritte Ebene</a:t>
            </a:r>
          </a:p>
          <a:p>
            <a:pPr lvl="3" eaLnBrk="1" latinLnBrk="0" hangingPunct="1"/>
            <a:r>
              <a:rPr kumimoji="0" lang="de-DE"/>
              <a:t>Vierte Ebene</a:t>
            </a:r>
          </a:p>
          <a:p>
            <a:pPr lvl="4" eaLnBrk="1" latinLnBrk="0" hangingPunct="1"/>
            <a:r>
              <a:rPr kumimoji="0" lang="de-DE"/>
              <a:t>Fünfte Ebene</a:t>
            </a:r>
            <a:endParaRPr kumimoji="0" lang="en-US"/>
          </a:p>
        </p:txBody>
      </p:sp>
      <p:sp>
        <p:nvSpPr>
          <p:cNvPr id="14" name="Datumsplatzhalt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6A51CDD0-2EBA-47AB-9B91-3A7BAE97D154}" type="datetime1">
              <a:rPr lang="en-US" smtClean="0">
                <a:solidFill>
                  <a:srgbClr val="464653"/>
                </a:solidFill>
              </a:rPr>
              <a:pPr/>
              <a:t>8/21/2023</a:t>
            </a:fld>
            <a:endParaRPr lang="en-US" dirty="0">
              <a:solidFill>
                <a:srgbClr val="464653"/>
              </a:solidFill>
            </a:endParaRPr>
          </a:p>
        </p:txBody>
      </p:sp>
      <p:sp>
        <p:nvSpPr>
          <p:cNvPr id="3" name="Fußzeilenplatzhalt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dirty="0">
              <a:solidFill>
                <a:srgbClr val="464653"/>
              </a:solidFill>
            </a:endParaRPr>
          </a:p>
        </p:txBody>
      </p:sp>
      <p:sp>
        <p:nvSpPr>
          <p:cNvPr id="23" name="Foliennummernplatzhalt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EA7C8D44-3667-46F6-9772-CC52308E2A7F}" type="slidenum">
              <a:rPr lang="en-US" smtClean="0">
                <a:solidFill>
                  <a:srgbClr val="464653"/>
                </a:solidFill>
              </a:rPr>
              <a:pPr/>
              <a:t>‹Nr.›</a:t>
            </a:fld>
            <a:endParaRPr lang="en-US" sz="1600" dirty="0">
              <a:solidFill>
                <a:srgbClr val="464653"/>
              </a:solidFill>
            </a:endParaRPr>
          </a:p>
        </p:txBody>
      </p:sp>
      <p:sp>
        <p:nvSpPr>
          <p:cNvPr id="28" name="Gerade Verbindung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Gerade Verbindung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Gleichschenkliges Dreieck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extLst>
      <p:ext uri="{BB962C8B-B14F-4D97-AF65-F5344CB8AC3E}">
        <p14:creationId xmlns:p14="http://schemas.microsoft.com/office/powerpoint/2010/main" val="2723881230"/>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Titelplatzhalt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71" name="Textplatzhalt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14" name="Datumsplatzhalter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a:solidFill>
                  <a:srgbClr val="464653"/>
                </a:solidFill>
                <a:latin typeface="Gill Sans MT"/>
              </a:defRPr>
            </a:lvl1pPr>
          </a:lstStyle>
          <a:p>
            <a:pPr>
              <a:defRPr/>
            </a:pPr>
            <a:fld id="{431BA04D-136C-476A-B232-F9FA18C7D2C0}" type="datetime1">
              <a:rPr lang="en-US"/>
              <a:pPr>
                <a:defRPr/>
              </a:pPr>
              <a:t>8/21/2023</a:t>
            </a:fld>
            <a:endParaRPr lang="en-US" dirty="0"/>
          </a:p>
        </p:txBody>
      </p:sp>
      <p:sp>
        <p:nvSpPr>
          <p:cNvPr id="3" name="Fußzeilenplatzhalter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rgbClr val="464653"/>
                </a:solidFill>
                <a:latin typeface="Gill Sans MT"/>
              </a:defRPr>
            </a:lvl1pPr>
          </a:lstStyle>
          <a:p>
            <a:pPr>
              <a:defRPr/>
            </a:pPr>
            <a:endParaRPr lang="en-US"/>
          </a:p>
        </p:txBody>
      </p:sp>
      <p:sp>
        <p:nvSpPr>
          <p:cNvPr id="23" name="Foliennummernplatzhalter 22"/>
          <p:cNvSpPr>
            <a:spLocks noGrp="1"/>
          </p:cNvSpPr>
          <p:nvPr>
            <p:ph type="sldNum" sz="quarter" idx="4"/>
          </p:nvPr>
        </p:nvSpPr>
        <p:spPr>
          <a:xfrm>
            <a:off x="612775" y="6356350"/>
            <a:ext cx="1981200" cy="365125"/>
          </a:xfrm>
          <a:prstGeom prst="rect">
            <a:avLst/>
          </a:prstGeom>
        </p:spPr>
        <p:txBody>
          <a:bodyPr vert="horz"/>
          <a:lstStyle>
            <a:lvl1pPr algn="l" eaLnBrk="1" fontAlgn="auto" latinLnBrk="0" hangingPunct="1">
              <a:spcBef>
                <a:spcPts val="0"/>
              </a:spcBef>
              <a:spcAft>
                <a:spcPts val="0"/>
              </a:spcAft>
              <a:defRPr kumimoji="0" sz="1400">
                <a:solidFill>
                  <a:srgbClr val="464653"/>
                </a:solidFill>
                <a:latin typeface="Gill Sans MT"/>
              </a:defRPr>
            </a:lvl1pPr>
          </a:lstStyle>
          <a:p>
            <a:pPr>
              <a:defRPr/>
            </a:pPr>
            <a:fld id="{FD297B4E-D60F-404B-B5CC-6BBA7EA18200}" type="slidenum">
              <a:rPr lang="en-US"/>
              <a:pPr>
                <a:defRPr/>
              </a:pPr>
              <a:t>‹Nr.›</a:t>
            </a:fld>
            <a:endParaRPr lang="en-US" sz="1600" dirty="0"/>
          </a:p>
        </p:txBody>
      </p:sp>
      <p:sp>
        <p:nvSpPr>
          <p:cNvPr id="6151" name="Gerade Verbindung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p:spPr>
        <p:txBody>
          <a:bodyPr/>
          <a:lstStyle/>
          <a:p>
            <a:pPr fontAlgn="base">
              <a:spcBef>
                <a:spcPct val="0"/>
              </a:spcBef>
              <a:spcAft>
                <a:spcPct val="0"/>
              </a:spcAft>
              <a:defRPr/>
            </a:pPr>
            <a:endParaRPr lang="de-DE" sz="2400">
              <a:solidFill>
                <a:prstClr val="black"/>
              </a:solidFill>
              <a:latin typeface="Times New Roman" pitchFamily="18" charset="0"/>
            </a:endParaRPr>
          </a:p>
        </p:txBody>
      </p:sp>
      <p:sp>
        <p:nvSpPr>
          <p:cNvPr id="6152" name="Gerade Verbindung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p:spPr>
        <p:txBody>
          <a:bodyPr/>
          <a:lstStyle/>
          <a:p>
            <a:pPr fontAlgn="base">
              <a:spcBef>
                <a:spcPct val="0"/>
              </a:spcBef>
              <a:spcAft>
                <a:spcPct val="0"/>
              </a:spcAft>
              <a:defRPr/>
            </a:pPr>
            <a:endParaRPr lang="de-DE" sz="2400">
              <a:solidFill>
                <a:prstClr val="black"/>
              </a:solidFill>
              <a:latin typeface="Times New Roman" pitchFamily="18" charset="0"/>
            </a:endParaRPr>
          </a:p>
        </p:txBody>
      </p:sp>
      <p:sp>
        <p:nvSpPr>
          <p:cNvPr id="10" name="Gleichschenkliges Dreieck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Tree>
    <p:extLst>
      <p:ext uri="{BB962C8B-B14F-4D97-AF65-F5344CB8AC3E}">
        <p14:creationId xmlns:p14="http://schemas.microsoft.com/office/powerpoint/2010/main" val="1514540729"/>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Lst>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7131B6-4AB5-474F-8E47-8873CB206304}" type="datetimeFigureOut">
              <a:rPr lang="de-DE" smtClean="0">
                <a:solidFill>
                  <a:prstClr val="black">
                    <a:tint val="75000"/>
                  </a:prstClr>
                </a:solidFill>
              </a:rPr>
              <a:pPr/>
              <a:t>21.08.2023</a:t>
            </a:fld>
            <a:endParaRPr lang="de-DE">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294D2B-EA95-4AE1-9A92-FC8E2150B52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776594246"/>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descr="quareis.WM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1030635"/>
            <a:ext cx="88423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haltsplatzhalter 7">
            <a:extLst>
              <a:ext uri="{FF2B5EF4-FFF2-40B4-BE49-F238E27FC236}">
                <a16:creationId xmlns="" xmlns:a16="http://schemas.microsoft.com/office/drawing/2014/main" id="{546595BE-F78B-4EDB-A9F9-503DFA7188B4}"/>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503297" y="114792"/>
            <a:ext cx="3466727" cy="1802040"/>
          </a:xfrm>
        </p:spPr>
      </p:pic>
      <p:pic>
        <p:nvPicPr>
          <p:cNvPr id="7" name="Grafik 6">
            <a:extLst>
              <a:ext uri="{FF2B5EF4-FFF2-40B4-BE49-F238E27FC236}">
                <a16:creationId xmlns="" xmlns:a16="http://schemas.microsoft.com/office/drawing/2014/main" id="{5780E4F1-D864-47CC-9B3F-2FA7C189E06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32240" y="548680"/>
            <a:ext cx="1486800" cy="752865"/>
          </a:xfrm>
          <a:prstGeom prst="rect">
            <a:avLst/>
          </a:prstGeom>
        </p:spPr>
      </p:pic>
      <p:sp>
        <p:nvSpPr>
          <p:cNvPr id="2" name="Rechteck 1"/>
          <p:cNvSpPr/>
          <p:nvPr/>
        </p:nvSpPr>
        <p:spPr>
          <a:xfrm>
            <a:off x="916508" y="6237312"/>
            <a:ext cx="1624163" cy="276999"/>
          </a:xfrm>
          <a:prstGeom prst="rect">
            <a:avLst/>
          </a:prstGeom>
        </p:spPr>
        <p:txBody>
          <a:bodyPr wrap="none">
            <a:spAutoFit/>
          </a:bodyPr>
          <a:lstStyle/>
          <a:p>
            <a:r>
              <a:rPr lang="de-DE" sz="1200" dirty="0" smtClean="0">
                <a:solidFill>
                  <a:prstClr val="black"/>
                </a:solidFill>
                <a:latin typeface="Arial" panose="020B0604020202020204" pitchFamily="34" charset="0"/>
                <a:cs typeface="Arial" panose="020B0604020202020204" pitchFamily="34" charset="0"/>
              </a:rPr>
              <a:t>Bielefeld, 09.10.2023</a:t>
            </a:r>
            <a:endParaRPr lang="de-DE" sz="1200" dirty="0">
              <a:solidFill>
                <a:prstClr val="black"/>
              </a:solidFill>
              <a:latin typeface="Arial" panose="020B0604020202020204" pitchFamily="34" charset="0"/>
              <a:cs typeface="Arial" panose="020B0604020202020204" pitchFamily="34" charset="0"/>
            </a:endParaRPr>
          </a:p>
        </p:txBody>
      </p:sp>
      <p:sp>
        <p:nvSpPr>
          <p:cNvPr id="9" name="Titel 1"/>
          <p:cNvSpPr>
            <a:spLocks noGrp="1"/>
          </p:cNvSpPr>
          <p:nvPr>
            <p:ph type="title"/>
          </p:nvPr>
        </p:nvSpPr>
        <p:spPr bwMode="auto">
          <a:xfrm>
            <a:off x="611560" y="2101851"/>
            <a:ext cx="7874496" cy="116955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0" compatLnSpc="1">
            <a:prstTxWarp prst="textNoShape">
              <a:avLst/>
            </a:prstTxWarp>
            <a:noAutofit/>
          </a:bodyPr>
          <a:lstStyle/>
          <a:p>
            <a:pPr lvl="0" algn="ctr" eaLnBrk="1" hangingPunct="1">
              <a:lnSpc>
                <a:spcPct val="100000"/>
              </a:lnSpc>
              <a:spcBef>
                <a:spcPts val="0"/>
              </a:spcBef>
              <a:spcAft>
                <a:spcPts val="600"/>
              </a:spcAft>
            </a:pPr>
            <a:r>
              <a:rPr lang="en-US" altLang="de-DE" sz="2000" b="1" kern="1200" dirty="0" err="1" smtClean="0">
                <a:solidFill>
                  <a:srgbClr val="0070C0"/>
                </a:solidFill>
                <a:latin typeface="Arial" pitchFamily="34" charset="0"/>
                <a:ea typeface="MS PGothic" pitchFamily="34" charset="-128"/>
              </a:rPr>
              <a:t>Zivilgesellschaft</a:t>
            </a:r>
            <a:r>
              <a:rPr lang="en-US" altLang="de-DE" sz="2000" b="1" kern="1200" dirty="0" smtClean="0">
                <a:solidFill>
                  <a:srgbClr val="0070C0"/>
                </a:solidFill>
                <a:latin typeface="Arial" pitchFamily="34" charset="0"/>
                <a:ea typeface="MS PGothic" pitchFamily="34" charset="-128"/>
              </a:rPr>
              <a:t> </a:t>
            </a:r>
            <a:br>
              <a:rPr lang="en-US" altLang="de-DE" sz="2000" b="1" kern="1200" dirty="0" smtClean="0">
                <a:solidFill>
                  <a:srgbClr val="0070C0"/>
                </a:solidFill>
                <a:latin typeface="Arial" pitchFamily="34" charset="0"/>
                <a:ea typeface="MS PGothic" pitchFamily="34" charset="-128"/>
              </a:rPr>
            </a:br>
            <a:r>
              <a:rPr lang="en-US" altLang="de-DE" sz="2000" b="1" kern="1200" dirty="0" err="1" smtClean="0">
                <a:solidFill>
                  <a:srgbClr val="0070C0"/>
                </a:solidFill>
                <a:latin typeface="Arial" pitchFamily="34" charset="0"/>
                <a:ea typeface="MS PGothic" pitchFamily="34" charset="-128"/>
              </a:rPr>
              <a:t>als</a:t>
            </a:r>
            <a:r>
              <a:rPr lang="en-US" altLang="de-DE" sz="2000" b="1" kern="1200" dirty="0" smtClean="0">
                <a:solidFill>
                  <a:srgbClr val="0070C0"/>
                </a:solidFill>
                <a:latin typeface="Arial" pitchFamily="34" charset="0"/>
                <a:ea typeface="MS PGothic" pitchFamily="34" charset="-128"/>
              </a:rPr>
              <a:t> Ideal und </a:t>
            </a:r>
            <a:r>
              <a:rPr lang="en-US" altLang="de-DE" sz="2000" b="1" kern="1200" dirty="0" err="1" smtClean="0">
                <a:solidFill>
                  <a:srgbClr val="0070C0"/>
                </a:solidFill>
                <a:latin typeface="Arial" pitchFamily="34" charset="0"/>
                <a:ea typeface="MS PGothic" pitchFamily="34" charset="-128"/>
              </a:rPr>
              <a:t>Leitbild</a:t>
            </a:r>
            <a:r>
              <a:rPr lang="en-US" altLang="de-DE" sz="2000" b="1" kern="1200" dirty="0" smtClean="0">
                <a:solidFill>
                  <a:srgbClr val="0070C0"/>
                </a:solidFill>
                <a:latin typeface="Arial" pitchFamily="34" charset="0"/>
                <a:ea typeface="MS PGothic" pitchFamily="34" charset="-128"/>
              </a:rPr>
              <a:t> in </a:t>
            </a:r>
            <a:r>
              <a:rPr lang="en-US" altLang="de-DE" sz="2000" b="1" kern="1200" dirty="0" err="1" smtClean="0">
                <a:solidFill>
                  <a:srgbClr val="0070C0"/>
                </a:solidFill>
                <a:latin typeface="Arial" pitchFamily="34" charset="0"/>
                <a:ea typeface="MS PGothic" pitchFamily="34" charset="-128"/>
              </a:rPr>
              <a:t>westlichen</a:t>
            </a:r>
            <a:r>
              <a:rPr lang="en-US" altLang="de-DE" sz="2000" b="1" kern="1200" dirty="0" smtClean="0">
                <a:solidFill>
                  <a:srgbClr val="0070C0"/>
                </a:solidFill>
                <a:latin typeface="Arial" pitchFamily="34" charset="0"/>
                <a:ea typeface="MS PGothic" pitchFamily="34" charset="-128"/>
              </a:rPr>
              <a:t> </a:t>
            </a:r>
            <a:r>
              <a:rPr lang="en-US" altLang="de-DE" sz="2000" b="1" kern="1200" dirty="0" err="1" smtClean="0">
                <a:solidFill>
                  <a:srgbClr val="0070C0"/>
                </a:solidFill>
                <a:latin typeface="Arial" pitchFamily="34" charset="0"/>
                <a:ea typeface="MS PGothic" pitchFamily="34" charset="-128"/>
              </a:rPr>
              <a:t>Staaten</a:t>
            </a:r>
            <a:r>
              <a:rPr lang="en-US" altLang="de-DE" sz="2000" b="1" kern="1200" dirty="0" smtClean="0">
                <a:solidFill>
                  <a:srgbClr val="0070C0"/>
                </a:solidFill>
                <a:latin typeface="Arial" pitchFamily="34" charset="0"/>
                <a:ea typeface="MS PGothic" pitchFamily="34" charset="-128"/>
              </a:rPr>
              <a:t> – </a:t>
            </a:r>
            <a:br>
              <a:rPr lang="en-US" altLang="de-DE" sz="2000" b="1" kern="1200" dirty="0" smtClean="0">
                <a:solidFill>
                  <a:srgbClr val="0070C0"/>
                </a:solidFill>
                <a:latin typeface="Arial" pitchFamily="34" charset="0"/>
                <a:ea typeface="MS PGothic" pitchFamily="34" charset="-128"/>
              </a:rPr>
            </a:br>
            <a:r>
              <a:rPr lang="en-US" altLang="de-DE" sz="2000" b="1" kern="1200" dirty="0" err="1" smtClean="0">
                <a:solidFill>
                  <a:srgbClr val="0070C0"/>
                </a:solidFill>
                <a:latin typeface="Arial" pitchFamily="34" charset="0"/>
                <a:ea typeface="MS PGothic" pitchFamily="34" charset="-128"/>
              </a:rPr>
              <a:t>alternativlos</a:t>
            </a:r>
            <a:r>
              <a:rPr lang="en-US" altLang="de-DE" sz="2000" b="1" kern="1200" dirty="0" smtClean="0">
                <a:solidFill>
                  <a:srgbClr val="0070C0"/>
                </a:solidFill>
                <a:latin typeface="Arial" pitchFamily="34" charset="0"/>
                <a:ea typeface="MS PGothic" pitchFamily="34" charset="-128"/>
              </a:rPr>
              <a:t> und der </a:t>
            </a:r>
            <a:r>
              <a:rPr lang="en-US" altLang="de-DE" sz="2000" b="1" kern="1200" dirty="0" err="1" smtClean="0">
                <a:solidFill>
                  <a:srgbClr val="0070C0"/>
                </a:solidFill>
                <a:latin typeface="Arial" pitchFamily="34" charset="0"/>
                <a:ea typeface="MS PGothic" pitchFamily="34" charset="-128"/>
              </a:rPr>
              <a:t>Kritik</a:t>
            </a:r>
            <a:r>
              <a:rPr lang="en-US" altLang="de-DE" sz="2000" b="1" kern="1200" dirty="0" smtClean="0">
                <a:solidFill>
                  <a:srgbClr val="0070C0"/>
                </a:solidFill>
                <a:latin typeface="Arial" pitchFamily="34" charset="0"/>
                <a:ea typeface="MS PGothic" pitchFamily="34" charset="-128"/>
              </a:rPr>
              <a:t> </a:t>
            </a:r>
            <a:r>
              <a:rPr lang="en-US" altLang="de-DE" sz="2000" b="1" kern="1200" dirty="0" err="1" smtClean="0">
                <a:solidFill>
                  <a:srgbClr val="0070C0"/>
                </a:solidFill>
                <a:latin typeface="Arial" pitchFamily="34" charset="0"/>
                <a:ea typeface="MS PGothic" pitchFamily="34" charset="-128"/>
              </a:rPr>
              <a:t>entzogen</a:t>
            </a:r>
            <a:r>
              <a:rPr lang="en-US" altLang="de-DE" sz="2000" b="1" kern="1200" dirty="0" smtClean="0">
                <a:solidFill>
                  <a:srgbClr val="0070C0"/>
                </a:solidFill>
                <a:latin typeface="Arial" pitchFamily="34" charset="0"/>
                <a:ea typeface="MS PGothic" pitchFamily="34" charset="-128"/>
              </a:rPr>
              <a:t>? </a:t>
            </a:r>
            <a:r>
              <a:rPr lang="en-GB" altLang="de-DE" sz="2000" b="1" kern="1200" dirty="0">
                <a:solidFill>
                  <a:srgbClr val="006C31"/>
                </a:solidFill>
                <a:latin typeface="Arial" pitchFamily="34" charset="0"/>
                <a:ea typeface="MS PGothic" pitchFamily="34" charset="-128"/>
              </a:rPr>
              <a:t/>
            </a:r>
            <a:br>
              <a:rPr lang="en-GB" altLang="de-DE" sz="2000" b="1" kern="1200" dirty="0">
                <a:solidFill>
                  <a:srgbClr val="006C31"/>
                </a:solidFill>
                <a:latin typeface="Arial" pitchFamily="34" charset="0"/>
                <a:ea typeface="MS PGothic" pitchFamily="34" charset="-128"/>
              </a:rPr>
            </a:br>
            <a:endParaRPr lang="de-DE" sz="2000" b="1" kern="1200" dirty="0">
              <a:solidFill>
                <a:srgbClr val="0080B4"/>
              </a:solidFill>
              <a:latin typeface="Dahrendorf" panose="020006030604050D0003" pitchFamily="2" charset="0"/>
              <a:cs typeface="Arial" panose="020B0604020202020204" pitchFamily="34" charset="0"/>
            </a:endParaRPr>
          </a:p>
        </p:txBody>
      </p:sp>
      <p:sp>
        <p:nvSpPr>
          <p:cNvPr id="10" name="Untertitel 2"/>
          <p:cNvSpPr txBox="1">
            <a:spLocks/>
          </p:cNvSpPr>
          <p:nvPr/>
        </p:nvSpPr>
        <p:spPr bwMode="auto">
          <a:xfrm>
            <a:off x="1115616" y="3703677"/>
            <a:ext cx="6858000" cy="15975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ct val="0"/>
              </a:spcBef>
              <a:spcAft>
                <a:spcPts val="1800"/>
              </a:spcAft>
              <a:buNone/>
              <a:defRPr/>
            </a:pPr>
            <a:r>
              <a:rPr lang="de-DE" sz="1800" b="1" dirty="0" smtClean="0">
                <a:solidFill>
                  <a:srgbClr val="000000"/>
                </a:solidFill>
                <a:latin typeface="Arial" panose="020B0604020202020204" pitchFamily="34" charset="0"/>
                <a:cs typeface="Arial" panose="020B0604020202020204" pitchFamily="34" charset="0"/>
              </a:rPr>
              <a:t>Prof. Dr. Edgar </a:t>
            </a:r>
            <a:r>
              <a:rPr lang="de-DE" sz="1800" b="1" dirty="0" smtClean="0">
                <a:solidFill>
                  <a:srgbClr val="000000"/>
                </a:solidFill>
                <a:latin typeface="Arial" panose="020B0604020202020204" pitchFamily="34" charset="0"/>
                <a:cs typeface="Arial" panose="020B0604020202020204" pitchFamily="34" charset="0"/>
              </a:rPr>
              <a:t>Grande</a:t>
            </a:r>
          </a:p>
          <a:p>
            <a:pPr marL="0" indent="0" algn="ctr">
              <a:spcBef>
                <a:spcPct val="0"/>
              </a:spcBef>
              <a:buNone/>
              <a:defRPr/>
            </a:pPr>
            <a:r>
              <a:rPr lang="de-DE" sz="1600" dirty="0" smtClean="0">
                <a:solidFill>
                  <a:srgbClr val="000000"/>
                </a:solidFill>
                <a:latin typeface="Arial" panose="020B0604020202020204" pitchFamily="34" charset="0"/>
                <a:cs typeface="Arial" panose="020B0604020202020204" pitchFamily="34" charset="0"/>
              </a:rPr>
              <a:t>Gründungsdirektor Emeritus</a:t>
            </a:r>
          </a:p>
          <a:p>
            <a:pPr marL="0" indent="0" algn="ctr">
              <a:spcBef>
                <a:spcPct val="0"/>
              </a:spcBef>
              <a:buNone/>
              <a:defRPr/>
            </a:pPr>
            <a:r>
              <a:rPr lang="de-DE" sz="1600" dirty="0" smtClean="0">
                <a:solidFill>
                  <a:srgbClr val="000000"/>
                </a:solidFill>
                <a:latin typeface="Arial" panose="020B0604020202020204" pitchFamily="34" charset="0"/>
                <a:cs typeface="Arial" panose="020B0604020202020204" pitchFamily="34" charset="0"/>
              </a:rPr>
              <a:t>Zentrum </a:t>
            </a:r>
            <a:r>
              <a:rPr lang="de-DE" sz="1600" dirty="0" smtClean="0">
                <a:solidFill>
                  <a:srgbClr val="000000"/>
                </a:solidFill>
                <a:latin typeface="Arial" panose="020B0604020202020204" pitchFamily="34" charset="0"/>
                <a:cs typeface="Arial" panose="020B0604020202020204" pitchFamily="34" charset="0"/>
              </a:rPr>
              <a:t>für Zivilgesellschaftsforschung</a:t>
            </a:r>
          </a:p>
          <a:p>
            <a:pPr marL="0" indent="0" algn="ctr">
              <a:spcBef>
                <a:spcPct val="0"/>
              </a:spcBef>
              <a:spcAft>
                <a:spcPts val="1200"/>
              </a:spcAft>
              <a:buNone/>
              <a:defRPr/>
            </a:pPr>
            <a:r>
              <a:rPr lang="de-DE" sz="1600" dirty="0" smtClean="0">
                <a:latin typeface="Arial" panose="020B0604020202020204" pitchFamily="34" charset="0"/>
                <a:cs typeface="Arial" panose="020B0604020202020204" pitchFamily="34" charset="0"/>
              </a:rPr>
              <a:t>WZB Berlin</a:t>
            </a:r>
          </a:p>
          <a:p>
            <a:pPr>
              <a:spcBef>
                <a:spcPct val="0"/>
              </a:spcBef>
              <a:buFont typeface="Arial" panose="020B0604020202020204" pitchFamily="34" charset="0"/>
              <a:buNone/>
              <a:defRPr/>
            </a:pPr>
            <a:endParaRPr lang="de-DE" altLang="de-DE" dirty="0" smtClean="0">
              <a:latin typeface="Dahrendorf Light" pitchFamily="2" charset="0"/>
              <a:cs typeface="ヒラギノ角ゴ Pro W3"/>
            </a:endParaRPr>
          </a:p>
        </p:txBody>
      </p:sp>
      <p:sp>
        <p:nvSpPr>
          <p:cNvPr id="11" name="Line 3"/>
          <p:cNvSpPr>
            <a:spLocks noChangeShapeType="1"/>
          </p:cNvSpPr>
          <p:nvPr/>
        </p:nvSpPr>
        <p:spPr bwMode="auto">
          <a:xfrm>
            <a:off x="1602432" y="3212976"/>
            <a:ext cx="6858000" cy="0"/>
          </a:xfrm>
          <a:prstGeom prst="line">
            <a:avLst/>
          </a:prstGeom>
          <a:ln w="3175">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pPr algn="ctr" fontAlgn="base">
              <a:spcBef>
                <a:spcPct val="0"/>
              </a:spcBef>
              <a:spcAft>
                <a:spcPct val="0"/>
              </a:spcAft>
              <a:defRPr/>
            </a:pPr>
            <a:endParaRPr lang="de-DE" sz="2800" dirty="0">
              <a:solidFill>
                <a:srgbClr val="000000"/>
              </a:solidFill>
              <a:sym typeface="Gill Sans" pitchFamily="-60" charset="0"/>
            </a:endParaRPr>
          </a:p>
        </p:txBody>
      </p:sp>
      <p:sp>
        <p:nvSpPr>
          <p:cNvPr id="12" name="Line 3"/>
          <p:cNvSpPr>
            <a:spLocks noChangeShapeType="1"/>
          </p:cNvSpPr>
          <p:nvPr/>
        </p:nvSpPr>
        <p:spPr bwMode="auto">
          <a:xfrm>
            <a:off x="1628056" y="1916832"/>
            <a:ext cx="6858000" cy="0"/>
          </a:xfrm>
          <a:prstGeom prst="line">
            <a:avLst/>
          </a:prstGeom>
          <a:ln w="3175">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pPr algn="ctr" fontAlgn="base">
              <a:spcBef>
                <a:spcPct val="0"/>
              </a:spcBef>
              <a:spcAft>
                <a:spcPct val="0"/>
              </a:spcAft>
              <a:defRPr/>
            </a:pPr>
            <a:endParaRPr lang="de-DE" sz="2800" dirty="0">
              <a:solidFill>
                <a:srgbClr val="000000"/>
              </a:solidFill>
              <a:sym typeface="Gill Sans" pitchFamily="-60" charset="0"/>
            </a:endParaRPr>
          </a:p>
        </p:txBody>
      </p:sp>
    </p:spTree>
    <p:extLst>
      <p:ext uri="{BB962C8B-B14F-4D97-AF65-F5344CB8AC3E}">
        <p14:creationId xmlns:p14="http://schemas.microsoft.com/office/powerpoint/2010/main" val="1089071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Gliederung</a:t>
            </a:r>
            <a:endParaRPr lang="de-DE" sz="2000" b="1" dirty="0">
              <a:solidFill>
                <a:srgbClr val="0070C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1259632" y="1340768"/>
            <a:ext cx="7056784" cy="3816424"/>
          </a:xfrm>
        </p:spPr>
        <p:txBody>
          <a:bodyPr>
            <a:normAutofit/>
          </a:bodyPr>
          <a:lstStyle/>
          <a:p>
            <a:pPr marL="400050" indent="-400050">
              <a:spcBef>
                <a:spcPts val="0"/>
              </a:spcBef>
              <a:spcAft>
                <a:spcPts val="1200"/>
              </a:spcAft>
              <a:buClr>
                <a:schemeClr val="tx2"/>
              </a:buClr>
              <a:buFont typeface="+mj-lt"/>
              <a:buAutoNum type="romanUcPeriod"/>
            </a:pPr>
            <a:r>
              <a:rPr lang="de-DE" sz="1600" dirty="0" smtClean="0">
                <a:latin typeface="Arial" panose="020B0604020202020204" pitchFamily="34" charset="0"/>
                <a:cs typeface="Arial" panose="020B0604020202020204" pitchFamily="34" charset="0"/>
              </a:rPr>
              <a:t>Zivilgesellschaft und Demokratie: Das </a:t>
            </a:r>
            <a:r>
              <a:rPr lang="de-DE" sz="1600" dirty="0" smtClean="0">
                <a:latin typeface="Arial" panose="020B0604020202020204" pitchFamily="34" charset="0"/>
                <a:cs typeface="Arial" panose="020B0604020202020204" pitchFamily="34" charset="0"/>
              </a:rPr>
              <a:t>Idealbild </a:t>
            </a:r>
          </a:p>
          <a:p>
            <a:pPr marL="400050" lvl="0" indent="-400050">
              <a:spcBef>
                <a:spcPts val="0"/>
              </a:spcBef>
              <a:spcAft>
                <a:spcPts val="1200"/>
              </a:spcAft>
              <a:buClr>
                <a:srgbClr val="1F497D"/>
              </a:buClr>
              <a:buFont typeface="+mj-lt"/>
              <a:buAutoNum type="romanUcPeriod"/>
            </a:pPr>
            <a:r>
              <a:rPr lang="de-DE" sz="1600" dirty="0" smtClean="0">
                <a:latin typeface="Arial" panose="020B0604020202020204" pitchFamily="34" charset="0"/>
                <a:cs typeface="Arial" panose="020B0604020202020204" pitchFamily="34" charset="0"/>
              </a:rPr>
              <a:t>Was </a:t>
            </a:r>
            <a:r>
              <a:rPr lang="de-DE" sz="1600" dirty="0" smtClean="0">
                <a:latin typeface="Arial" panose="020B0604020202020204" pitchFamily="34" charset="0"/>
                <a:cs typeface="Arial" panose="020B0604020202020204" pitchFamily="34" charset="0"/>
              </a:rPr>
              <a:t>ist Zivilgesellschaft</a:t>
            </a:r>
            <a:r>
              <a:rPr lang="de-DE" sz="1600" dirty="0" smtClean="0">
                <a:latin typeface="Arial" panose="020B0604020202020204" pitchFamily="34" charset="0"/>
                <a:cs typeface="Arial" panose="020B0604020202020204" pitchFamily="34" charset="0"/>
              </a:rPr>
              <a:t>?</a:t>
            </a:r>
            <a:r>
              <a:rPr lang="de-DE" sz="1600" dirty="0">
                <a:solidFill>
                  <a:prstClr val="black"/>
                </a:solidFill>
                <a:latin typeface="Arial" panose="020B0604020202020204" pitchFamily="34" charset="0"/>
                <a:cs typeface="Arial" panose="020B0604020202020204" pitchFamily="34" charset="0"/>
              </a:rPr>
              <a:t> </a:t>
            </a:r>
            <a:endParaRPr lang="de-DE" sz="1600" dirty="0" smtClean="0">
              <a:solidFill>
                <a:prstClr val="black"/>
              </a:solidFill>
              <a:latin typeface="Arial" panose="020B0604020202020204" pitchFamily="34" charset="0"/>
              <a:cs typeface="Arial" panose="020B0604020202020204" pitchFamily="34" charset="0"/>
            </a:endParaRPr>
          </a:p>
          <a:p>
            <a:pPr marL="400050" lvl="0" indent="-400050">
              <a:spcBef>
                <a:spcPts val="0"/>
              </a:spcBef>
              <a:spcAft>
                <a:spcPts val="1200"/>
              </a:spcAft>
              <a:buClr>
                <a:srgbClr val="1F497D"/>
              </a:buClr>
              <a:buFont typeface="+mj-lt"/>
              <a:buAutoNum type="romanUcPeriod"/>
            </a:pPr>
            <a:r>
              <a:rPr lang="de-DE" sz="1600" dirty="0" smtClean="0">
                <a:solidFill>
                  <a:prstClr val="black"/>
                </a:solidFill>
                <a:latin typeface="Arial" panose="020B0604020202020204" pitchFamily="34" charset="0"/>
                <a:cs typeface="Arial" panose="020B0604020202020204" pitchFamily="34" charset="0"/>
              </a:rPr>
              <a:t>Weshalb ist die Zivilgesellschaft alternativlos? </a:t>
            </a:r>
          </a:p>
          <a:p>
            <a:pPr marL="400050" lvl="0" indent="-400050">
              <a:spcBef>
                <a:spcPts val="0"/>
              </a:spcBef>
              <a:spcAft>
                <a:spcPts val="1200"/>
              </a:spcAft>
              <a:buClr>
                <a:srgbClr val="1F497D"/>
              </a:buClr>
              <a:buFont typeface="+mj-lt"/>
              <a:buAutoNum type="romanUcPeriod"/>
            </a:pPr>
            <a:r>
              <a:rPr lang="de-DE" sz="1600" dirty="0" smtClean="0">
                <a:latin typeface="Arial" panose="020B0604020202020204" pitchFamily="34" charset="0"/>
                <a:cs typeface="Arial" panose="020B0604020202020204" pitchFamily="34" charset="0"/>
              </a:rPr>
              <a:t>Ist die Zivilgesellschaft der Kritik entzogen? </a:t>
            </a:r>
            <a:br>
              <a:rPr lang="de-DE" sz="1600" dirty="0" smtClean="0">
                <a:latin typeface="Arial" panose="020B0604020202020204" pitchFamily="34" charset="0"/>
                <a:cs typeface="Arial" panose="020B0604020202020204" pitchFamily="34" charset="0"/>
              </a:rPr>
            </a:br>
            <a:r>
              <a:rPr lang="de-DE" sz="1600" dirty="0" smtClean="0">
                <a:latin typeface="Arial" panose="020B0604020202020204" pitchFamily="34" charset="0"/>
                <a:cs typeface="Arial" panose="020B0604020202020204" pitchFamily="34" charset="0"/>
              </a:rPr>
              <a:t>Zivilgesellschaft </a:t>
            </a:r>
            <a:r>
              <a:rPr lang="de-DE" sz="1600" dirty="0" smtClean="0">
                <a:latin typeface="Arial" panose="020B0604020202020204" pitchFamily="34" charset="0"/>
                <a:cs typeface="Arial" panose="020B0604020202020204" pitchFamily="34" charset="0"/>
              </a:rPr>
              <a:t>und politischer </a:t>
            </a:r>
            <a:r>
              <a:rPr lang="de-DE" sz="1600" dirty="0" smtClean="0">
                <a:latin typeface="Arial" panose="020B0604020202020204" pitchFamily="34" charset="0"/>
                <a:cs typeface="Arial" panose="020B0604020202020204" pitchFamily="34" charset="0"/>
              </a:rPr>
              <a:t>Konflikt</a:t>
            </a:r>
          </a:p>
          <a:p>
            <a:pPr marL="400050" lvl="0" indent="-400050">
              <a:spcBef>
                <a:spcPts val="0"/>
              </a:spcBef>
              <a:spcAft>
                <a:spcPts val="1200"/>
              </a:spcAft>
              <a:buClr>
                <a:srgbClr val="1F497D"/>
              </a:buClr>
              <a:buFont typeface="+mj-lt"/>
              <a:buAutoNum type="romanUcPeriod"/>
            </a:pPr>
            <a:r>
              <a:rPr lang="de-DE" sz="1600" dirty="0" smtClean="0">
                <a:latin typeface="Arial" panose="020B0604020202020204" pitchFamily="34" charset="0"/>
                <a:cs typeface="Arial" panose="020B0604020202020204" pitchFamily="34" charset="0"/>
              </a:rPr>
              <a:t>Schlussfolgerungen</a:t>
            </a: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292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Inhaltsplatzhalter 2"/>
          <p:cNvSpPr>
            <a:spLocks noGrp="1"/>
          </p:cNvSpPr>
          <p:nvPr>
            <p:ph idx="1"/>
          </p:nvPr>
        </p:nvSpPr>
        <p:spPr/>
        <p:txBody>
          <a:bodyPr>
            <a:normAutofit/>
          </a:bodyPr>
          <a:lstStyle/>
          <a:p>
            <a:pPr marL="0" indent="0" algn="ctr">
              <a:buNone/>
            </a:pPr>
            <a:r>
              <a:rPr lang="de-DE" sz="2400" b="1" dirty="0" smtClean="0">
                <a:solidFill>
                  <a:srgbClr val="0070C0"/>
                </a:solidFill>
                <a:latin typeface="Arial" panose="020B0604020202020204" pitchFamily="34" charset="0"/>
                <a:ea typeface="+mj-ea"/>
                <a:cs typeface="Arial" panose="020B0604020202020204" pitchFamily="34" charset="0"/>
              </a:rPr>
              <a:t>I</a:t>
            </a:r>
            <a:r>
              <a:rPr lang="de-DE" sz="2400" b="1" dirty="0">
                <a:solidFill>
                  <a:srgbClr val="0070C0"/>
                </a:solidFill>
                <a:latin typeface="Arial" panose="020B0604020202020204" pitchFamily="34" charset="0"/>
                <a:ea typeface="+mj-ea"/>
                <a:cs typeface="Arial" panose="020B0604020202020204" pitchFamily="34" charset="0"/>
              </a:rPr>
              <a:t>. </a:t>
            </a:r>
            <a:endParaRPr lang="de-DE" sz="2400" b="1" dirty="0" smtClean="0">
              <a:solidFill>
                <a:srgbClr val="0070C0"/>
              </a:solidFill>
              <a:latin typeface="Arial" panose="020B0604020202020204" pitchFamily="34" charset="0"/>
              <a:ea typeface="+mj-ea"/>
              <a:cs typeface="Arial" panose="020B0604020202020204" pitchFamily="34" charset="0"/>
            </a:endParaRPr>
          </a:p>
          <a:p>
            <a:pPr marL="0" indent="0" algn="ctr">
              <a:buNone/>
            </a:pPr>
            <a:r>
              <a:rPr lang="de-DE" sz="2400" b="1" dirty="0" smtClean="0">
                <a:solidFill>
                  <a:srgbClr val="0070C0"/>
                </a:solidFill>
                <a:latin typeface="Arial" panose="020B0604020202020204" pitchFamily="34" charset="0"/>
                <a:ea typeface="+mj-ea"/>
                <a:cs typeface="Arial" panose="020B0604020202020204" pitchFamily="34" charset="0"/>
              </a:rPr>
              <a:t>Zivilgesellschaft </a:t>
            </a:r>
            <a:r>
              <a:rPr lang="de-DE" sz="2400" b="1" dirty="0">
                <a:solidFill>
                  <a:srgbClr val="0070C0"/>
                </a:solidFill>
                <a:latin typeface="Arial" panose="020B0604020202020204" pitchFamily="34" charset="0"/>
                <a:ea typeface="+mj-ea"/>
                <a:cs typeface="Arial" panose="020B0604020202020204" pitchFamily="34" charset="0"/>
              </a:rPr>
              <a:t>und Demokratie: </a:t>
            </a:r>
            <a:endParaRPr lang="de-DE" sz="2400" b="1" dirty="0" smtClean="0">
              <a:solidFill>
                <a:srgbClr val="0070C0"/>
              </a:solidFill>
              <a:latin typeface="Arial" panose="020B0604020202020204" pitchFamily="34" charset="0"/>
              <a:ea typeface="+mj-ea"/>
              <a:cs typeface="Arial" panose="020B0604020202020204" pitchFamily="34" charset="0"/>
            </a:endParaRPr>
          </a:p>
          <a:p>
            <a:pPr marL="0" indent="0" algn="ctr">
              <a:buNone/>
            </a:pPr>
            <a:r>
              <a:rPr lang="de-DE" sz="2400" b="1" dirty="0" smtClean="0">
                <a:solidFill>
                  <a:srgbClr val="0070C0"/>
                </a:solidFill>
                <a:latin typeface="Arial" panose="020B0604020202020204" pitchFamily="34" charset="0"/>
                <a:ea typeface="+mj-ea"/>
                <a:cs typeface="Arial" panose="020B0604020202020204" pitchFamily="34" charset="0"/>
              </a:rPr>
              <a:t>Das Idealbild</a:t>
            </a:r>
            <a:endParaRPr lang="de-DE" sz="2400" dirty="0"/>
          </a:p>
        </p:txBody>
      </p:sp>
    </p:spTree>
    <p:extLst>
      <p:ext uri="{BB962C8B-B14F-4D97-AF65-F5344CB8AC3E}">
        <p14:creationId xmlns:p14="http://schemas.microsoft.com/office/powerpoint/2010/main" val="41214651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Zivilgesellschaft </a:t>
            </a:r>
            <a:r>
              <a:rPr lang="de-DE" sz="2000" b="1" dirty="0" smtClean="0">
                <a:solidFill>
                  <a:srgbClr val="0070C0"/>
                </a:solidFill>
                <a:latin typeface="Arial" panose="020B0604020202020204" pitchFamily="34" charset="0"/>
                <a:cs typeface="Arial" panose="020B0604020202020204" pitchFamily="34" charset="0"/>
              </a:rPr>
              <a:t>und Demokratie: </a:t>
            </a:r>
            <a:r>
              <a:rPr lang="de-DE" sz="2000" b="1" dirty="0" smtClean="0">
                <a:solidFill>
                  <a:srgbClr val="0070C0"/>
                </a:solidFill>
                <a:latin typeface="Arial" panose="020B0604020202020204" pitchFamily="34" charset="0"/>
                <a:cs typeface="Arial" panose="020B0604020202020204" pitchFamily="34" charset="0"/>
              </a:rPr>
              <a:t/>
            </a:r>
            <a:br>
              <a:rPr lang="de-DE" sz="2000" b="1" dirty="0" smtClean="0">
                <a:solidFill>
                  <a:srgbClr val="0070C0"/>
                </a:solidFill>
                <a:latin typeface="Arial" panose="020B0604020202020204" pitchFamily="34" charset="0"/>
                <a:cs typeface="Arial" panose="020B0604020202020204" pitchFamily="34" charset="0"/>
              </a:rPr>
            </a:br>
            <a:r>
              <a:rPr lang="de-DE" sz="2000" b="1" dirty="0" smtClean="0">
                <a:solidFill>
                  <a:srgbClr val="0070C0"/>
                </a:solidFill>
                <a:latin typeface="Arial" panose="020B0604020202020204" pitchFamily="34" charset="0"/>
                <a:cs typeface="Arial" panose="020B0604020202020204" pitchFamily="34" charset="0"/>
              </a:rPr>
              <a:t>Das Leitbild der </a:t>
            </a:r>
            <a:r>
              <a:rPr lang="de-DE" sz="2000" b="1" dirty="0" err="1" smtClean="0">
                <a:solidFill>
                  <a:srgbClr val="0070C0"/>
                </a:solidFill>
                <a:latin typeface="Arial" panose="020B0604020202020204" pitchFamily="34" charset="0"/>
                <a:cs typeface="Arial" panose="020B0604020202020204" pitchFamily="34" charset="0"/>
              </a:rPr>
              <a:t>Engagementpolitik</a:t>
            </a:r>
            <a:endParaRPr lang="de-DE" sz="2000" b="1" dirty="0">
              <a:solidFill>
                <a:srgbClr val="0070C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755576" y="1556792"/>
            <a:ext cx="8064896" cy="4608512"/>
          </a:xfrm>
        </p:spPr>
        <p:txBody>
          <a:bodyPr>
            <a:normAutofit/>
          </a:bodyPr>
          <a:lstStyle/>
          <a:p>
            <a:pPr lvl="0">
              <a:spcBef>
                <a:spcPts val="0"/>
              </a:spcBef>
              <a:spcAft>
                <a:spcPts val="600"/>
              </a:spcAft>
              <a:buClr>
                <a:srgbClr val="C00000"/>
              </a:buClr>
              <a:buFont typeface="Wingdings" panose="05000000000000000000" pitchFamily="2" charset="2"/>
              <a:buChar char="Ø"/>
            </a:pPr>
            <a:r>
              <a:rPr lang="de-DE" sz="1600" dirty="0" smtClean="0">
                <a:latin typeface="Arial" panose="020B0604020202020204" pitchFamily="34" charset="0"/>
                <a:cs typeface="Arial" panose="020B0604020202020204" pitchFamily="34" charset="0"/>
              </a:rPr>
              <a:t>Eindeutig </a:t>
            </a:r>
            <a:r>
              <a:rPr lang="de-DE" sz="1600" b="1" dirty="0" smtClean="0">
                <a:latin typeface="Arial" panose="020B0604020202020204" pitchFamily="34" charset="0"/>
                <a:cs typeface="Arial" panose="020B0604020202020204" pitchFamily="34" charset="0"/>
              </a:rPr>
              <a:t>positiver</a:t>
            </a:r>
            <a:r>
              <a:rPr lang="de-DE" sz="1600" dirty="0" smtClean="0">
                <a:latin typeface="Arial" panose="020B0604020202020204" pitchFamily="34" charset="0"/>
                <a:cs typeface="Arial" panose="020B0604020202020204" pitchFamily="34" charset="0"/>
              </a:rPr>
              <a:t> Zusammenhang zwischen Zivilgesellschaft, Demokratie und gesellschaftlichem Zusammenhalt</a:t>
            </a:r>
            <a:r>
              <a:rPr lang="de-DE" sz="1600" dirty="0" smtClean="0">
                <a:latin typeface="Arial" panose="020B0604020202020204" pitchFamily="34" charset="0"/>
                <a:cs typeface="Arial" panose="020B0604020202020204" pitchFamily="34" charset="0"/>
              </a:rPr>
              <a:t>!</a:t>
            </a:r>
            <a:r>
              <a:rPr lang="de-DE" sz="1600" dirty="0">
                <a:solidFill>
                  <a:prstClr val="black"/>
                </a:solidFill>
                <a:latin typeface="Arial" panose="020B0604020202020204" pitchFamily="34" charset="0"/>
                <a:cs typeface="Arial" panose="020B0604020202020204" pitchFamily="34" charset="0"/>
              </a:rPr>
              <a:t> </a:t>
            </a:r>
            <a:endParaRPr lang="de-DE" sz="1600" dirty="0" smtClean="0">
              <a:solidFill>
                <a:prstClr val="black"/>
              </a:solidFill>
              <a:latin typeface="Arial" panose="020B0604020202020204" pitchFamily="34" charset="0"/>
              <a:cs typeface="Arial" panose="020B0604020202020204" pitchFamily="34" charset="0"/>
            </a:endParaRPr>
          </a:p>
          <a:p>
            <a:pPr marL="712788" lvl="0" indent="-357188">
              <a:spcBef>
                <a:spcPts val="0"/>
              </a:spcBef>
              <a:spcAft>
                <a:spcPts val="600"/>
              </a:spcAft>
              <a:buClr>
                <a:srgbClr val="C00000"/>
              </a:buClr>
              <a:buFont typeface="Wingdings" panose="05000000000000000000" pitchFamily="2" charset="2"/>
              <a:buChar char="§"/>
            </a:pPr>
            <a:r>
              <a:rPr lang="de-DE" sz="1600" dirty="0" smtClean="0">
                <a:solidFill>
                  <a:prstClr val="black"/>
                </a:solidFill>
                <a:latin typeface="Arial" panose="020B0604020202020204" pitchFamily="34" charset="0"/>
                <a:cs typeface="Arial" panose="020B0604020202020204" pitchFamily="34" charset="0"/>
              </a:rPr>
              <a:t>Zivilgesellschaft </a:t>
            </a:r>
            <a:r>
              <a:rPr lang="de-DE" sz="1600" dirty="0">
                <a:solidFill>
                  <a:prstClr val="black"/>
                </a:solidFill>
                <a:latin typeface="Arial" panose="020B0604020202020204" pitchFamily="34" charset="0"/>
                <a:cs typeface="Arial" panose="020B0604020202020204" pitchFamily="34" charset="0"/>
              </a:rPr>
              <a:t>als </a:t>
            </a:r>
            <a:r>
              <a:rPr lang="de-DE" sz="1600" dirty="0" smtClean="0">
                <a:solidFill>
                  <a:prstClr val="black"/>
                </a:solidFill>
                <a:latin typeface="Arial" panose="020B0604020202020204" pitchFamily="34" charset="0"/>
                <a:cs typeface="Arial" panose="020B0604020202020204" pitchFamily="34" charset="0"/>
              </a:rPr>
              <a:t>„Humus“ (Thomas </a:t>
            </a:r>
            <a:r>
              <a:rPr lang="de-DE" sz="1600" dirty="0" err="1" smtClean="0">
                <a:solidFill>
                  <a:prstClr val="black"/>
                </a:solidFill>
                <a:latin typeface="Arial" panose="020B0604020202020204" pitchFamily="34" charset="0"/>
                <a:cs typeface="Arial" panose="020B0604020202020204" pitchFamily="34" charset="0"/>
              </a:rPr>
              <a:t>Röbke</a:t>
            </a:r>
            <a:r>
              <a:rPr lang="de-DE" sz="1600" dirty="0" smtClean="0">
                <a:solidFill>
                  <a:prstClr val="black"/>
                </a:solidFill>
                <a:latin typeface="Arial" panose="020B0604020202020204" pitchFamily="34" charset="0"/>
                <a:cs typeface="Arial" panose="020B0604020202020204" pitchFamily="34" charset="0"/>
              </a:rPr>
              <a:t>“) und „Zement </a:t>
            </a:r>
            <a:r>
              <a:rPr lang="de-DE" sz="1600" dirty="0">
                <a:solidFill>
                  <a:prstClr val="black"/>
                </a:solidFill>
                <a:latin typeface="Arial" panose="020B0604020202020204" pitchFamily="34" charset="0"/>
                <a:cs typeface="Arial" panose="020B0604020202020204" pitchFamily="34" charset="0"/>
              </a:rPr>
              <a:t>der Gesellschaft“ (Mario </a:t>
            </a:r>
            <a:r>
              <a:rPr lang="de-DE" sz="1600" dirty="0" err="1">
                <a:solidFill>
                  <a:prstClr val="black"/>
                </a:solidFill>
                <a:latin typeface="Arial" panose="020B0604020202020204" pitchFamily="34" charset="0"/>
                <a:cs typeface="Arial" panose="020B0604020202020204" pitchFamily="34" charset="0"/>
              </a:rPr>
              <a:t>Diani</a:t>
            </a:r>
            <a:r>
              <a:rPr lang="de-DE" sz="1600" dirty="0">
                <a:solidFill>
                  <a:prstClr val="black"/>
                </a:solidFill>
                <a:latin typeface="Arial" panose="020B0604020202020204" pitchFamily="34" charset="0"/>
                <a:cs typeface="Arial" panose="020B0604020202020204" pitchFamily="34" charset="0"/>
              </a:rPr>
              <a:t>) </a:t>
            </a:r>
            <a:endParaRPr lang="de-DE" sz="1600" dirty="0" smtClean="0">
              <a:solidFill>
                <a:prstClr val="black"/>
              </a:solidFill>
              <a:latin typeface="Arial" panose="020B0604020202020204" pitchFamily="34" charset="0"/>
              <a:cs typeface="Arial" panose="020B0604020202020204" pitchFamily="34" charset="0"/>
            </a:endParaRPr>
          </a:p>
          <a:p>
            <a:pPr marL="712788" lvl="0" indent="-357188">
              <a:spcBef>
                <a:spcPts val="0"/>
              </a:spcBef>
              <a:spcAft>
                <a:spcPts val="1200"/>
              </a:spcAft>
              <a:buClr>
                <a:srgbClr val="C00000"/>
              </a:buClr>
              <a:buFont typeface="Wingdings" panose="05000000000000000000" pitchFamily="2" charset="2"/>
              <a:buChar char="§"/>
            </a:pPr>
            <a:r>
              <a:rPr lang="de-DE" sz="1600" dirty="0" smtClean="0">
                <a:solidFill>
                  <a:prstClr val="black"/>
                </a:solidFill>
                <a:latin typeface="Arial" panose="020B0604020202020204" pitchFamily="34" charset="0"/>
                <a:cs typeface="Arial" panose="020B0604020202020204" pitchFamily="34" charset="0"/>
              </a:rPr>
              <a:t>„Bürgerschaftliches </a:t>
            </a:r>
            <a:r>
              <a:rPr lang="de-DE" sz="1600" dirty="0">
                <a:solidFill>
                  <a:prstClr val="black"/>
                </a:solidFill>
                <a:latin typeface="Arial" panose="020B0604020202020204" pitchFamily="34" charset="0"/>
                <a:cs typeface="Arial" panose="020B0604020202020204" pitchFamily="34" charset="0"/>
              </a:rPr>
              <a:t>Engagement ist </a:t>
            </a:r>
            <a:r>
              <a:rPr lang="de-DE" sz="1600" dirty="0" err="1">
                <a:solidFill>
                  <a:prstClr val="black"/>
                </a:solidFill>
                <a:latin typeface="Arial" panose="020B0604020202020204" pitchFamily="34" charset="0"/>
                <a:cs typeface="Arial" panose="020B0604020202020204" pitchFamily="34" charset="0"/>
              </a:rPr>
              <a:t>Gelingensbedingung</a:t>
            </a:r>
            <a:r>
              <a:rPr lang="de-DE" sz="1600" dirty="0">
                <a:solidFill>
                  <a:prstClr val="black"/>
                </a:solidFill>
                <a:latin typeface="Arial" panose="020B0604020202020204" pitchFamily="34" charset="0"/>
                <a:cs typeface="Arial" panose="020B0604020202020204" pitchFamily="34" charset="0"/>
              </a:rPr>
              <a:t> für die </a:t>
            </a:r>
            <a:r>
              <a:rPr lang="de-DE" sz="1600" dirty="0" smtClean="0">
                <a:solidFill>
                  <a:prstClr val="black"/>
                </a:solidFill>
                <a:latin typeface="Arial" panose="020B0604020202020204" pitchFamily="34" charset="0"/>
                <a:cs typeface="Arial" panose="020B0604020202020204" pitchFamily="34" charset="0"/>
              </a:rPr>
              <a:t>Bewältigung gesellschaftlicher Herausforderungen“ (Zweiter </a:t>
            </a:r>
            <a:r>
              <a:rPr lang="de-DE" sz="1600" dirty="0" err="1" smtClean="0">
                <a:solidFill>
                  <a:prstClr val="black"/>
                </a:solidFill>
                <a:latin typeface="Arial" panose="020B0604020202020204" pitchFamily="34" charset="0"/>
                <a:cs typeface="Arial" panose="020B0604020202020204" pitchFamily="34" charset="0"/>
              </a:rPr>
              <a:t>Engagementbericht</a:t>
            </a:r>
            <a:r>
              <a:rPr lang="de-DE" sz="1600" dirty="0" smtClean="0">
                <a:solidFill>
                  <a:prstClr val="black"/>
                </a:solidFill>
                <a:latin typeface="Arial" panose="020B0604020202020204" pitchFamily="34" charset="0"/>
                <a:cs typeface="Arial" panose="020B0604020202020204" pitchFamily="34" charset="0"/>
              </a:rPr>
              <a:t>, 2017) </a:t>
            </a:r>
          </a:p>
          <a:p>
            <a:pPr marL="355600" lvl="0" indent="-355600">
              <a:spcBef>
                <a:spcPts val="0"/>
              </a:spcBef>
              <a:spcAft>
                <a:spcPts val="600"/>
              </a:spcAft>
              <a:buClr>
                <a:srgbClr val="C00000"/>
              </a:buClr>
              <a:buFont typeface="Wingdings" panose="05000000000000000000" pitchFamily="2" charset="2"/>
              <a:buChar char="Ø"/>
            </a:pPr>
            <a:r>
              <a:rPr lang="de-DE" sz="1600" b="1" dirty="0" smtClean="0">
                <a:latin typeface="Arial" panose="020B0604020202020204" pitchFamily="34" charset="0"/>
                <a:cs typeface="Arial" panose="020B0604020202020204" pitchFamily="34" charset="0"/>
              </a:rPr>
              <a:t>Schlussfolgerung</a:t>
            </a:r>
            <a:r>
              <a:rPr lang="de-DE" sz="1600" dirty="0" smtClean="0">
                <a:latin typeface="Arial" panose="020B0604020202020204" pitchFamily="34" charset="0"/>
                <a:cs typeface="Arial" panose="020B0604020202020204" pitchFamily="34" charset="0"/>
              </a:rPr>
              <a:t> (z.B. Bundesnetzwerk Bürgerschaftliches Engagement; BBE)</a:t>
            </a:r>
            <a:endParaRPr lang="de-DE" sz="1600" dirty="0" smtClean="0">
              <a:latin typeface="Arial" panose="020B0604020202020204" pitchFamily="34" charset="0"/>
              <a:cs typeface="Arial" panose="020B0604020202020204" pitchFamily="34" charset="0"/>
            </a:endParaRPr>
          </a:p>
          <a:p>
            <a:pPr marL="647700" indent="-285750">
              <a:spcBef>
                <a:spcPts val="0"/>
              </a:spcBef>
              <a:spcAft>
                <a:spcPts val="600"/>
              </a:spcAft>
              <a:buClr>
                <a:srgbClr val="C00000"/>
              </a:buClr>
              <a:buFont typeface="Wingdings" panose="05000000000000000000" pitchFamily="2" charset="2"/>
              <a:buChar char="§"/>
            </a:pPr>
            <a:r>
              <a:rPr lang="de-DE" sz="1600" dirty="0" smtClean="0">
                <a:latin typeface="Arial" panose="020B0604020202020204" pitchFamily="34" charset="0"/>
                <a:cs typeface="Arial" panose="020B0604020202020204" pitchFamily="34" charset="0"/>
              </a:rPr>
              <a:t>Bürgerschaftliches Engagement </a:t>
            </a:r>
            <a:r>
              <a:rPr lang="de-DE" sz="1600" b="1" dirty="0" smtClean="0">
                <a:latin typeface="Arial" panose="020B0604020202020204" pitchFamily="34" charset="0"/>
                <a:cs typeface="Arial" panose="020B0604020202020204" pitchFamily="34" charset="0"/>
              </a:rPr>
              <a:t>stärkt</a:t>
            </a:r>
            <a:r>
              <a:rPr lang="de-DE" sz="1600" dirty="0" smtClean="0">
                <a:latin typeface="Arial" panose="020B0604020202020204" pitchFamily="34" charset="0"/>
                <a:cs typeface="Arial" panose="020B0604020202020204" pitchFamily="34" charset="0"/>
              </a:rPr>
              <a:t> die Demokratie!</a:t>
            </a:r>
          </a:p>
          <a:p>
            <a:pPr marL="647700" indent="-285750">
              <a:spcBef>
                <a:spcPts val="0"/>
              </a:spcBef>
              <a:spcAft>
                <a:spcPts val="600"/>
              </a:spcAft>
              <a:buClr>
                <a:srgbClr val="C00000"/>
              </a:buClr>
              <a:buFont typeface="Wingdings" panose="05000000000000000000" pitchFamily="2" charset="2"/>
              <a:buChar char="§"/>
            </a:pPr>
            <a:r>
              <a:rPr lang="de-DE" sz="1600" dirty="0" smtClean="0">
                <a:latin typeface="Arial" panose="020B0604020202020204" pitchFamily="34" charset="0"/>
                <a:cs typeface="Arial" panose="020B0604020202020204" pitchFamily="34" charset="0"/>
              </a:rPr>
              <a:t>Bürgerschaftliches Engagement </a:t>
            </a:r>
            <a:r>
              <a:rPr lang="de-DE" sz="1600" b="1" dirty="0" smtClean="0">
                <a:latin typeface="Arial" panose="020B0604020202020204" pitchFamily="34" charset="0"/>
                <a:cs typeface="Arial" panose="020B0604020202020204" pitchFamily="34" charset="0"/>
              </a:rPr>
              <a:t>stärkt</a:t>
            </a:r>
            <a:r>
              <a:rPr lang="de-DE" sz="1600" dirty="0" smtClean="0">
                <a:latin typeface="Arial" panose="020B0604020202020204" pitchFamily="34" charset="0"/>
                <a:cs typeface="Arial" panose="020B0604020202020204" pitchFamily="34" charset="0"/>
              </a:rPr>
              <a:t> den gesellschaftlichen Zusammenhalt!</a:t>
            </a:r>
          </a:p>
          <a:p>
            <a:pPr marL="647700" indent="-285750">
              <a:spcBef>
                <a:spcPts val="0"/>
              </a:spcBef>
              <a:spcAft>
                <a:spcPts val="1200"/>
              </a:spcAft>
              <a:buClr>
                <a:srgbClr val="C00000"/>
              </a:buClr>
              <a:buFont typeface="Wingdings" panose="05000000000000000000" pitchFamily="2" charset="2"/>
              <a:buChar char="§"/>
            </a:pPr>
            <a:r>
              <a:rPr lang="de-DE" sz="1600" b="1" dirty="0" smtClean="0">
                <a:latin typeface="Arial" panose="020B0604020202020204" pitchFamily="34" charset="0"/>
                <a:cs typeface="Arial" panose="020B0604020202020204" pitchFamily="34" charset="0"/>
              </a:rPr>
              <a:t>Engagement stärken heißt Demokratie stärken!</a:t>
            </a:r>
          </a:p>
          <a:p>
            <a:pPr marL="361950" lvl="0" indent="-361950" eaLnBrk="0" fontAlgn="base" hangingPunct="0">
              <a:spcBef>
                <a:spcPts val="0"/>
              </a:spcBef>
              <a:spcAft>
                <a:spcPts val="1800"/>
              </a:spcAft>
              <a:buClr>
                <a:srgbClr val="C00000"/>
              </a:buClr>
              <a:buFont typeface="Wingdings" pitchFamily="2" charset="2"/>
              <a:buChar char="è"/>
            </a:pPr>
            <a:r>
              <a:rPr lang="de-DE" sz="1600" b="1" dirty="0" err="1" smtClean="0">
                <a:latin typeface="Arial" panose="020B0604020202020204" pitchFamily="34" charset="0"/>
                <a:cs typeface="Arial" panose="020B0604020202020204" pitchFamily="34" charset="0"/>
              </a:rPr>
              <a:t>Engagementpolitik</a:t>
            </a:r>
            <a:r>
              <a:rPr lang="de-DE" sz="1600" dirty="0" smtClean="0">
                <a:latin typeface="Arial" panose="020B0604020202020204" pitchFamily="34" charset="0"/>
                <a:cs typeface="Arial" panose="020B0604020202020204" pitchFamily="34" charset="0"/>
              </a:rPr>
              <a:t> als neues Politikfeld </a:t>
            </a:r>
            <a:r>
              <a:rPr lang="de-DE" sz="1600" dirty="0">
                <a:latin typeface="Arial" panose="020B0604020202020204" pitchFamily="34" charset="0"/>
                <a:cs typeface="Arial" panose="020B0604020202020204" pitchFamily="34" charset="0"/>
              </a:rPr>
              <a:t>in </a:t>
            </a:r>
            <a:r>
              <a:rPr lang="de-DE" sz="1600" dirty="0" smtClean="0">
                <a:latin typeface="Arial" panose="020B0604020202020204" pitchFamily="34" charset="0"/>
                <a:cs typeface="Arial" panose="020B0604020202020204" pitchFamily="34" charset="0"/>
              </a:rPr>
              <a:t>Deutschland;</a:t>
            </a:r>
            <a:br>
              <a:rPr lang="de-DE" sz="1600" dirty="0" smtClean="0">
                <a:latin typeface="Arial" panose="020B0604020202020204" pitchFamily="34" charset="0"/>
                <a:cs typeface="Arial" panose="020B0604020202020204" pitchFamily="34" charset="0"/>
              </a:rPr>
            </a:br>
            <a:r>
              <a:rPr lang="de-DE" sz="1600" dirty="0" smtClean="0">
                <a:latin typeface="Arial" panose="020B0604020202020204" pitchFamily="34" charset="0"/>
                <a:cs typeface="Arial" panose="020B0604020202020204" pitchFamily="34" charset="0"/>
              </a:rPr>
              <a:t>BMJFS (2017): „</a:t>
            </a:r>
            <a:r>
              <a:rPr lang="de-DE" sz="1600" dirty="0" err="1" smtClean="0">
                <a:latin typeface="Arial" panose="020B0604020202020204" pitchFamily="34" charset="0"/>
                <a:cs typeface="Arial" panose="020B0604020202020204" pitchFamily="34" charset="0"/>
              </a:rPr>
              <a:t>Engagementpolitik</a:t>
            </a:r>
            <a:r>
              <a:rPr lang="de-DE" sz="1600" dirty="0" smtClean="0">
                <a:latin typeface="Arial" panose="020B0604020202020204" pitchFamily="34" charset="0"/>
                <a:cs typeface="Arial" panose="020B0604020202020204" pitchFamily="34" charset="0"/>
              </a:rPr>
              <a:t> </a:t>
            </a:r>
            <a:r>
              <a:rPr lang="de-DE" sz="1600" dirty="0">
                <a:latin typeface="Arial" panose="020B0604020202020204" pitchFamily="34" charset="0"/>
                <a:cs typeface="Arial" panose="020B0604020202020204" pitchFamily="34" charset="0"/>
              </a:rPr>
              <a:t>ist neue Schwerpunktaufgabe in der </a:t>
            </a:r>
            <a:r>
              <a:rPr lang="de-DE" sz="1600" dirty="0" smtClean="0">
                <a:latin typeface="Arial" panose="020B0604020202020204" pitchFamily="34" charset="0"/>
                <a:cs typeface="Arial" panose="020B0604020202020204" pitchFamily="34" charset="0"/>
              </a:rPr>
              <a:t>Gesellschaftspolitik“  </a:t>
            </a: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290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Wie </a:t>
            </a:r>
            <a:r>
              <a:rPr lang="de-DE" sz="2000" b="1" dirty="0">
                <a:solidFill>
                  <a:srgbClr val="0070C0"/>
                </a:solidFill>
                <a:latin typeface="Arial" panose="020B0604020202020204" pitchFamily="34" charset="0"/>
                <a:cs typeface="Arial" panose="020B0604020202020204" pitchFamily="34" charset="0"/>
              </a:rPr>
              <a:t>realistisch ist dieses Idealbild</a:t>
            </a:r>
            <a:r>
              <a:rPr lang="de-DE" sz="2000" b="1" dirty="0" smtClean="0">
                <a:solidFill>
                  <a:srgbClr val="0070C0"/>
                </a:solidFill>
                <a:latin typeface="Arial" panose="020B0604020202020204" pitchFamily="34" charset="0"/>
                <a:cs typeface="Arial" panose="020B0604020202020204" pitchFamily="34" charset="0"/>
              </a:rPr>
              <a:t>?</a:t>
            </a:r>
            <a:endParaRPr lang="de-DE" sz="2000" b="1" dirty="0">
              <a:solidFill>
                <a:srgbClr val="0070C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1043608" y="1340768"/>
            <a:ext cx="7272808" cy="5040560"/>
          </a:xfrm>
        </p:spPr>
        <p:txBody>
          <a:bodyPr>
            <a:normAutofit/>
          </a:bodyPr>
          <a:lstStyle/>
          <a:p>
            <a:pPr>
              <a:spcBef>
                <a:spcPts val="0"/>
              </a:spcBef>
              <a:spcAft>
                <a:spcPts val="600"/>
              </a:spcAft>
              <a:buClr>
                <a:srgbClr val="C00000"/>
              </a:buClr>
              <a:buFont typeface="Wingdings" panose="05000000000000000000" pitchFamily="2" charset="2"/>
              <a:buChar char="Ø"/>
            </a:pPr>
            <a:r>
              <a:rPr lang="de-DE" sz="1600" b="1" dirty="0" smtClean="0">
                <a:latin typeface="Arial" panose="020B0604020202020204" pitchFamily="34" charset="0"/>
                <a:cs typeface="Arial" panose="020B0604020202020204" pitchFamily="34" charset="0"/>
              </a:rPr>
              <a:t>Die positiven Erfahrungen </a:t>
            </a:r>
          </a:p>
          <a:p>
            <a:pPr marL="628650" indent="-273050">
              <a:spcBef>
                <a:spcPts val="0"/>
              </a:spcBef>
              <a:spcAft>
                <a:spcPts val="600"/>
              </a:spcAft>
              <a:buClr>
                <a:srgbClr val="C00000"/>
              </a:buClr>
              <a:buFont typeface="Wingdings" panose="05000000000000000000" pitchFamily="2" charset="2"/>
              <a:buChar char="§"/>
            </a:pPr>
            <a:r>
              <a:rPr lang="de-DE" sz="1600" b="1" dirty="0" smtClean="0">
                <a:latin typeface="Arial" panose="020B0604020202020204" pitchFamily="34" charset="0"/>
                <a:cs typeface="Arial" panose="020B0604020202020204" pitchFamily="34" charset="0"/>
              </a:rPr>
              <a:t>Alexis de Tocqueville </a:t>
            </a:r>
            <a:r>
              <a:rPr lang="de-DE" sz="1600" dirty="0" smtClean="0">
                <a:latin typeface="Arial" panose="020B0604020202020204" pitchFamily="34" charset="0"/>
                <a:cs typeface="Arial" panose="020B0604020202020204" pitchFamily="34" charset="0"/>
              </a:rPr>
              <a:t>(1835/1840): „Über die Demokratie in Amerika“</a:t>
            </a:r>
            <a:br>
              <a:rPr lang="de-DE" sz="1600" dirty="0" smtClean="0">
                <a:latin typeface="Arial" panose="020B0604020202020204" pitchFamily="34" charset="0"/>
                <a:cs typeface="Arial" panose="020B0604020202020204" pitchFamily="34" charset="0"/>
              </a:rPr>
            </a:br>
            <a:r>
              <a:rPr lang="de-DE" sz="1600" dirty="0" smtClean="0">
                <a:latin typeface="Arial" panose="020B0604020202020204" pitchFamily="34" charset="0"/>
                <a:cs typeface="Arial" panose="020B0604020202020204" pitchFamily="34" charset="0"/>
              </a:rPr>
              <a:t>„Es gibt nichts, was der menschliche Wille nicht durch </a:t>
            </a:r>
            <a:r>
              <a:rPr lang="de-DE" sz="1600" b="1" dirty="0" smtClean="0">
                <a:latin typeface="Arial" panose="020B0604020202020204" pitchFamily="34" charset="0"/>
                <a:cs typeface="Arial" panose="020B0604020202020204" pitchFamily="34" charset="0"/>
              </a:rPr>
              <a:t>die freie Tätigkeit der vereinten Macht Einzelner </a:t>
            </a:r>
            <a:r>
              <a:rPr lang="de-DE" sz="1600" dirty="0" smtClean="0">
                <a:latin typeface="Arial" panose="020B0604020202020204" pitchFamily="34" charset="0"/>
                <a:cs typeface="Arial" panose="020B0604020202020204" pitchFamily="34" charset="0"/>
              </a:rPr>
              <a:t>zu erreichen hoffte“.</a:t>
            </a:r>
          </a:p>
          <a:p>
            <a:pPr marL="628650" lvl="0" indent="-273050">
              <a:spcBef>
                <a:spcPts val="0"/>
              </a:spcBef>
              <a:spcAft>
                <a:spcPts val="600"/>
              </a:spcAft>
              <a:buClr>
                <a:srgbClr val="C00000"/>
              </a:buClr>
              <a:buFont typeface="Wingdings" panose="05000000000000000000" pitchFamily="2" charset="2"/>
              <a:buChar char="§"/>
            </a:pPr>
            <a:r>
              <a:rPr lang="de-DE" sz="1600" dirty="0" smtClean="0">
                <a:latin typeface="Arial" panose="020B0604020202020204" pitchFamily="34" charset="0"/>
                <a:cs typeface="Arial" panose="020B0604020202020204" pitchFamily="34" charset="0"/>
              </a:rPr>
              <a:t>Zivilgesellschaft als treibende Kraft des </a:t>
            </a:r>
            <a:r>
              <a:rPr lang="de-DE" sz="1600" b="1" dirty="0" smtClean="0">
                <a:latin typeface="Arial" panose="020B0604020202020204" pitchFamily="34" charset="0"/>
                <a:cs typeface="Arial" panose="020B0604020202020204" pitchFamily="34" charset="0"/>
              </a:rPr>
              <a:t>demokratischen Systemwandels der 1980er und 1990er</a:t>
            </a:r>
          </a:p>
          <a:p>
            <a:pPr marL="628650" lvl="0" indent="-273050">
              <a:spcBef>
                <a:spcPts val="0"/>
              </a:spcBef>
              <a:spcAft>
                <a:spcPts val="1200"/>
              </a:spcAft>
              <a:buClr>
                <a:srgbClr val="C00000"/>
              </a:buClr>
              <a:buFont typeface="Wingdings" panose="05000000000000000000" pitchFamily="2" charset="2"/>
              <a:buChar char="§"/>
            </a:pPr>
            <a:r>
              <a:rPr lang="de-DE" sz="1600" b="1" dirty="0" smtClean="0">
                <a:solidFill>
                  <a:prstClr val="black"/>
                </a:solidFill>
                <a:latin typeface="Arial" panose="020B0604020202020204" pitchFamily="34" charset="0"/>
                <a:cs typeface="Arial" panose="020B0604020202020204" pitchFamily="34" charset="0"/>
              </a:rPr>
              <a:t>Robert Putnam </a:t>
            </a:r>
            <a:r>
              <a:rPr lang="de-DE" sz="1600" dirty="0" smtClean="0">
                <a:solidFill>
                  <a:prstClr val="black"/>
                </a:solidFill>
                <a:latin typeface="Arial" panose="020B0604020202020204" pitchFamily="34" charset="0"/>
                <a:cs typeface="Arial" panose="020B0604020202020204" pitchFamily="34" charset="0"/>
              </a:rPr>
              <a:t>(1993): „Making </a:t>
            </a:r>
            <a:r>
              <a:rPr lang="de-DE" sz="1600" dirty="0">
                <a:solidFill>
                  <a:prstClr val="black"/>
                </a:solidFill>
                <a:latin typeface="Arial" panose="020B0604020202020204" pitchFamily="34" charset="0"/>
                <a:cs typeface="Arial" panose="020B0604020202020204" pitchFamily="34" charset="0"/>
              </a:rPr>
              <a:t>Democracy </a:t>
            </a:r>
            <a:r>
              <a:rPr lang="de-DE" sz="1600" dirty="0" smtClean="0">
                <a:solidFill>
                  <a:prstClr val="black"/>
                </a:solidFill>
                <a:latin typeface="Arial" panose="020B0604020202020204" pitchFamily="34" charset="0"/>
                <a:cs typeface="Arial" panose="020B0604020202020204" pitchFamily="34" charset="0"/>
              </a:rPr>
              <a:t>Work. </a:t>
            </a:r>
            <a:r>
              <a:rPr lang="de-DE" sz="1600" dirty="0" err="1" smtClean="0">
                <a:solidFill>
                  <a:prstClr val="black"/>
                </a:solidFill>
                <a:latin typeface="Arial" panose="020B0604020202020204" pitchFamily="34" charset="0"/>
                <a:cs typeface="Arial" panose="020B0604020202020204" pitchFamily="34" charset="0"/>
              </a:rPr>
              <a:t>Civic</a:t>
            </a:r>
            <a:r>
              <a:rPr lang="de-DE" sz="1600" dirty="0" smtClean="0">
                <a:solidFill>
                  <a:prstClr val="black"/>
                </a:solidFill>
                <a:latin typeface="Arial" panose="020B0604020202020204" pitchFamily="34" charset="0"/>
                <a:cs typeface="Arial" panose="020B0604020202020204" pitchFamily="34" charset="0"/>
              </a:rPr>
              <a:t> </a:t>
            </a:r>
            <a:r>
              <a:rPr lang="de-DE" sz="1600" dirty="0" err="1" smtClean="0">
                <a:solidFill>
                  <a:prstClr val="black"/>
                </a:solidFill>
                <a:latin typeface="Arial" panose="020B0604020202020204" pitchFamily="34" charset="0"/>
                <a:cs typeface="Arial" panose="020B0604020202020204" pitchFamily="34" charset="0"/>
              </a:rPr>
              <a:t>traditions</a:t>
            </a:r>
            <a:r>
              <a:rPr lang="de-DE" sz="1600" dirty="0" smtClean="0">
                <a:solidFill>
                  <a:prstClr val="black"/>
                </a:solidFill>
                <a:latin typeface="Arial" panose="020B0604020202020204" pitchFamily="34" charset="0"/>
                <a:cs typeface="Arial" panose="020B0604020202020204" pitchFamily="34" charset="0"/>
              </a:rPr>
              <a:t> in modern </a:t>
            </a:r>
            <a:r>
              <a:rPr lang="de-DE" sz="1600" dirty="0" err="1" smtClean="0">
                <a:solidFill>
                  <a:prstClr val="black"/>
                </a:solidFill>
                <a:latin typeface="Arial" panose="020B0604020202020204" pitchFamily="34" charset="0"/>
                <a:cs typeface="Arial" panose="020B0604020202020204" pitchFamily="34" charset="0"/>
              </a:rPr>
              <a:t>Italy</a:t>
            </a:r>
            <a:r>
              <a:rPr lang="de-DE" sz="1600" dirty="0" smtClean="0">
                <a:solidFill>
                  <a:prstClr val="black"/>
                </a:solidFill>
                <a:latin typeface="Arial" panose="020B0604020202020204" pitchFamily="34" charset="0"/>
                <a:cs typeface="Arial" panose="020B0604020202020204" pitchFamily="34" charset="0"/>
              </a:rPr>
              <a:t>“ </a:t>
            </a:r>
            <a:endParaRPr lang="de-DE" sz="1600" dirty="0">
              <a:solidFill>
                <a:prstClr val="black"/>
              </a:solidFill>
              <a:latin typeface="Arial" panose="020B0604020202020204" pitchFamily="34" charset="0"/>
              <a:cs typeface="Arial" panose="020B0604020202020204" pitchFamily="34" charset="0"/>
            </a:endParaRPr>
          </a:p>
          <a:p>
            <a:pPr>
              <a:spcBef>
                <a:spcPts val="0"/>
              </a:spcBef>
              <a:spcAft>
                <a:spcPts val="600"/>
              </a:spcAft>
              <a:buClr>
                <a:srgbClr val="C00000"/>
              </a:buClr>
              <a:buFont typeface="Wingdings" panose="05000000000000000000" pitchFamily="2" charset="2"/>
              <a:buChar char="Ø"/>
            </a:pPr>
            <a:r>
              <a:rPr lang="de-DE" sz="1600" b="1" dirty="0" smtClean="0">
                <a:latin typeface="Arial" panose="020B0604020202020204" pitchFamily="34" charset="0"/>
                <a:cs typeface="Arial" panose="020B0604020202020204" pitchFamily="34" charset="0"/>
              </a:rPr>
              <a:t>Aber: Schattenseiten der Zivilgesellschaft</a:t>
            </a:r>
          </a:p>
          <a:p>
            <a:pPr marL="641350" indent="-285750">
              <a:spcBef>
                <a:spcPts val="0"/>
              </a:spcBef>
              <a:spcAft>
                <a:spcPts val="600"/>
              </a:spcAft>
              <a:buClr>
                <a:srgbClr val="C00000"/>
              </a:buClr>
              <a:buFont typeface="Wingdings" panose="05000000000000000000" pitchFamily="2" charset="2"/>
              <a:buChar char="§"/>
            </a:pPr>
            <a:r>
              <a:rPr lang="de-DE" sz="1600" b="1" dirty="0" smtClean="0">
                <a:latin typeface="Arial" panose="020B0604020202020204" pitchFamily="34" charset="0"/>
                <a:cs typeface="Arial" panose="020B0604020202020204" pitchFamily="34" charset="0"/>
              </a:rPr>
              <a:t>Sheri Berman </a:t>
            </a:r>
            <a:r>
              <a:rPr lang="de-DE" sz="1600" dirty="0" smtClean="0">
                <a:latin typeface="Arial" panose="020B0604020202020204" pitchFamily="34" charset="0"/>
                <a:cs typeface="Arial" panose="020B0604020202020204" pitchFamily="34" charset="0"/>
              </a:rPr>
              <a:t>(1997): „</a:t>
            </a:r>
            <a:r>
              <a:rPr lang="de-DE" sz="1600" dirty="0" err="1" smtClean="0">
                <a:latin typeface="Arial" panose="020B0604020202020204" pitchFamily="34" charset="0"/>
                <a:cs typeface="Arial" panose="020B0604020202020204" pitchFamily="34" charset="0"/>
              </a:rPr>
              <a:t>uncivil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civil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society</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Civil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society</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the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collapse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the</a:t>
            </a:r>
            <a:r>
              <a:rPr lang="de-DE" sz="1600" dirty="0" smtClean="0">
                <a:latin typeface="Arial" panose="020B0604020202020204" pitchFamily="34" charset="0"/>
                <a:cs typeface="Arial" panose="020B0604020202020204" pitchFamily="34" charset="0"/>
              </a:rPr>
              <a:t> Weimar </a:t>
            </a:r>
            <a:r>
              <a:rPr lang="de-DE" sz="1600" dirty="0" err="1" smtClean="0">
                <a:latin typeface="Arial" panose="020B0604020202020204" pitchFamily="34" charset="0"/>
                <a:cs typeface="Arial" panose="020B0604020202020204" pitchFamily="34" charset="0"/>
              </a:rPr>
              <a:t>Republic</a:t>
            </a:r>
            <a:r>
              <a:rPr lang="de-DE" sz="1600" dirty="0" smtClean="0">
                <a:latin typeface="Arial" panose="020B0604020202020204" pitchFamily="34" charset="0"/>
                <a:cs typeface="Arial" panose="020B0604020202020204" pitchFamily="34" charset="0"/>
              </a:rPr>
              <a:t>“)</a:t>
            </a:r>
          </a:p>
          <a:p>
            <a:pPr marL="641350" indent="-285750">
              <a:spcBef>
                <a:spcPts val="0"/>
              </a:spcBef>
              <a:spcAft>
                <a:spcPts val="600"/>
              </a:spcAft>
              <a:buClr>
                <a:srgbClr val="C00000"/>
              </a:buClr>
              <a:buFont typeface="Wingdings" panose="05000000000000000000" pitchFamily="2" charset="2"/>
              <a:buChar char="§"/>
            </a:pPr>
            <a:r>
              <a:rPr lang="de-DE" sz="1600" b="1" dirty="0" smtClean="0">
                <a:latin typeface="Arial" panose="020B0604020202020204" pitchFamily="34" charset="0"/>
                <a:cs typeface="Arial" panose="020B0604020202020204" pitchFamily="34" charset="0"/>
              </a:rPr>
              <a:t>Politische Polarisierung und Zivilgesellschaft </a:t>
            </a:r>
            <a:r>
              <a:rPr lang="de-DE" sz="1600" dirty="0" smtClean="0">
                <a:latin typeface="Arial" panose="020B0604020202020204" pitchFamily="34" charset="0"/>
                <a:cs typeface="Arial" panose="020B0604020202020204" pitchFamily="34" charset="0"/>
              </a:rPr>
              <a:t>in den USA (u.a. Tea Party Movement, </a:t>
            </a:r>
            <a:r>
              <a:rPr lang="de-DE" sz="1600" dirty="0" err="1" smtClean="0">
                <a:latin typeface="Arial" panose="020B0604020202020204" pitchFamily="34" charset="0"/>
                <a:cs typeface="Arial" panose="020B0604020202020204" pitchFamily="34" charset="0"/>
              </a:rPr>
              <a:t>Moms</a:t>
            </a:r>
            <a:r>
              <a:rPr lang="de-DE" sz="1600" dirty="0" smtClean="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F</a:t>
            </a:r>
            <a:r>
              <a:rPr lang="de-DE" sz="1600" dirty="0" err="1" smtClean="0">
                <a:latin typeface="Arial" panose="020B0604020202020204" pitchFamily="34" charset="0"/>
                <a:cs typeface="Arial" panose="020B0604020202020204" pitchFamily="34" charset="0"/>
              </a:rPr>
              <a:t>or</a:t>
            </a:r>
            <a:r>
              <a:rPr lang="de-DE" sz="1600" dirty="0" smtClean="0">
                <a:latin typeface="Arial" panose="020B0604020202020204" pitchFamily="34" charset="0"/>
                <a:cs typeface="Arial" panose="020B0604020202020204" pitchFamily="34" charset="0"/>
              </a:rPr>
              <a:t> Liberty) </a:t>
            </a:r>
            <a:endParaRPr lang="de-DE" sz="1600" dirty="0" smtClean="0">
              <a:latin typeface="Arial" panose="020B0604020202020204" pitchFamily="34" charset="0"/>
              <a:cs typeface="Arial" panose="020B0604020202020204" pitchFamily="34" charset="0"/>
            </a:endParaRPr>
          </a:p>
          <a:p>
            <a:pPr marL="641350" indent="-285750">
              <a:spcBef>
                <a:spcPts val="0"/>
              </a:spcBef>
              <a:spcAft>
                <a:spcPts val="600"/>
              </a:spcAft>
              <a:buClr>
                <a:srgbClr val="C00000"/>
              </a:buClr>
              <a:buFont typeface="Wingdings" panose="05000000000000000000" pitchFamily="2" charset="2"/>
              <a:buChar char="§"/>
            </a:pPr>
            <a:r>
              <a:rPr lang="de-DE" sz="1600" b="1" dirty="0" smtClean="0">
                <a:latin typeface="Arial" panose="020B0604020202020204" pitchFamily="34" charset="0"/>
                <a:cs typeface="Arial" panose="020B0604020202020204" pitchFamily="34" charset="0"/>
              </a:rPr>
              <a:t>Neue Rechte und Zivilgesellschaft </a:t>
            </a:r>
            <a:r>
              <a:rPr lang="de-DE" sz="1600" dirty="0" smtClean="0">
                <a:latin typeface="Arial" panose="020B0604020202020204" pitchFamily="34" charset="0"/>
                <a:cs typeface="Arial" panose="020B0604020202020204" pitchFamily="34" charset="0"/>
              </a:rPr>
              <a:t>in Deutschland</a:t>
            </a:r>
          </a:p>
        </p:txBody>
      </p:sp>
    </p:spTree>
    <p:extLst>
      <p:ext uri="{BB962C8B-B14F-4D97-AF65-F5344CB8AC3E}">
        <p14:creationId xmlns:p14="http://schemas.microsoft.com/office/powerpoint/2010/main" val="116504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7544" y="2132856"/>
            <a:ext cx="8229600" cy="2250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92106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normAutofit/>
          </a:bodyPr>
          <a:lstStyle/>
          <a:p>
            <a:pPr marL="0" indent="0" algn="ctr">
              <a:lnSpc>
                <a:spcPct val="150000"/>
              </a:lnSpc>
              <a:buNone/>
            </a:pPr>
            <a:r>
              <a:rPr lang="de-DE" sz="2400" b="1" dirty="0" smtClean="0">
                <a:solidFill>
                  <a:srgbClr val="0070C0"/>
                </a:solidFill>
                <a:latin typeface="Arial" panose="020B0604020202020204" pitchFamily="34" charset="0"/>
                <a:cs typeface="Arial" panose="020B0604020202020204" pitchFamily="34" charset="0"/>
              </a:rPr>
              <a:t>II. </a:t>
            </a:r>
            <a:r>
              <a:rPr lang="de-DE" sz="2400" b="1" dirty="0">
                <a:solidFill>
                  <a:srgbClr val="0070C0"/>
                </a:solidFill>
                <a:latin typeface="Arial" panose="020B0604020202020204" pitchFamily="34" charset="0"/>
                <a:cs typeface="Arial" panose="020B0604020202020204" pitchFamily="34" charset="0"/>
              </a:rPr>
              <a:t/>
            </a:r>
            <a:br>
              <a:rPr lang="de-DE" sz="2400" b="1" dirty="0">
                <a:solidFill>
                  <a:srgbClr val="0070C0"/>
                </a:solidFill>
                <a:latin typeface="Arial" panose="020B0604020202020204" pitchFamily="34" charset="0"/>
                <a:cs typeface="Arial" panose="020B0604020202020204" pitchFamily="34" charset="0"/>
              </a:rPr>
            </a:br>
            <a:r>
              <a:rPr lang="de-DE" sz="2400" b="1" dirty="0">
                <a:solidFill>
                  <a:srgbClr val="0070C0"/>
                </a:solidFill>
                <a:latin typeface="Arial"/>
                <a:ea typeface="Calibri"/>
                <a:cs typeface="+mj-cs"/>
              </a:rPr>
              <a:t>Was </a:t>
            </a:r>
            <a:r>
              <a:rPr lang="de-DE" sz="2400" b="1" dirty="0" smtClean="0">
                <a:solidFill>
                  <a:srgbClr val="0070C0"/>
                </a:solidFill>
                <a:latin typeface="Arial"/>
                <a:ea typeface="Calibri"/>
                <a:cs typeface="+mj-cs"/>
              </a:rPr>
              <a:t>ist Zivilgesellschaft? </a:t>
            </a:r>
            <a:r>
              <a:rPr lang="de-DE" sz="2400" b="1" dirty="0">
                <a:solidFill>
                  <a:srgbClr val="0070C0"/>
                </a:solidFill>
                <a:latin typeface="Arial"/>
                <a:ea typeface="Calibri"/>
                <a:cs typeface="+mj-cs"/>
              </a:rPr>
              <a:t/>
            </a:r>
            <a:br>
              <a:rPr lang="de-DE" sz="2400" b="1" dirty="0">
                <a:solidFill>
                  <a:srgbClr val="0070C0"/>
                </a:solidFill>
                <a:latin typeface="Arial"/>
                <a:ea typeface="Calibri"/>
                <a:cs typeface="+mj-cs"/>
              </a:rPr>
            </a:br>
            <a:endParaRPr lang="de-DE" sz="2400" dirty="0"/>
          </a:p>
        </p:txBody>
      </p:sp>
    </p:spTree>
    <p:extLst>
      <p:ext uri="{BB962C8B-B14F-4D97-AF65-F5344CB8AC3E}">
        <p14:creationId xmlns:p14="http://schemas.microsoft.com/office/powerpoint/2010/main" val="39037968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Merkmale der Zivilgesellschaft</a:t>
            </a:r>
            <a:endParaRPr lang="de-DE" sz="2000" b="1" dirty="0">
              <a:solidFill>
                <a:srgbClr val="0070C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971600" y="1412776"/>
            <a:ext cx="7344816" cy="4752528"/>
          </a:xfrm>
        </p:spPr>
        <p:txBody>
          <a:bodyPr>
            <a:normAutofit lnSpcReduction="10000"/>
          </a:bodyPr>
          <a:lstStyle/>
          <a:p>
            <a:pPr lvl="0">
              <a:spcBef>
                <a:spcPts val="0"/>
              </a:spcBef>
              <a:spcAft>
                <a:spcPts val="1200"/>
              </a:spcAft>
              <a:buClr>
                <a:srgbClr val="C00000"/>
              </a:buClr>
              <a:buFont typeface="Wingdings" panose="05000000000000000000" pitchFamily="2" charset="2"/>
              <a:buChar char="Ø"/>
            </a:pPr>
            <a:r>
              <a:rPr lang="de-DE" sz="1600" b="1" dirty="0" smtClean="0">
                <a:latin typeface="Arial"/>
                <a:ea typeface="Calibri"/>
                <a:cs typeface="Times New Roman"/>
              </a:rPr>
              <a:t>Vielfalt: </a:t>
            </a:r>
            <a:r>
              <a:rPr lang="de-DE" sz="1600" dirty="0" smtClean="0">
                <a:latin typeface="Arial"/>
                <a:ea typeface="Calibri"/>
                <a:cs typeface="Times New Roman"/>
              </a:rPr>
              <a:t>große Bandbreite von Handlungsbereichen und Aktivitäten </a:t>
            </a:r>
            <a:br>
              <a:rPr lang="de-DE" sz="1600" dirty="0" smtClean="0">
                <a:latin typeface="Arial"/>
                <a:ea typeface="Calibri"/>
                <a:cs typeface="Times New Roman"/>
              </a:rPr>
            </a:br>
            <a:r>
              <a:rPr lang="de-DE" sz="1600" dirty="0" smtClean="0">
                <a:latin typeface="Arial"/>
                <a:ea typeface="Calibri"/>
                <a:cs typeface="Times New Roman"/>
              </a:rPr>
              <a:t>(vom Freizeitverein bis zum politischen Protest)</a:t>
            </a:r>
            <a:r>
              <a:rPr lang="de-DE" sz="1600" b="1" dirty="0">
                <a:solidFill>
                  <a:prstClr val="black"/>
                </a:solidFill>
                <a:latin typeface="Arial"/>
                <a:ea typeface="Calibri"/>
                <a:cs typeface="Times New Roman"/>
              </a:rPr>
              <a:t> </a:t>
            </a:r>
            <a:endParaRPr lang="de-DE" sz="1600" b="1" dirty="0" smtClean="0">
              <a:solidFill>
                <a:prstClr val="black"/>
              </a:solidFill>
              <a:latin typeface="Arial"/>
              <a:ea typeface="Calibri"/>
              <a:cs typeface="Times New Roman"/>
            </a:endParaRPr>
          </a:p>
          <a:p>
            <a:pPr lvl="0">
              <a:spcBef>
                <a:spcPts val="0"/>
              </a:spcBef>
              <a:spcAft>
                <a:spcPts val="1200"/>
              </a:spcAft>
              <a:buClr>
                <a:srgbClr val="C00000"/>
              </a:buClr>
              <a:buFont typeface="Wingdings" panose="05000000000000000000" pitchFamily="2" charset="2"/>
              <a:buChar char="Ø"/>
            </a:pPr>
            <a:r>
              <a:rPr lang="de-DE" sz="1600" b="1" dirty="0" smtClean="0">
                <a:solidFill>
                  <a:prstClr val="black"/>
                </a:solidFill>
                <a:latin typeface="Arial"/>
                <a:ea typeface="Calibri"/>
                <a:cs typeface="Times New Roman"/>
              </a:rPr>
              <a:t>Offenheit</a:t>
            </a:r>
            <a:r>
              <a:rPr lang="de-DE" sz="1600" dirty="0" smtClean="0">
                <a:solidFill>
                  <a:prstClr val="black"/>
                </a:solidFill>
                <a:latin typeface="Arial"/>
                <a:ea typeface="Calibri"/>
                <a:cs typeface="Times New Roman"/>
              </a:rPr>
              <a:t>: In </a:t>
            </a:r>
            <a:r>
              <a:rPr lang="de-DE" sz="1600" dirty="0">
                <a:solidFill>
                  <a:prstClr val="black"/>
                </a:solidFill>
                <a:latin typeface="Arial"/>
                <a:ea typeface="Calibri"/>
                <a:cs typeface="Times New Roman"/>
              </a:rPr>
              <a:t>der Zivilgesellschaft kommt die Pluralität von Interessen, Werten, Zielen, Akteuren und Aktionsformen einer demokratischen Gesellschaft zum Ausdruck!</a:t>
            </a:r>
            <a:r>
              <a:rPr lang="de-DE" sz="1600" dirty="0">
                <a:solidFill>
                  <a:prstClr val="black"/>
                </a:solidFill>
                <a:latin typeface="Arial"/>
                <a:cs typeface="Times New Roman"/>
              </a:rPr>
              <a:t> </a:t>
            </a:r>
          </a:p>
          <a:p>
            <a:pPr>
              <a:spcAft>
                <a:spcPts val="1200"/>
              </a:spcAft>
              <a:buClr>
                <a:srgbClr val="C00000"/>
              </a:buClr>
              <a:buFont typeface="Wingdings" panose="05000000000000000000" pitchFamily="2" charset="2"/>
              <a:buChar char="Ø"/>
            </a:pPr>
            <a:r>
              <a:rPr lang="de-DE" sz="1600" b="1" dirty="0" smtClean="0">
                <a:latin typeface="Arial"/>
                <a:ea typeface="Calibri"/>
                <a:cs typeface="Times New Roman"/>
              </a:rPr>
              <a:t>Minimaldefinition</a:t>
            </a:r>
            <a:r>
              <a:rPr lang="de-DE" sz="1600" dirty="0" smtClean="0">
                <a:latin typeface="Arial"/>
                <a:ea typeface="Calibri"/>
                <a:cs typeface="Times New Roman"/>
              </a:rPr>
              <a:t>: Freiwillige </a:t>
            </a:r>
            <a:r>
              <a:rPr lang="de-DE" sz="1600" dirty="0" smtClean="0">
                <a:latin typeface="Arial"/>
                <a:ea typeface="Calibri"/>
                <a:cs typeface="Times New Roman"/>
              </a:rPr>
              <a:t>Zusammenschlüsse der </a:t>
            </a:r>
            <a:r>
              <a:rPr lang="de-DE" sz="1600" dirty="0" smtClean="0">
                <a:latin typeface="Arial"/>
                <a:ea typeface="Calibri"/>
                <a:cs typeface="Times New Roman"/>
              </a:rPr>
              <a:t>Bürger </a:t>
            </a:r>
            <a:r>
              <a:rPr lang="de-DE" sz="1600" dirty="0" smtClean="0">
                <a:latin typeface="Arial"/>
                <a:ea typeface="Calibri"/>
                <a:cs typeface="Times New Roman"/>
              </a:rPr>
              <a:t>(als Bürger!) </a:t>
            </a:r>
            <a:r>
              <a:rPr lang="de-DE" sz="1600" dirty="0">
                <a:solidFill>
                  <a:prstClr val="black"/>
                </a:solidFill>
                <a:latin typeface="Arial"/>
                <a:ea typeface="Calibri"/>
                <a:cs typeface="Times New Roman"/>
              </a:rPr>
              <a:t>(„private </a:t>
            </a:r>
            <a:r>
              <a:rPr lang="de-DE" sz="1600" dirty="0" err="1">
                <a:solidFill>
                  <a:prstClr val="black"/>
                </a:solidFill>
                <a:latin typeface="Arial"/>
                <a:ea typeface="Calibri"/>
                <a:cs typeface="Times New Roman"/>
              </a:rPr>
              <a:t>voluntary</a:t>
            </a:r>
            <a:r>
              <a:rPr lang="de-DE" sz="1600" dirty="0">
                <a:solidFill>
                  <a:prstClr val="black"/>
                </a:solidFill>
                <a:latin typeface="Arial"/>
                <a:ea typeface="Calibri"/>
                <a:cs typeface="Times New Roman"/>
              </a:rPr>
              <a:t> </a:t>
            </a:r>
            <a:r>
              <a:rPr lang="de-DE" sz="1600" dirty="0" err="1">
                <a:solidFill>
                  <a:prstClr val="black"/>
                </a:solidFill>
                <a:latin typeface="Arial"/>
                <a:ea typeface="Calibri"/>
                <a:cs typeface="Times New Roman"/>
              </a:rPr>
              <a:t>associations</a:t>
            </a:r>
            <a:r>
              <a:rPr lang="de-DE" sz="1600" dirty="0">
                <a:solidFill>
                  <a:prstClr val="black"/>
                </a:solidFill>
                <a:latin typeface="Arial"/>
                <a:ea typeface="Calibri"/>
                <a:cs typeface="Times New Roman"/>
              </a:rPr>
              <a:t>“; </a:t>
            </a:r>
            <a:r>
              <a:rPr lang="de-DE" sz="1600" dirty="0" smtClean="0">
                <a:solidFill>
                  <a:prstClr val="black"/>
                </a:solidFill>
                <a:latin typeface="Arial"/>
                <a:ea typeface="Calibri"/>
                <a:cs typeface="Times New Roman"/>
              </a:rPr>
              <a:t>Putnam) </a:t>
            </a:r>
            <a:r>
              <a:rPr lang="de-DE" sz="1600" dirty="0" smtClean="0">
                <a:latin typeface="Arial"/>
                <a:ea typeface="Calibri"/>
                <a:cs typeface="Times New Roman"/>
              </a:rPr>
              <a:t>jenseits </a:t>
            </a:r>
            <a:r>
              <a:rPr lang="de-DE" sz="1600" dirty="0" smtClean="0">
                <a:latin typeface="Arial"/>
                <a:ea typeface="Calibri"/>
                <a:cs typeface="Times New Roman"/>
              </a:rPr>
              <a:t>von Staat, Markt und Familie </a:t>
            </a:r>
          </a:p>
          <a:p>
            <a:pPr lvl="0">
              <a:spcBef>
                <a:spcPts val="0"/>
              </a:spcBef>
              <a:spcAft>
                <a:spcPts val="1200"/>
              </a:spcAft>
              <a:buClr>
                <a:srgbClr val="C00000"/>
              </a:buClr>
              <a:buFont typeface="Wingdings" panose="05000000000000000000" pitchFamily="2" charset="2"/>
              <a:buChar char="Ø"/>
            </a:pPr>
            <a:r>
              <a:rPr lang="de-DE" sz="1600" b="1" dirty="0" smtClean="0">
                <a:solidFill>
                  <a:prstClr val="black"/>
                </a:solidFill>
                <a:latin typeface="Arial"/>
                <a:ea typeface="Calibri"/>
                <a:cs typeface="Times New Roman"/>
              </a:rPr>
              <a:t>Eigensinn</a:t>
            </a:r>
            <a:r>
              <a:rPr lang="de-DE" sz="1600" dirty="0" smtClean="0">
                <a:solidFill>
                  <a:prstClr val="black"/>
                </a:solidFill>
                <a:latin typeface="Arial"/>
                <a:ea typeface="Calibri"/>
                <a:cs typeface="Times New Roman"/>
              </a:rPr>
              <a:t>: </a:t>
            </a:r>
            <a:r>
              <a:rPr lang="de-DE" sz="1600" b="1" dirty="0" smtClean="0">
                <a:solidFill>
                  <a:prstClr val="black"/>
                </a:solidFill>
                <a:latin typeface="Arial"/>
                <a:ea typeface="Calibri"/>
                <a:cs typeface="Times New Roman"/>
              </a:rPr>
              <a:t>Eigene Handlungsrationalität </a:t>
            </a:r>
            <a:r>
              <a:rPr lang="de-DE" sz="1600" dirty="0" smtClean="0">
                <a:solidFill>
                  <a:prstClr val="black"/>
                </a:solidFill>
                <a:latin typeface="Arial"/>
                <a:ea typeface="Calibri"/>
                <a:cs typeface="Times New Roman"/>
              </a:rPr>
              <a:t>im Spannungsverhältnis </a:t>
            </a:r>
            <a:r>
              <a:rPr lang="de-DE" sz="1600" dirty="0">
                <a:solidFill>
                  <a:prstClr val="black"/>
                </a:solidFill>
                <a:latin typeface="Arial"/>
                <a:ea typeface="Calibri"/>
                <a:cs typeface="Times New Roman"/>
              </a:rPr>
              <a:t>zur Wirtschaft </a:t>
            </a:r>
            <a:r>
              <a:rPr lang="de-DE" sz="1600" dirty="0" smtClean="0">
                <a:solidFill>
                  <a:prstClr val="black"/>
                </a:solidFill>
                <a:latin typeface="Arial"/>
                <a:ea typeface="Calibri"/>
                <a:cs typeface="Times New Roman"/>
              </a:rPr>
              <a:t>(keine Gewinnorientierung) </a:t>
            </a:r>
            <a:r>
              <a:rPr lang="de-DE" sz="1600" dirty="0">
                <a:solidFill>
                  <a:prstClr val="black"/>
                </a:solidFill>
                <a:latin typeface="Arial"/>
                <a:ea typeface="Calibri"/>
                <a:cs typeface="Times New Roman"/>
              </a:rPr>
              <a:t>und zum Staat </a:t>
            </a:r>
            <a:r>
              <a:rPr lang="de-DE" sz="1600" dirty="0" smtClean="0">
                <a:solidFill>
                  <a:prstClr val="black"/>
                </a:solidFill>
                <a:latin typeface="Arial"/>
                <a:ea typeface="Calibri"/>
                <a:cs typeface="Times New Roman"/>
              </a:rPr>
              <a:t>(Gefahr der „Instrumentalisierung</a:t>
            </a:r>
            <a:r>
              <a:rPr lang="de-DE" sz="1600" dirty="0" smtClean="0">
                <a:solidFill>
                  <a:prstClr val="black"/>
                </a:solidFill>
                <a:latin typeface="Arial"/>
                <a:ea typeface="Calibri"/>
                <a:cs typeface="Times New Roman"/>
              </a:rPr>
              <a:t>“ ehrenamtlicher Tätigkeit</a:t>
            </a:r>
            <a:r>
              <a:rPr lang="de-DE" sz="1600" dirty="0" smtClean="0">
                <a:solidFill>
                  <a:prstClr val="black"/>
                </a:solidFill>
                <a:latin typeface="Arial"/>
                <a:ea typeface="Calibri"/>
                <a:cs typeface="Times New Roman"/>
              </a:rPr>
              <a:t>)</a:t>
            </a:r>
            <a:r>
              <a:rPr lang="de-DE" sz="1600" b="1" dirty="0">
                <a:solidFill>
                  <a:prstClr val="black"/>
                </a:solidFill>
                <a:latin typeface="Arial"/>
                <a:ea typeface="Calibri"/>
                <a:cs typeface="Times New Roman"/>
              </a:rPr>
              <a:t> </a:t>
            </a:r>
            <a:endParaRPr lang="de-DE" sz="1600" b="1" dirty="0" smtClean="0">
              <a:solidFill>
                <a:prstClr val="black"/>
              </a:solidFill>
              <a:latin typeface="Arial"/>
              <a:ea typeface="Calibri"/>
              <a:cs typeface="Times New Roman"/>
            </a:endParaRPr>
          </a:p>
          <a:p>
            <a:pPr>
              <a:spcBef>
                <a:spcPts val="0"/>
              </a:spcBef>
              <a:spcAft>
                <a:spcPts val="1200"/>
              </a:spcAft>
              <a:buClr>
                <a:srgbClr val="C00000"/>
              </a:buClr>
              <a:buFont typeface="Wingdings" panose="05000000000000000000" pitchFamily="2" charset="2"/>
              <a:buChar char="Ø"/>
            </a:pPr>
            <a:r>
              <a:rPr lang="de-DE" sz="1600" dirty="0" smtClean="0">
                <a:latin typeface="Arial"/>
                <a:ea typeface="Calibri"/>
                <a:cs typeface="Times New Roman"/>
              </a:rPr>
              <a:t>In Deutschland starke </a:t>
            </a:r>
            <a:r>
              <a:rPr lang="de-DE" sz="1600" b="1" dirty="0" smtClean="0">
                <a:latin typeface="Arial"/>
                <a:ea typeface="Calibri"/>
                <a:cs typeface="Times New Roman"/>
              </a:rPr>
              <a:t>normative Aufladung </a:t>
            </a:r>
            <a:r>
              <a:rPr lang="de-DE" sz="1600" dirty="0" smtClean="0">
                <a:latin typeface="Arial"/>
                <a:ea typeface="Calibri"/>
                <a:cs typeface="Times New Roman"/>
              </a:rPr>
              <a:t>des </a:t>
            </a:r>
            <a:r>
              <a:rPr lang="de-DE" sz="1600" dirty="0" smtClean="0">
                <a:latin typeface="Arial"/>
                <a:ea typeface="Calibri"/>
                <a:cs typeface="Times New Roman"/>
              </a:rPr>
              <a:t>Begriffs: </a:t>
            </a:r>
            <a:r>
              <a:rPr lang="de-DE" sz="1600" dirty="0" smtClean="0">
                <a:latin typeface="Arial"/>
                <a:ea typeface="Calibri"/>
                <a:cs typeface="Times New Roman"/>
              </a:rPr>
              <a:t/>
            </a:r>
            <a:br>
              <a:rPr lang="de-DE" sz="1600" dirty="0" smtClean="0">
                <a:latin typeface="Arial"/>
                <a:ea typeface="Calibri"/>
                <a:cs typeface="Times New Roman"/>
              </a:rPr>
            </a:br>
            <a:r>
              <a:rPr lang="de-DE" sz="1600" dirty="0" smtClean="0">
                <a:latin typeface="Arial"/>
                <a:ea typeface="Calibri"/>
                <a:cs typeface="Times New Roman"/>
              </a:rPr>
              <a:t>enge Bindung an das Gemeinwohl („</a:t>
            </a:r>
            <a:r>
              <a:rPr lang="de-DE" sz="1600" dirty="0">
                <a:latin typeface="Arial"/>
                <a:ea typeface="Calibri"/>
                <a:cs typeface="Times New Roman"/>
              </a:rPr>
              <a:t>G</a:t>
            </a:r>
            <a:r>
              <a:rPr lang="de-DE" sz="1600" dirty="0" smtClean="0">
                <a:latin typeface="Arial"/>
                <a:ea typeface="Calibri"/>
                <a:cs typeface="Times New Roman"/>
              </a:rPr>
              <a:t>emeinnützigkeit“) oder an Toleranznormen („</a:t>
            </a:r>
            <a:r>
              <a:rPr lang="de-DE" sz="1600" dirty="0" err="1" smtClean="0">
                <a:latin typeface="Arial"/>
                <a:ea typeface="Calibri"/>
                <a:cs typeface="Times New Roman"/>
              </a:rPr>
              <a:t>Zivilität</a:t>
            </a:r>
            <a:r>
              <a:rPr lang="de-DE" sz="1600" dirty="0" smtClean="0">
                <a:latin typeface="Arial"/>
                <a:ea typeface="Calibri"/>
                <a:cs typeface="Times New Roman"/>
              </a:rPr>
              <a:t>“)</a:t>
            </a:r>
          </a:p>
          <a:p>
            <a:pPr lvl="0">
              <a:spcAft>
                <a:spcPts val="1200"/>
              </a:spcAft>
              <a:buClr>
                <a:srgbClr val="C00000"/>
              </a:buClr>
              <a:buFont typeface="Wingdings" panose="05000000000000000000" pitchFamily="2" charset="2"/>
              <a:buChar char="Ø"/>
            </a:pPr>
            <a:r>
              <a:rPr lang="de-DE" sz="1600" b="1" dirty="0" smtClean="0">
                <a:solidFill>
                  <a:prstClr val="black"/>
                </a:solidFill>
                <a:latin typeface="Arial"/>
                <a:ea typeface="Calibri"/>
                <a:cs typeface="Times New Roman"/>
              </a:rPr>
              <a:t>Grenzkonflikte</a:t>
            </a:r>
            <a:r>
              <a:rPr lang="de-DE" sz="1600" b="1" dirty="0">
                <a:solidFill>
                  <a:prstClr val="black"/>
                </a:solidFill>
                <a:latin typeface="Arial"/>
                <a:ea typeface="Calibri"/>
                <a:cs typeface="Times New Roman"/>
              </a:rPr>
              <a:t>: </a:t>
            </a:r>
            <a:r>
              <a:rPr lang="de-DE" sz="1600" dirty="0">
                <a:solidFill>
                  <a:prstClr val="black"/>
                </a:solidFill>
                <a:latin typeface="Arial"/>
                <a:ea typeface="Calibri"/>
                <a:cs typeface="Times New Roman"/>
              </a:rPr>
              <a:t>Abgrenzungs-, Ausgrenzungs- und Anerkennungskonflikte</a:t>
            </a:r>
          </a:p>
          <a:p>
            <a:pPr>
              <a:spcBef>
                <a:spcPts val="0"/>
              </a:spcBef>
              <a:spcAft>
                <a:spcPts val="1200"/>
              </a:spcAft>
              <a:buFont typeface="Wingdings" panose="05000000000000000000" pitchFamily="2" charset="2"/>
              <a:buChar char="Ø"/>
            </a:pP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167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Wie aktiv ist die Zivilgesellschaft </a:t>
            </a:r>
            <a:r>
              <a:rPr lang="de-DE" sz="2000" b="1" dirty="0" smtClean="0">
                <a:solidFill>
                  <a:srgbClr val="0070C0"/>
                </a:solidFill>
                <a:latin typeface="Arial" panose="020B0604020202020204" pitchFamily="34" charset="0"/>
                <a:cs typeface="Arial" panose="020B0604020202020204" pitchFamily="34" charset="0"/>
              </a:rPr>
              <a:t>in </a:t>
            </a:r>
            <a:r>
              <a:rPr lang="de-DE" sz="2000" b="1" dirty="0" smtClean="0">
                <a:solidFill>
                  <a:srgbClr val="0070C0"/>
                </a:solidFill>
                <a:latin typeface="Arial" panose="020B0604020202020204" pitchFamily="34" charset="0"/>
                <a:cs typeface="Arial" panose="020B0604020202020204" pitchFamily="34" charset="0"/>
              </a:rPr>
              <a:t>Deutschland?</a:t>
            </a:r>
            <a:endParaRPr lang="de-DE" sz="2000" b="1" dirty="0">
              <a:solidFill>
                <a:srgbClr val="0070C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971600" y="1340768"/>
            <a:ext cx="7128792" cy="4392488"/>
          </a:xfrm>
        </p:spPr>
        <p:txBody>
          <a:bodyPr>
            <a:normAutofit lnSpcReduction="10000"/>
          </a:bodyPr>
          <a:lstStyle/>
          <a:p>
            <a:pPr>
              <a:spcBef>
                <a:spcPts val="0"/>
              </a:spcBef>
              <a:spcAft>
                <a:spcPts val="600"/>
              </a:spcAft>
              <a:buClr>
                <a:srgbClr val="C00000"/>
              </a:buClr>
              <a:buFont typeface="Wingdings" panose="05000000000000000000" pitchFamily="2" charset="2"/>
              <a:buChar char="Ø"/>
            </a:pPr>
            <a:r>
              <a:rPr lang="de-DE" sz="1600" dirty="0" smtClean="0">
                <a:latin typeface="Arial" panose="020B0604020202020204" pitchFamily="34" charset="0"/>
                <a:cs typeface="Arial" panose="020B0604020202020204" pitchFamily="34" charset="0"/>
              </a:rPr>
              <a:t>Ergebnis </a:t>
            </a:r>
            <a:r>
              <a:rPr lang="de-DE" sz="1600" dirty="0" smtClean="0">
                <a:latin typeface="Arial" panose="020B0604020202020204" pitchFamily="34" charset="0"/>
                <a:cs typeface="Arial" panose="020B0604020202020204" pitchFamily="34" charset="0"/>
              </a:rPr>
              <a:t>von </a:t>
            </a:r>
            <a:r>
              <a:rPr lang="de-DE" sz="1600" dirty="0" smtClean="0">
                <a:latin typeface="Arial" panose="020B0604020202020204" pitchFamily="34" charset="0"/>
                <a:cs typeface="Arial" panose="020B0604020202020204" pitchFamily="34" charset="0"/>
              </a:rPr>
              <a:t>Surveys (</a:t>
            </a:r>
            <a:r>
              <a:rPr lang="de-DE" sz="1600" dirty="0" smtClean="0">
                <a:latin typeface="Arial" panose="020B0604020202020204" pitchFamily="34" charset="0"/>
                <a:cs typeface="Arial" panose="020B0604020202020204" pitchFamily="34" charset="0"/>
              </a:rPr>
              <a:t>Freiwilligen-Survey, </a:t>
            </a:r>
            <a:r>
              <a:rPr lang="de-DE" sz="1600" dirty="0" err="1" smtClean="0">
                <a:latin typeface="Arial" panose="020B0604020202020204" pitchFamily="34" charset="0"/>
                <a:cs typeface="Arial" panose="020B0604020202020204" pitchFamily="34" charset="0"/>
              </a:rPr>
              <a:t>Allensbach</a:t>
            </a:r>
            <a:r>
              <a:rPr lang="de-DE" sz="1600" dirty="0" smtClean="0">
                <a:latin typeface="Arial" panose="020B0604020202020204" pitchFamily="34" charset="0"/>
                <a:cs typeface="Arial" panose="020B0604020202020204" pitchFamily="34" charset="0"/>
              </a:rPr>
              <a:t>-Umfragen</a:t>
            </a:r>
            <a:r>
              <a:rPr lang="de-DE" sz="1600" dirty="0" smtClean="0">
                <a:latin typeface="Arial" panose="020B0604020202020204" pitchFamily="34" charset="0"/>
                <a:cs typeface="Arial" panose="020B0604020202020204" pitchFamily="34" charset="0"/>
              </a:rPr>
              <a:t>):</a:t>
            </a:r>
          </a:p>
          <a:p>
            <a:pPr marL="712788" indent="-357188">
              <a:spcBef>
                <a:spcPts val="0"/>
              </a:spcBef>
              <a:spcAft>
                <a:spcPts val="600"/>
              </a:spcAft>
              <a:buClr>
                <a:srgbClr val="C00000"/>
              </a:buClr>
              <a:buFont typeface="Wingdings" panose="05000000000000000000" pitchFamily="2" charset="2"/>
              <a:buChar char="§"/>
            </a:pPr>
            <a:r>
              <a:rPr lang="de-DE" sz="1600" dirty="0" smtClean="0">
                <a:solidFill>
                  <a:prstClr val="black"/>
                </a:solidFill>
                <a:latin typeface="Arial" panose="020B0604020202020204" pitchFamily="34" charset="0"/>
                <a:cs typeface="Arial" panose="020B0604020202020204" pitchFamily="34" charset="0"/>
              </a:rPr>
              <a:t>Hohes Aktivitätsniveau des Engagements in Deutschland</a:t>
            </a:r>
            <a:br>
              <a:rPr lang="de-DE" sz="1600" dirty="0" smtClean="0">
                <a:solidFill>
                  <a:prstClr val="black"/>
                </a:solidFill>
                <a:latin typeface="Arial" panose="020B0604020202020204" pitchFamily="34" charset="0"/>
                <a:cs typeface="Arial" panose="020B0604020202020204" pitchFamily="34" charset="0"/>
              </a:rPr>
            </a:br>
            <a:r>
              <a:rPr lang="de-DE" sz="1600" dirty="0" err="1" smtClean="0">
                <a:solidFill>
                  <a:prstClr val="black"/>
                </a:solidFill>
                <a:latin typeface="Arial" panose="020B0604020202020204" pitchFamily="34" charset="0"/>
                <a:cs typeface="Arial" panose="020B0604020202020204" pitchFamily="34" charset="0"/>
              </a:rPr>
              <a:t>Allensbach</a:t>
            </a:r>
            <a:r>
              <a:rPr lang="de-DE" sz="1600" dirty="0" smtClean="0">
                <a:solidFill>
                  <a:prstClr val="black"/>
                </a:solidFill>
                <a:latin typeface="Arial" panose="020B0604020202020204" pitchFamily="34" charset="0"/>
                <a:cs typeface="Arial" panose="020B0604020202020204" pitchFamily="34" charset="0"/>
              </a:rPr>
              <a:t> 2017: 55%; Freiwilligen-Survey 2019: 40%</a:t>
            </a:r>
          </a:p>
          <a:p>
            <a:pPr marL="712788" indent="-357188">
              <a:spcBef>
                <a:spcPts val="0"/>
              </a:spcBef>
              <a:spcAft>
                <a:spcPts val="600"/>
              </a:spcAft>
              <a:buClr>
                <a:srgbClr val="C00000"/>
              </a:buClr>
              <a:buFont typeface="Wingdings" panose="05000000000000000000" pitchFamily="2" charset="2"/>
              <a:buChar char="§"/>
            </a:pPr>
            <a:r>
              <a:rPr lang="de-DE" sz="1600" dirty="0" smtClean="0">
                <a:solidFill>
                  <a:prstClr val="black"/>
                </a:solidFill>
                <a:latin typeface="Arial" panose="020B0604020202020204" pitchFamily="34" charset="0"/>
                <a:cs typeface="Arial" panose="020B0604020202020204" pitchFamily="34" charset="0"/>
              </a:rPr>
              <a:t>Zunahme </a:t>
            </a:r>
            <a:r>
              <a:rPr lang="de-DE" sz="1600" dirty="0">
                <a:solidFill>
                  <a:prstClr val="black"/>
                </a:solidFill>
                <a:latin typeface="Arial" panose="020B0604020202020204" pitchFamily="34" charset="0"/>
                <a:cs typeface="Arial" panose="020B0604020202020204" pitchFamily="34" charset="0"/>
              </a:rPr>
              <a:t>bürgerschaftlichen </a:t>
            </a:r>
            <a:r>
              <a:rPr lang="de-DE" sz="1600" dirty="0" smtClean="0">
                <a:solidFill>
                  <a:prstClr val="black"/>
                </a:solidFill>
                <a:latin typeface="Arial" panose="020B0604020202020204" pitchFamily="34" charset="0"/>
                <a:cs typeface="Arial" panose="020B0604020202020204" pitchFamily="34" charset="0"/>
              </a:rPr>
              <a:t>Engagements</a:t>
            </a:r>
            <a:endParaRPr lang="de-DE" sz="1600" dirty="0" smtClean="0">
              <a:latin typeface="Arial" panose="020B0604020202020204" pitchFamily="34" charset="0"/>
              <a:cs typeface="Arial" panose="020B0604020202020204" pitchFamily="34" charset="0"/>
            </a:endParaRPr>
          </a:p>
          <a:p>
            <a:pPr marL="712788" indent="-357188">
              <a:spcBef>
                <a:spcPts val="0"/>
              </a:spcBef>
              <a:spcAft>
                <a:spcPts val="1200"/>
              </a:spcAft>
              <a:buClr>
                <a:srgbClr val="C00000"/>
              </a:buClr>
              <a:buFont typeface="Wingdings" panose="05000000000000000000" pitchFamily="2" charset="2"/>
              <a:buChar char="§"/>
            </a:pPr>
            <a:r>
              <a:rPr lang="de-DE" sz="1600" dirty="0" smtClean="0">
                <a:latin typeface="Arial" panose="020B0604020202020204" pitchFamily="34" charset="0"/>
                <a:cs typeface="Arial" panose="020B0604020202020204" pitchFamily="34" charset="0"/>
              </a:rPr>
              <a:t>Erhebliches Aktivierungspotential</a:t>
            </a:r>
          </a:p>
          <a:p>
            <a:pPr lvl="0">
              <a:spcBef>
                <a:spcPts val="0"/>
              </a:spcBef>
              <a:spcAft>
                <a:spcPts val="1200"/>
              </a:spcAft>
              <a:buClr>
                <a:srgbClr val="C00000"/>
              </a:buClr>
              <a:buFont typeface="Wingdings" panose="05000000000000000000" pitchFamily="2" charset="2"/>
              <a:buChar char="Ø"/>
            </a:pPr>
            <a:r>
              <a:rPr lang="de-DE" sz="1600" dirty="0">
                <a:solidFill>
                  <a:prstClr val="black"/>
                </a:solidFill>
                <a:latin typeface="Arial" panose="020B0604020202020204" pitchFamily="34" charset="0"/>
                <a:cs typeface="Arial" panose="020B0604020202020204" pitchFamily="34" charset="0"/>
              </a:rPr>
              <a:t>Aktivierungsschub des Engagements durch Flüchtlingskrise („neue Bürgerbewegung“) und </a:t>
            </a:r>
            <a:r>
              <a:rPr lang="de-DE" sz="1600" dirty="0" smtClean="0">
                <a:solidFill>
                  <a:prstClr val="black"/>
                </a:solidFill>
                <a:latin typeface="Arial" panose="020B0604020202020204" pitchFamily="34" charset="0"/>
                <a:cs typeface="Arial" panose="020B0604020202020204" pitchFamily="34" charset="0"/>
              </a:rPr>
              <a:t>Ukraine-Krieg</a:t>
            </a:r>
          </a:p>
          <a:p>
            <a:pPr lvl="0">
              <a:spcBef>
                <a:spcPts val="0"/>
              </a:spcBef>
              <a:spcAft>
                <a:spcPts val="1200"/>
              </a:spcAft>
              <a:buClr>
                <a:srgbClr val="C00000"/>
              </a:buClr>
              <a:buFont typeface="Wingdings" panose="05000000000000000000" pitchFamily="2" charset="2"/>
              <a:buChar char="Ø"/>
            </a:pPr>
            <a:r>
              <a:rPr lang="de-DE" sz="1600" dirty="0" smtClean="0">
                <a:solidFill>
                  <a:prstClr val="black"/>
                </a:solidFill>
                <a:latin typeface="Arial" panose="020B0604020202020204" pitchFamily="34" charset="0"/>
                <a:cs typeface="Arial" panose="020B0604020202020204" pitchFamily="34" charset="0"/>
              </a:rPr>
              <a:t>Aber</a:t>
            </a:r>
            <a:r>
              <a:rPr lang="de-DE" sz="1600" dirty="0">
                <a:solidFill>
                  <a:prstClr val="black"/>
                </a:solidFill>
                <a:latin typeface="Arial" panose="020B0604020202020204" pitchFamily="34" charset="0"/>
                <a:cs typeface="Arial" panose="020B0604020202020204" pitchFamily="34" charset="0"/>
              </a:rPr>
              <a:t>: </a:t>
            </a:r>
            <a:r>
              <a:rPr lang="de-DE" sz="1600" dirty="0" smtClean="0">
                <a:solidFill>
                  <a:prstClr val="black"/>
                </a:solidFill>
                <a:latin typeface="Arial" panose="020B0604020202020204" pitchFamily="34" charset="0"/>
                <a:cs typeface="Arial" panose="020B0604020202020204" pitchFamily="34" charset="0"/>
              </a:rPr>
              <a:t>Volatilität; Schwächung </a:t>
            </a:r>
            <a:r>
              <a:rPr lang="de-DE" sz="1600" dirty="0">
                <a:solidFill>
                  <a:prstClr val="black"/>
                </a:solidFill>
                <a:latin typeface="Arial" panose="020B0604020202020204" pitchFamily="34" charset="0"/>
                <a:cs typeface="Arial" panose="020B0604020202020204" pitchFamily="34" charset="0"/>
              </a:rPr>
              <a:t>durch </a:t>
            </a:r>
            <a:r>
              <a:rPr lang="de-DE" sz="1600" dirty="0" err="1">
                <a:solidFill>
                  <a:prstClr val="black"/>
                </a:solidFill>
                <a:latin typeface="Arial" panose="020B0604020202020204" pitchFamily="34" charset="0"/>
                <a:cs typeface="Arial" panose="020B0604020202020204" pitchFamily="34" charset="0"/>
              </a:rPr>
              <a:t>Lockdowns</a:t>
            </a:r>
            <a:r>
              <a:rPr lang="de-DE" sz="1600" dirty="0">
                <a:solidFill>
                  <a:prstClr val="black"/>
                </a:solidFill>
                <a:latin typeface="Arial" panose="020B0604020202020204" pitchFamily="34" charset="0"/>
                <a:cs typeface="Arial" panose="020B0604020202020204" pitchFamily="34" charset="0"/>
              </a:rPr>
              <a:t> in der Corona-Pandemie</a:t>
            </a:r>
          </a:p>
          <a:p>
            <a:pPr>
              <a:spcBef>
                <a:spcPts val="0"/>
              </a:spcBef>
              <a:spcAft>
                <a:spcPts val="600"/>
              </a:spcAft>
              <a:buClr>
                <a:srgbClr val="C00000"/>
              </a:buClr>
              <a:buFont typeface="Wingdings" panose="05000000000000000000" pitchFamily="2" charset="2"/>
              <a:buChar char="Ø"/>
            </a:pPr>
            <a:r>
              <a:rPr lang="de-DE" sz="1600" dirty="0" smtClean="0">
                <a:latin typeface="Arial" panose="020B0604020202020204" pitchFamily="34" charset="0"/>
                <a:cs typeface="Arial" panose="020B0604020202020204" pitchFamily="34" charset="0"/>
              </a:rPr>
              <a:t>Neue </a:t>
            </a:r>
            <a:r>
              <a:rPr lang="de-DE" sz="1600" dirty="0" smtClean="0">
                <a:latin typeface="Arial" panose="020B0604020202020204" pitchFamily="34" charset="0"/>
                <a:cs typeface="Arial" panose="020B0604020202020204" pitchFamily="34" charset="0"/>
              </a:rPr>
              <a:t>Protestbewegungen</a:t>
            </a:r>
          </a:p>
          <a:p>
            <a:pPr marL="715963" indent="-358775">
              <a:spcBef>
                <a:spcPts val="0"/>
              </a:spcBef>
              <a:spcAft>
                <a:spcPts val="600"/>
              </a:spcAft>
              <a:buClr>
                <a:srgbClr val="C00000"/>
              </a:buClr>
              <a:buFont typeface="Wingdings" panose="05000000000000000000" pitchFamily="2" charset="2"/>
              <a:buChar char="§"/>
            </a:pPr>
            <a:r>
              <a:rPr lang="de-DE" sz="1600" dirty="0" smtClean="0">
                <a:latin typeface="Arial" panose="020B0604020202020204" pitchFamily="34" charset="0"/>
                <a:cs typeface="Arial" panose="020B0604020202020204" pitchFamily="34" charset="0"/>
              </a:rPr>
              <a:t>„</a:t>
            </a:r>
            <a:r>
              <a:rPr lang="de-DE" sz="1600" dirty="0">
                <a:latin typeface="Arial" panose="020B0604020202020204" pitchFamily="34" charset="0"/>
                <a:cs typeface="Arial" panose="020B0604020202020204" pitchFamily="34" charset="0"/>
              </a:rPr>
              <a:t>Wutbürger“: „Aufstand der Ausgebildeten“ (</a:t>
            </a:r>
            <a:r>
              <a:rPr lang="de-DE" sz="1600" dirty="0" err="1">
                <a:latin typeface="Arial" panose="020B0604020202020204" pitchFamily="34" charset="0"/>
                <a:cs typeface="Arial" panose="020B0604020202020204" pitchFamily="34" charset="0"/>
              </a:rPr>
              <a:t>Gassert</a:t>
            </a:r>
            <a:r>
              <a:rPr lang="de-DE" sz="1600" dirty="0">
                <a:latin typeface="Arial" panose="020B0604020202020204" pitchFamily="34" charset="0"/>
                <a:cs typeface="Arial" panose="020B0604020202020204" pitchFamily="34" charset="0"/>
              </a:rPr>
              <a:t>)</a:t>
            </a:r>
          </a:p>
          <a:p>
            <a:pPr marL="715963" indent="-358775">
              <a:spcBef>
                <a:spcPts val="0"/>
              </a:spcBef>
              <a:spcAft>
                <a:spcPts val="600"/>
              </a:spcAft>
              <a:buClr>
                <a:srgbClr val="C00000"/>
              </a:buClr>
              <a:buFont typeface="Wingdings" panose="05000000000000000000" pitchFamily="2" charset="2"/>
              <a:buChar char="§"/>
            </a:pPr>
            <a:r>
              <a:rPr lang="de-DE" sz="1600" dirty="0" err="1">
                <a:latin typeface="Arial" panose="020B0604020202020204" pitchFamily="34" charset="0"/>
                <a:cs typeface="Arial" panose="020B0604020202020204" pitchFamily="34" charset="0"/>
              </a:rPr>
              <a:t>Pegida</a:t>
            </a:r>
            <a:r>
              <a:rPr lang="de-DE" sz="1600" dirty="0">
                <a:latin typeface="Arial" panose="020B0604020202020204" pitchFamily="34" charset="0"/>
                <a:cs typeface="Arial" panose="020B0604020202020204" pitchFamily="34" charset="0"/>
              </a:rPr>
              <a:t> etc.: Rechtspopulismus und Protest gegen </a:t>
            </a:r>
            <a:r>
              <a:rPr lang="de-DE" sz="1600" dirty="0" smtClean="0">
                <a:latin typeface="Arial" panose="020B0604020202020204" pitchFamily="34" charset="0"/>
                <a:cs typeface="Arial" panose="020B0604020202020204" pitchFamily="34" charset="0"/>
              </a:rPr>
              <a:t>Einwanderung</a:t>
            </a:r>
          </a:p>
          <a:p>
            <a:pPr marL="715963" indent="-358775">
              <a:spcBef>
                <a:spcPts val="0"/>
              </a:spcBef>
              <a:spcAft>
                <a:spcPts val="600"/>
              </a:spcAft>
              <a:buClr>
                <a:srgbClr val="C00000"/>
              </a:buClr>
              <a:buFont typeface="Wingdings" panose="05000000000000000000" pitchFamily="2" charset="2"/>
              <a:buChar char="§"/>
            </a:pPr>
            <a:r>
              <a:rPr lang="de-DE" sz="1600" dirty="0" smtClean="0">
                <a:latin typeface="Arial" panose="020B0604020202020204" pitchFamily="34" charset="0"/>
                <a:cs typeface="Arial" panose="020B0604020202020204" pitchFamily="34" charset="0"/>
              </a:rPr>
              <a:t>Corona-Protest („Querdenker“)</a:t>
            </a:r>
            <a:endParaRPr lang="de-DE" sz="1600" dirty="0">
              <a:latin typeface="Arial" panose="020B0604020202020204" pitchFamily="34" charset="0"/>
              <a:cs typeface="Arial" panose="020B0604020202020204" pitchFamily="34" charset="0"/>
            </a:endParaRPr>
          </a:p>
          <a:p>
            <a:pPr marL="715963" indent="-358775">
              <a:spcBef>
                <a:spcPts val="0"/>
              </a:spcBef>
              <a:spcAft>
                <a:spcPts val="1200"/>
              </a:spcAft>
              <a:buClr>
                <a:srgbClr val="C00000"/>
              </a:buClr>
              <a:buFont typeface="Wingdings" panose="05000000000000000000" pitchFamily="2" charset="2"/>
              <a:buChar char="§"/>
            </a:pPr>
            <a:r>
              <a:rPr lang="de-DE" sz="1600" dirty="0" smtClean="0">
                <a:latin typeface="Arial" panose="020B0604020202020204" pitchFamily="34" charset="0"/>
                <a:cs typeface="Arial" panose="020B0604020202020204" pitchFamily="34" charset="0"/>
              </a:rPr>
              <a:t>Neue </a:t>
            </a:r>
            <a:r>
              <a:rPr lang="de-DE" sz="1600" dirty="0">
                <a:latin typeface="Arial" panose="020B0604020202020204" pitchFamily="34" charset="0"/>
                <a:cs typeface="Arial" panose="020B0604020202020204" pitchFamily="34" charset="0"/>
              </a:rPr>
              <a:t>Umweltproteste </a:t>
            </a:r>
            <a:r>
              <a:rPr lang="de-DE" sz="1600" dirty="0" smtClean="0">
                <a:latin typeface="Arial" panose="020B0604020202020204" pitchFamily="34" charset="0"/>
                <a:cs typeface="Arial" panose="020B0604020202020204" pitchFamily="34" charset="0"/>
              </a:rPr>
              <a:t>(</a:t>
            </a:r>
            <a:r>
              <a:rPr lang="de-DE" sz="1600" dirty="0" err="1" smtClean="0">
                <a:latin typeface="Arial" panose="020B0604020202020204" pitchFamily="34" charset="0"/>
                <a:cs typeface="Arial" panose="020B0604020202020204" pitchFamily="34" charset="0"/>
              </a:rPr>
              <a:t>Fridays</a:t>
            </a:r>
            <a:r>
              <a:rPr lang="de-DE" sz="1600" dirty="0" smtClean="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for</a:t>
            </a:r>
            <a:r>
              <a:rPr lang="de-DE" sz="1600" dirty="0">
                <a:latin typeface="Arial" panose="020B0604020202020204" pitchFamily="34" charset="0"/>
                <a:cs typeface="Arial" panose="020B0604020202020204" pitchFamily="34" charset="0"/>
              </a:rPr>
              <a:t> Future, </a:t>
            </a:r>
            <a:r>
              <a:rPr lang="de-DE" sz="1600" dirty="0">
                <a:solidFill>
                  <a:prstClr val="black"/>
                </a:solidFill>
                <a:latin typeface="Arial" panose="020B0604020202020204" pitchFamily="34" charset="0"/>
                <a:cs typeface="Arial" panose="020B0604020202020204" pitchFamily="34" charset="0"/>
              </a:rPr>
              <a:t>Proteste gegen </a:t>
            </a:r>
            <a:r>
              <a:rPr lang="de-DE" sz="1600" dirty="0" smtClean="0">
                <a:solidFill>
                  <a:prstClr val="black"/>
                </a:solidFill>
                <a:latin typeface="Arial" panose="020B0604020202020204" pitchFamily="34" charset="0"/>
                <a:cs typeface="Arial" panose="020B0604020202020204" pitchFamily="34" charset="0"/>
              </a:rPr>
              <a:t>Dieselfahrverbote, „Klimakleber“, </a:t>
            </a:r>
            <a:r>
              <a:rPr lang="de-DE" sz="1600" dirty="0" smtClean="0">
                <a:latin typeface="Arial" panose="020B0604020202020204" pitchFamily="34" charset="0"/>
                <a:cs typeface="Arial" panose="020B0604020202020204" pitchFamily="34" charset="0"/>
              </a:rPr>
              <a:t>etc</a:t>
            </a:r>
            <a:r>
              <a:rPr lang="de-DE" sz="1600" dirty="0">
                <a:latin typeface="Arial" panose="020B0604020202020204" pitchFamily="34" charset="0"/>
                <a:cs typeface="Arial" panose="020B0604020202020204" pitchFamily="34" charset="0"/>
              </a:rPr>
              <a:t>.) </a:t>
            </a:r>
            <a:endParaRPr lang="de-DE" sz="1600" dirty="0" smtClean="0">
              <a:latin typeface="Arial" panose="020B0604020202020204" pitchFamily="34" charset="0"/>
              <a:cs typeface="Arial" panose="020B0604020202020204" pitchFamily="34" charset="0"/>
            </a:endParaRPr>
          </a:p>
          <a:p>
            <a:pPr marL="715963" indent="-358775">
              <a:spcBef>
                <a:spcPts val="0"/>
              </a:spcBef>
              <a:spcAft>
                <a:spcPts val="1200"/>
              </a:spcAft>
              <a:buClr>
                <a:srgbClr val="C00000"/>
              </a:buClr>
              <a:buFont typeface="Wingdings" panose="05000000000000000000" pitchFamily="2" charset="2"/>
              <a:buChar char="§"/>
            </a:pPr>
            <a:endParaRPr lang="de-DE" sz="1600" dirty="0">
              <a:latin typeface="Arial" panose="020B0604020202020204" pitchFamily="34" charset="0"/>
              <a:cs typeface="Arial" panose="020B0604020202020204" pitchFamily="34" charset="0"/>
            </a:endParaRPr>
          </a:p>
          <a:p>
            <a:pPr>
              <a:spcBef>
                <a:spcPts val="0"/>
              </a:spcBef>
              <a:spcAft>
                <a:spcPts val="1200"/>
              </a:spcAft>
              <a:buClr>
                <a:srgbClr val="C00000"/>
              </a:buClr>
              <a:buFont typeface="Wingdings" panose="05000000000000000000" pitchFamily="2" charset="2"/>
              <a:buChar char="Ø"/>
            </a:pP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735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7584" y="274638"/>
            <a:ext cx="7859216" cy="1143000"/>
          </a:xfrm>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Strukturwandel:</a:t>
            </a:r>
            <a:br>
              <a:rPr lang="de-DE" sz="2000" b="1" dirty="0" smtClean="0">
                <a:solidFill>
                  <a:srgbClr val="0070C0"/>
                </a:solidFill>
                <a:latin typeface="Arial" panose="020B0604020202020204" pitchFamily="34" charset="0"/>
                <a:cs typeface="Arial" panose="020B0604020202020204" pitchFamily="34" charset="0"/>
              </a:rPr>
            </a:br>
            <a:r>
              <a:rPr lang="de-DE" sz="2000" b="1" dirty="0" smtClean="0">
                <a:solidFill>
                  <a:srgbClr val="0070C0"/>
                </a:solidFill>
                <a:latin typeface="Arial" panose="020B0604020202020204" pitchFamily="34" charset="0"/>
                <a:cs typeface="Arial" panose="020B0604020202020204" pitchFamily="34" charset="0"/>
              </a:rPr>
              <a:t>Zivilgesellschaft wandelt sich!</a:t>
            </a:r>
            <a:endParaRPr lang="de-DE" sz="2000" b="1" dirty="0">
              <a:solidFill>
                <a:srgbClr val="0070C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827584" y="1484785"/>
            <a:ext cx="7859216" cy="3816424"/>
          </a:xfrm>
        </p:spPr>
        <p:txBody>
          <a:bodyPr>
            <a:normAutofit/>
          </a:bodyPr>
          <a:lstStyle/>
          <a:p>
            <a:pPr>
              <a:spcBef>
                <a:spcPts val="0"/>
              </a:spcBef>
              <a:spcAft>
                <a:spcPts val="1200"/>
              </a:spcAft>
              <a:buClr>
                <a:srgbClr val="C00000"/>
              </a:buClr>
              <a:buFont typeface="Wingdings" panose="05000000000000000000" pitchFamily="2" charset="2"/>
              <a:buChar char="Ø"/>
            </a:pPr>
            <a:r>
              <a:rPr lang="de-DE" sz="1600" dirty="0" smtClean="0">
                <a:latin typeface="Arial" panose="020B0604020202020204" pitchFamily="34" charset="0"/>
                <a:cs typeface="Arial" panose="020B0604020202020204" pitchFamily="34" charset="0"/>
              </a:rPr>
              <a:t>Bedeutungs- und Mitgliederverlust von Großorganisationen (Volksparteien, Gewerkschaften, Kirchen, etc.)</a:t>
            </a:r>
          </a:p>
          <a:p>
            <a:pPr>
              <a:spcBef>
                <a:spcPts val="0"/>
              </a:spcBef>
              <a:spcAft>
                <a:spcPts val="1200"/>
              </a:spcAft>
              <a:buClr>
                <a:srgbClr val="C00000"/>
              </a:buClr>
              <a:buFont typeface="Wingdings" panose="05000000000000000000" pitchFamily="2" charset="2"/>
              <a:buChar char="Ø"/>
            </a:pPr>
            <a:r>
              <a:rPr lang="de-DE" sz="1600" dirty="0" smtClean="0">
                <a:latin typeface="Arial" panose="020B0604020202020204" pitchFamily="34" charset="0"/>
                <a:cs typeface="Arial" panose="020B0604020202020204" pitchFamily="34" charset="0"/>
              </a:rPr>
              <a:t>Zunehmende Bedeutung von flexibleren, projektorientierten Formen des </a:t>
            </a:r>
            <a:r>
              <a:rPr lang="de-DE" sz="1600" dirty="0" smtClean="0">
                <a:latin typeface="Arial" panose="020B0604020202020204" pitchFamily="34" charset="0"/>
                <a:cs typeface="Arial" panose="020B0604020202020204" pitchFamily="34" charset="0"/>
              </a:rPr>
              <a:t>Engagements (</a:t>
            </a:r>
            <a:r>
              <a:rPr lang="de-DE" sz="1600" dirty="0" err="1" smtClean="0">
                <a:latin typeface="Arial" panose="020B0604020202020204" pitchFamily="34" charset="0"/>
                <a:cs typeface="Arial" panose="020B0604020202020204" pitchFamily="34" charset="0"/>
              </a:rPr>
              <a:t>Informalisierung</a:t>
            </a:r>
            <a:r>
              <a:rPr lang="de-DE" sz="1600" dirty="0" smtClean="0">
                <a:latin typeface="Arial" panose="020B0604020202020204" pitchFamily="34" charset="0"/>
                <a:cs typeface="Arial" panose="020B0604020202020204" pitchFamily="34" charset="0"/>
              </a:rPr>
              <a:t>)</a:t>
            </a:r>
            <a:endParaRPr lang="de-DE" sz="1600" dirty="0" smtClean="0">
              <a:latin typeface="Arial" panose="020B0604020202020204" pitchFamily="34" charset="0"/>
              <a:cs typeface="Arial" panose="020B0604020202020204" pitchFamily="34" charset="0"/>
            </a:endParaRPr>
          </a:p>
          <a:p>
            <a:pPr>
              <a:spcBef>
                <a:spcPts val="0"/>
              </a:spcBef>
              <a:spcAft>
                <a:spcPts val="1200"/>
              </a:spcAft>
              <a:buClr>
                <a:srgbClr val="C00000"/>
              </a:buClr>
              <a:buFont typeface="Wingdings" panose="05000000000000000000" pitchFamily="2" charset="2"/>
              <a:buChar char="Ø"/>
            </a:pPr>
            <a:r>
              <a:rPr lang="de-DE" sz="1600" dirty="0" smtClean="0">
                <a:latin typeface="Arial" panose="020B0604020202020204" pitchFamily="34" charset="0"/>
                <a:cs typeface="Arial" panose="020B0604020202020204" pitchFamily="34" charset="0"/>
              </a:rPr>
              <a:t>Wandel nachbarschaftlicher Ressourcen für soziales Engagement: starke Zunahme nachbarschaftlicher Hilfeleistungen (1953: 22% vs. 2007: 51%) </a:t>
            </a:r>
          </a:p>
          <a:p>
            <a:pPr>
              <a:spcBef>
                <a:spcPts val="0"/>
              </a:spcBef>
              <a:spcAft>
                <a:spcPts val="1200"/>
              </a:spcAft>
              <a:buClr>
                <a:srgbClr val="C00000"/>
              </a:buClr>
              <a:buFont typeface="Wingdings" panose="05000000000000000000" pitchFamily="2" charset="2"/>
              <a:buChar char="Ø"/>
            </a:pPr>
            <a:r>
              <a:rPr lang="en-US" sz="1600" dirty="0" err="1" smtClean="0">
                <a:latin typeface="Arial" panose="020B0604020202020204" pitchFamily="34" charset="0"/>
                <a:cs typeface="Arial" panose="020B0604020202020204" pitchFamily="34" charset="0"/>
              </a:rPr>
              <a:t>Verschwimmende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Grenzen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zwischen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verschiedenen</a:t>
            </a:r>
            <a:r>
              <a:rPr lang="en-US" sz="1600" dirty="0" smtClean="0">
                <a:latin typeface="Arial" panose="020B0604020202020204" pitchFamily="34" charset="0"/>
                <a:cs typeface="Arial" panose="020B0604020202020204" pitchFamily="34" charset="0"/>
              </a:rPr>
              <a:t> Engagement- und </a:t>
            </a:r>
            <a:r>
              <a:rPr lang="en-US" sz="1600" dirty="0" err="1" smtClean="0">
                <a:latin typeface="Arial" panose="020B0604020202020204" pitchFamily="34" charset="0"/>
                <a:cs typeface="Arial" panose="020B0604020202020204" pitchFamily="34" charset="0"/>
              </a:rPr>
              <a:t>Beteiligungsformen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Entgrenzung</a:t>
            </a:r>
            <a:r>
              <a:rPr lang="en-US"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pPr>
              <a:spcBef>
                <a:spcPts val="0"/>
              </a:spcBef>
              <a:spcAft>
                <a:spcPts val="1200"/>
              </a:spcAft>
              <a:buClr>
                <a:srgbClr val="C00000"/>
              </a:buClr>
              <a:buFont typeface="Wingdings" panose="05000000000000000000" pitchFamily="2" charset="2"/>
              <a:buChar char="Ø"/>
            </a:pPr>
            <a:endParaRPr lang="de-DE"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256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04664"/>
            <a:ext cx="8229600" cy="1080120"/>
          </a:xfrm>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Typologie von </a:t>
            </a:r>
            <a:r>
              <a:rPr lang="de-DE" sz="2000" b="1" dirty="0" err="1" smtClean="0">
                <a:solidFill>
                  <a:srgbClr val="0070C0"/>
                </a:solidFill>
                <a:latin typeface="Arial" panose="020B0604020202020204" pitchFamily="34" charset="0"/>
                <a:cs typeface="Arial" panose="020B0604020202020204" pitchFamily="34" charset="0"/>
              </a:rPr>
              <a:t>Engagementformen</a:t>
            </a:r>
            <a:endParaRPr lang="de-DE" sz="2000" b="1" dirty="0">
              <a:solidFill>
                <a:srgbClr val="0070C0"/>
              </a:solidFill>
              <a:latin typeface="Arial" panose="020B0604020202020204" pitchFamily="34" charset="0"/>
              <a:cs typeface="Arial" panose="020B0604020202020204" pitchFamily="34" charset="0"/>
            </a:endParaRP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2304988973"/>
              </p:ext>
            </p:extLst>
          </p:nvPr>
        </p:nvGraphicFramePr>
        <p:xfrm>
          <a:off x="1691680" y="1772817"/>
          <a:ext cx="5849620" cy="2979909"/>
        </p:xfrm>
        <a:graphic>
          <a:graphicData uri="http://schemas.openxmlformats.org/drawingml/2006/table">
            <a:tbl>
              <a:tblPr firstRow="1" firstCol="1" bandRow="1">
                <a:tableStyleId>{5C22544A-7EE6-4342-B048-85BDC9FD1C3A}</a:tableStyleId>
              </a:tblPr>
              <a:tblGrid>
                <a:gridCol w="1949450"/>
                <a:gridCol w="1950085"/>
                <a:gridCol w="1950085"/>
              </a:tblGrid>
              <a:tr h="251435">
                <a:tc>
                  <a:txBody>
                    <a:bodyPr/>
                    <a:lstStyle/>
                    <a:p>
                      <a:pPr>
                        <a:lnSpc>
                          <a:spcPct val="150000"/>
                        </a:lnSpc>
                        <a:spcAft>
                          <a:spcPts val="0"/>
                        </a:spcAft>
                      </a:pPr>
                      <a:r>
                        <a:rPr lang="de-DE" sz="1200" dirty="0">
                          <a:effectLst/>
                        </a:rPr>
                        <a:t>Für wen?/Mit wem?</a:t>
                      </a:r>
                      <a:endParaRPr lang="de-DE" sz="1100" dirty="0">
                        <a:effectLst/>
                        <a:latin typeface="Calibri"/>
                        <a:ea typeface="Calibri"/>
                        <a:cs typeface="Times New Roman"/>
                      </a:endParaRPr>
                    </a:p>
                  </a:txBody>
                  <a:tcPr marL="68580" marR="68580" marT="0" marB="0"/>
                </a:tc>
                <a:tc>
                  <a:txBody>
                    <a:bodyPr/>
                    <a:lstStyle/>
                    <a:p>
                      <a:pPr>
                        <a:lnSpc>
                          <a:spcPct val="150000"/>
                        </a:lnSpc>
                        <a:spcAft>
                          <a:spcPts val="0"/>
                        </a:spcAft>
                      </a:pPr>
                      <a:r>
                        <a:rPr lang="de-DE" sz="1200">
                          <a:effectLst/>
                        </a:rPr>
                        <a:t>Ohne Andere</a:t>
                      </a:r>
                      <a:endParaRPr lang="de-DE" sz="1100">
                        <a:effectLst/>
                        <a:latin typeface="Calibri"/>
                        <a:ea typeface="Calibri"/>
                        <a:cs typeface="Times New Roman"/>
                      </a:endParaRPr>
                    </a:p>
                  </a:txBody>
                  <a:tcPr marL="68580" marR="68580" marT="0" marB="0"/>
                </a:tc>
                <a:tc>
                  <a:txBody>
                    <a:bodyPr/>
                    <a:lstStyle/>
                    <a:p>
                      <a:pPr>
                        <a:lnSpc>
                          <a:spcPct val="150000"/>
                        </a:lnSpc>
                        <a:spcAft>
                          <a:spcPts val="0"/>
                        </a:spcAft>
                      </a:pPr>
                      <a:r>
                        <a:rPr lang="de-DE" sz="1200">
                          <a:effectLst/>
                        </a:rPr>
                        <a:t>Mit Anderen</a:t>
                      </a:r>
                      <a:endParaRPr lang="de-DE" sz="1100">
                        <a:effectLst/>
                        <a:latin typeface="Calibri"/>
                        <a:ea typeface="Calibri"/>
                        <a:cs typeface="Times New Roman"/>
                      </a:endParaRPr>
                    </a:p>
                  </a:txBody>
                  <a:tcPr marL="68580" marR="68580" marT="0" marB="0"/>
                </a:tc>
              </a:tr>
              <a:tr h="1092583">
                <a:tc>
                  <a:txBody>
                    <a:bodyPr/>
                    <a:lstStyle/>
                    <a:p>
                      <a:pPr>
                        <a:lnSpc>
                          <a:spcPct val="150000"/>
                        </a:lnSpc>
                        <a:spcAft>
                          <a:spcPts val="0"/>
                        </a:spcAft>
                      </a:pPr>
                      <a:r>
                        <a:rPr lang="de-DE" sz="1200">
                          <a:effectLst/>
                        </a:rPr>
                        <a:t> </a:t>
                      </a:r>
                      <a:endParaRPr lang="de-DE" sz="1100">
                        <a:effectLst/>
                      </a:endParaRPr>
                    </a:p>
                    <a:p>
                      <a:pPr>
                        <a:lnSpc>
                          <a:spcPct val="150000"/>
                        </a:lnSpc>
                        <a:spcAft>
                          <a:spcPts val="0"/>
                        </a:spcAft>
                      </a:pPr>
                      <a:r>
                        <a:rPr lang="de-DE" sz="1200">
                          <a:effectLst/>
                        </a:rPr>
                        <a:t>Für mich</a:t>
                      </a:r>
                      <a:endParaRPr lang="de-DE" sz="1100">
                        <a:effectLst/>
                        <a:latin typeface="Calibri"/>
                        <a:ea typeface="Calibri"/>
                        <a:cs typeface="Times New Roman"/>
                      </a:endParaRPr>
                    </a:p>
                  </a:txBody>
                  <a:tcPr marL="68580" marR="68580" marT="0" marB="0"/>
                </a:tc>
                <a:tc>
                  <a:txBody>
                    <a:bodyPr/>
                    <a:lstStyle/>
                    <a:p>
                      <a:pPr>
                        <a:lnSpc>
                          <a:spcPct val="150000"/>
                        </a:lnSpc>
                        <a:spcAft>
                          <a:spcPts val="0"/>
                        </a:spcAft>
                      </a:pPr>
                      <a:r>
                        <a:rPr lang="de-DE" sz="1200" dirty="0">
                          <a:effectLst/>
                        </a:rPr>
                        <a:t> </a:t>
                      </a:r>
                      <a:endParaRPr lang="de-DE" sz="1100" dirty="0">
                        <a:effectLst/>
                      </a:endParaRPr>
                    </a:p>
                    <a:p>
                      <a:pPr>
                        <a:lnSpc>
                          <a:spcPct val="150000"/>
                        </a:lnSpc>
                        <a:spcAft>
                          <a:spcPts val="0"/>
                        </a:spcAft>
                      </a:pPr>
                      <a:r>
                        <a:rPr lang="de-DE" sz="1200" dirty="0">
                          <a:effectLst/>
                        </a:rPr>
                        <a:t>Egozentrisches Handeln</a:t>
                      </a:r>
                      <a:endParaRPr lang="de-DE" sz="1100" dirty="0">
                        <a:effectLst/>
                      </a:endParaRPr>
                    </a:p>
                    <a:p>
                      <a:pPr>
                        <a:lnSpc>
                          <a:spcPct val="150000"/>
                        </a:lnSpc>
                        <a:spcAft>
                          <a:spcPts val="0"/>
                        </a:spcAft>
                      </a:pPr>
                      <a:r>
                        <a:rPr lang="de-DE" sz="1200" dirty="0">
                          <a:effectLst/>
                        </a:rPr>
                        <a:t>(„</a:t>
                      </a:r>
                      <a:r>
                        <a:rPr lang="de-DE" sz="1200" dirty="0" err="1">
                          <a:effectLst/>
                        </a:rPr>
                        <a:t>Ichlinge</a:t>
                      </a:r>
                      <a:r>
                        <a:rPr lang="de-DE" sz="1200" dirty="0">
                          <a:effectLst/>
                        </a:rPr>
                        <a:t>“)</a:t>
                      </a:r>
                      <a:endParaRPr lang="de-DE" sz="1100" dirty="0">
                        <a:effectLst/>
                      </a:endParaRPr>
                    </a:p>
                    <a:p>
                      <a:pPr>
                        <a:lnSpc>
                          <a:spcPct val="150000"/>
                        </a:lnSpc>
                        <a:spcAft>
                          <a:spcPts val="0"/>
                        </a:spcAft>
                      </a:pPr>
                      <a:r>
                        <a:rPr lang="de-DE" sz="1200" dirty="0">
                          <a:effectLst/>
                        </a:rPr>
                        <a:t> </a:t>
                      </a:r>
                      <a:endParaRPr lang="de-DE" sz="1100" dirty="0">
                        <a:effectLst/>
                        <a:latin typeface="Calibri"/>
                        <a:ea typeface="Calibri"/>
                        <a:cs typeface="Times New Roman"/>
                      </a:endParaRPr>
                    </a:p>
                  </a:txBody>
                  <a:tcPr marL="68580" marR="68580" marT="0" marB="0"/>
                </a:tc>
                <a:tc>
                  <a:txBody>
                    <a:bodyPr/>
                    <a:lstStyle/>
                    <a:p>
                      <a:pPr>
                        <a:lnSpc>
                          <a:spcPct val="150000"/>
                        </a:lnSpc>
                        <a:spcAft>
                          <a:spcPts val="0"/>
                        </a:spcAft>
                      </a:pPr>
                      <a:r>
                        <a:rPr lang="de-DE" sz="1200">
                          <a:effectLst/>
                        </a:rPr>
                        <a:t> </a:t>
                      </a:r>
                      <a:endParaRPr lang="de-DE" sz="1100">
                        <a:effectLst/>
                      </a:endParaRPr>
                    </a:p>
                    <a:p>
                      <a:pPr>
                        <a:lnSpc>
                          <a:spcPct val="150000"/>
                        </a:lnSpc>
                        <a:spcAft>
                          <a:spcPts val="0"/>
                        </a:spcAft>
                      </a:pPr>
                      <a:r>
                        <a:rPr lang="de-DE" sz="1200">
                          <a:effectLst/>
                        </a:rPr>
                        <a:t>Selbsthilfegruppen</a:t>
                      </a:r>
                      <a:endParaRPr lang="de-DE" sz="1100">
                        <a:effectLst/>
                        <a:latin typeface="Calibri"/>
                        <a:ea typeface="Calibri"/>
                        <a:cs typeface="Times New Roman"/>
                      </a:endParaRPr>
                    </a:p>
                  </a:txBody>
                  <a:tcPr marL="68580" marR="68580" marT="0" marB="0"/>
                </a:tc>
              </a:tr>
              <a:tr h="1608309">
                <a:tc>
                  <a:txBody>
                    <a:bodyPr/>
                    <a:lstStyle/>
                    <a:p>
                      <a:pPr>
                        <a:lnSpc>
                          <a:spcPct val="150000"/>
                        </a:lnSpc>
                        <a:spcAft>
                          <a:spcPts val="0"/>
                        </a:spcAft>
                      </a:pPr>
                      <a:r>
                        <a:rPr lang="de-DE" sz="1200" dirty="0">
                          <a:effectLst/>
                        </a:rPr>
                        <a:t> </a:t>
                      </a:r>
                      <a:endParaRPr lang="de-DE" sz="1100" dirty="0">
                        <a:effectLst/>
                      </a:endParaRPr>
                    </a:p>
                    <a:p>
                      <a:pPr>
                        <a:lnSpc>
                          <a:spcPct val="150000"/>
                        </a:lnSpc>
                        <a:spcAft>
                          <a:spcPts val="0"/>
                        </a:spcAft>
                      </a:pPr>
                      <a:r>
                        <a:rPr lang="de-DE" sz="1200" dirty="0">
                          <a:effectLst/>
                        </a:rPr>
                        <a:t>Für Andere</a:t>
                      </a:r>
                      <a:endParaRPr lang="de-DE" sz="1100" dirty="0">
                        <a:effectLst/>
                        <a:latin typeface="Calibri"/>
                        <a:ea typeface="Calibri"/>
                        <a:cs typeface="Times New Roman"/>
                      </a:endParaRPr>
                    </a:p>
                  </a:txBody>
                  <a:tcPr marL="68580" marR="68580" marT="0" marB="0"/>
                </a:tc>
                <a:tc>
                  <a:txBody>
                    <a:bodyPr/>
                    <a:lstStyle/>
                    <a:p>
                      <a:pPr>
                        <a:lnSpc>
                          <a:spcPct val="150000"/>
                        </a:lnSpc>
                        <a:spcAft>
                          <a:spcPts val="0"/>
                        </a:spcAft>
                      </a:pPr>
                      <a:r>
                        <a:rPr lang="de-DE" sz="1200">
                          <a:effectLst/>
                        </a:rPr>
                        <a:t> </a:t>
                      </a:r>
                      <a:endParaRPr lang="de-DE" sz="1100">
                        <a:effectLst/>
                      </a:endParaRPr>
                    </a:p>
                    <a:p>
                      <a:pPr>
                        <a:lnSpc>
                          <a:spcPct val="150000"/>
                        </a:lnSpc>
                        <a:spcAft>
                          <a:spcPts val="0"/>
                        </a:spcAft>
                      </a:pPr>
                      <a:r>
                        <a:rPr lang="de-DE" sz="1200">
                          <a:effectLst/>
                        </a:rPr>
                        <a:t>Individualisierung des Helfens ohne Organisation</a:t>
                      </a:r>
                      <a:endParaRPr lang="de-DE" sz="1100">
                        <a:effectLst/>
                      </a:endParaRPr>
                    </a:p>
                    <a:p>
                      <a:pPr>
                        <a:lnSpc>
                          <a:spcPct val="150000"/>
                        </a:lnSpc>
                        <a:spcAft>
                          <a:spcPts val="0"/>
                        </a:spcAft>
                      </a:pPr>
                      <a:r>
                        <a:rPr lang="de-DE" sz="1200">
                          <a:effectLst/>
                        </a:rPr>
                        <a:t> </a:t>
                      </a:r>
                      <a:endParaRPr lang="de-DE" sz="1100">
                        <a:effectLst/>
                        <a:latin typeface="Calibri"/>
                        <a:ea typeface="Calibri"/>
                        <a:cs typeface="Times New Roman"/>
                      </a:endParaRPr>
                    </a:p>
                  </a:txBody>
                  <a:tcPr marL="68580" marR="68580" marT="0" marB="0"/>
                </a:tc>
                <a:tc>
                  <a:txBody>
                    <a:bodyPr/>
                    <a:lstStyle/>
                    <a:p>
                      <a:pPr>
                        <a:lnSpc>
                          <a:spcPct val="150000"/>
                        </a:lnSpc>
                        <a:spcAft>
                          <a:spcPts val="0"/>
                        </a:spcAft>
                      </a:pPr>
                      <a:r>
                        <a:rPr lang="de-DE" sz="1200" dirty="0">
                          <a:effectLst/>
                        </a:rPr>
                        <a:t> </a:t>
                      </a:r>
                      <a:endParaRPr lang="de-DE" sz="1100" dirty="0">
                        <a:effectLst/>
                      </a:endParaRPr>
                    </a:p>
                    <a:p>
                      <a:pPr>
                        <a:lnSpc>
                          <a:spcPct val="150000"/>
                        </a:lnSpc>
                        <a:spcAft>
                          <a:spcPts val="0"/>
                        </a:spcAft>
                      </a:pPr>
                      <a:r>
                        <a:rPr lang="de-DE" sz="1200" dirty="0">
                          <a:effectLst/>
                        </a:rPr>
                        <a:t>Bürgerschaftliches Engagement in Organisationen</a:t>
                      </a:r>
                      <a:endParaRPr lang="de-DE"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56098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Zivilgesellschaft: </a:t>
            </a:r>
            <a:br>
              <a:rPr lang="de-DE" sz="2000" b="1" dirty="0" smtClean="0">
                <a:solidFill>
                  <a:srgbClr val="0070C0"/>
                </a:solidFill>
                <a:latin typeface="Arial" panose="020B0604020202020204" pitchFamily="34" charset="0"/>
                <a:cs typeface="Arial" panose="020B0604020202020204" pitchFamily="34" charset="0"/>
              </a:rPr>
            </a:br>
            <a:r>
              <a:rPr lang="de-DE" sz="2000" b="1" dirty="0" smtClean="0">
                <a:solidFill>
                  <a:srgbClr val="0070C0"/>
                </a:solidFill>
                <a:latin typeface="Arial" panose="020B0604020202020204" pitchFamily="34" charset="0"/>
                <a:cs typeface="Arial" panose="020B0604020202020204" pitchFamily="34" charset="0"/>
              </a:rPr>
              <a:t>Ein Spiegelbild der Gesellschaft?</a:t>
            </a:r>
            <a:endParaRPr lang="de-DE" sz="2000" b="1" dirty="0">
              <a:solidFill>
                <a:srgbClr val="0070C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1043608" y="1484784"/>
            <a:ext cx="7344816" cy="4464496"/>
          </a:xfrm>
        </p:spPr>
        <p:txBody>
          <a:bodyPr>
            <a:normAutofit/>
          </a:bodyPr>
          <a:lstStyle/>
          <a:p>
            <a:pPr>
              <a:spcBef>
                <a:spcPts val="0"/>
              </a:spcBef>
              <a:spcAft>
                <a:spcPts val="600"/>
              </a:spcAft>
              <a:buClr>
                <a:srgbClr val="C00000"/>
              </a:buClr>
              <a:buFont typeface="Wingdings" panose="05000000000000000000" pitchFamily="2" charset="2"/>
              <a:buChar char="Ø"/>
            </a:pPr>
            <a:r>
              <a:rPr lang="de-DE" sz="1600" dirty="0" smtClean="0">
                <a:latin typeface="Arial" panose="020B0604020202020204" pitchFamily="34" charset="0"/>
                <a:cs typeface="Arial" panose="020B0604020202020204" pitchFamily="34" charset="0"/>
              </a:rPr>
              <a:t>Große regionale Unterschiede </a:t>
            </a:r>
            <a:endParaRPr lang="de-DE" sz="1600" dirty="0" smtClean="0">
              <a:latin typeface="Arial" panose="020B0604020202020204" pitchFamily="34" charset="0"/>
              <a:cs typeface="Arial" panose="020B0604020202020204" pitchFamily="34" charset="0"/>
            </a:endParaRPr>
          </a:p>
          <a:p>
            <a:pPr marL="641350" indent="-285750">
              <a:spcBef>
                <a:spcPts val="0"/>
              </a:spcBef>
              <a:spcAft>
                <a:spcPts val="600"/>
              </a:spcAft>
              <a:buClr>
                <a:srgbClr val="C00000"/>
              </a:buClr>
              <a:buFont typeface="Wingdings" panose="05000000000000000000" pitchFamily="2" charset="2"/>
              <a:buChar char="§"/>
            </a:pPr>
            <a:r>
              <a:rPr lang="de-DE" sz="1600" dirty="0" smtClean="0">
                <a:latin typeface="Arial" panose="020B0604020202020204" pitchFamily="34" charset="0"/>
                <a:cs typeface="Arial" panose="020B0604020202020204" pitchFamily="34" charset="0"/>
              </a:rPr>
              <a:t>zwischen Stadt und </a:t>
            </a:r>
            <a:r>
              <a:rPr lang="de-DE" sz="1600" dirty="0" smtClean="0">
                <a:latin typeface="Arial" panose="020B0604020202020204" pitchFamily="34" charset="0"/>
                <a:cs typeface="Arial" panose="020B0604020202020204" pitchFamily="34" charset="0"/>
              </a:rPr>
              <a:t>Land</a:t>
            </a:r>
            <a:endParaRPr lang="de-DE" sz="1600" dirty="0" smtClean="0">
              <a:latin typeface="Arial" panose="020B0604020202020204" pitchFamily="34" charset="0"/>
              <a:cs typeface="Arial" panose="020B0604020202020204" pitchFamily="34" charset="0"/>
            </a:endParaRPr>
          </a:p>
          <a:p>
            <a:pPr marL="641350" indent="-285750">
              <a:spcBef>
                <a:spcPts val="0"/>
              </a:spcBef>
              <a:spcAft>
                <a:spcPts val="600"/>
              </a:spcAft>
              <a:buClr>
                <a:srgbClr val="C00000"/>
              </a:buClr>
              <a:buFont typeface="Wingdings" panose="05000000000000000000" pitchFamily="2" charset="2"/>
              <a:buChar char="§"/>
            </a:pPr>
            <a:r>
              <a:rPr lang="de-DE" sz="1600" dirty="0" smtClean="0">
                <a:latin typeface="Arial" panose="020B0604020202020204" pitchFamily="34" charset="0"/>
                <a:cs typeface="Arial" panose="020B0604020202020204" pitchFamily="34" charset="0"/>
              </a:rPr>
              <a:t>Ost [inkl. Berlin] </a:t>
            </a:r>
            <a:r>
              <a:rPr lang="de-DE" sz="1600" dirty="0" smtClean="0">
                <a:latin typeface="Arial" panose="020B0604020202020204" pitchFamily="34" charset="0"/>
                <a:cs typeface="Arial" panose="020B0604020202020204" pitchFamily="34" charset="0"/>
              </a:rPr>
              <a:t>(</a:t>
            </a:r>
            <a:r>
              <a:rPr lang="de-DE" sz="1600" dirty="0" smtClean="0">
                <a:latin typeface="Arial" panose="020B0604020202020204" pitchFamily="34" charset="0"/>
                <a:cs typeface="Arial" panose="020B0604020202020204" pitchFamily="34" charset="0"/>
              </a:rPr>
              <a:t>2019: 37%) </a:t>
            </a:r>
            <a:r>
              <a:rPr lang="de-DE" sz="1600" dirty="0" smtClean="0">
                <a:latin typeface="Arial" panose="020B0604020202020204" pitchFamily="34" charset="0"/>
                <a:cs typeface="Arial" panose="020B0604020202020204" pitchFamily="34" charset="0"/>
              </a:rPr>
              <a:t>und West (</a:t>
            </a:r>
            <a:r>
              <a:rPr lang="de-DE" sz="1600" dirty="0" smtClean="0">
                <a:latin typeface="Arial" panose="020B0604020202020204" pitchFamily="34" charset="0"/>
                <a:cs typeface="Arial" panose="020B0604020202020204" pitchFamily="34" charset="0"/>
              </a:rPr>
              <a:t>40,4%) </a:t>
            </a:r>
            <a:endParaRPr lang="de-DE" sz="1600" dirty="0" smtClean="0">
              <a:latin typeface="Arial" panose="020B0604020202020204" pitchFamily="34" charset="0"/>
              <a:cs typeface="Arial" panose="020B0604020202020204" pitchFamily="34" charset="0"/>
            </a:endParaRPr>
          </a:p>
          <a:p>
            <a:pPr marL="641350" indent="-285750">
              <a:spcBef>
                <a:spcPts val="0"/>
              </a:spcBef>
              <a:spcAft>
                <a:spcPts val="1200"/>
              </a:spcAft>
              <a:buClr>
                <a:srgbClr val="C00000"/>
              </a:buClr>
              <a:buFont typeface="Wingdings" panose="05000000000000000000" pitchFamily="2" charset="2"/>
              <a:buChar char="§"/>
            </a:pPr>
            <a:r>
              <a:rPr lang="de-DE" sz="1600" dirty="0" smtClean="0">
                <a:latin typeface="Arial" panose="020B0604020202020204" pitchFamily="34" charset="0"/>
                <a:cs typeface="Arial" panose="020B0604020202020204" pitchFamily="34" charset="0"/>
              </a:rPr>
              <a:t>Regionen mit hoher und niedriger </a:t>
            </a:r>
            <a:r>
              <a:rPr lang="de-DE" sz="1600" dirty="0" smtClean="0">
                <a:latin typeface="Arial" panose="020B0604020202020204" pitchFamily="34" charset="0"/>
                <a:cs typeface="Arial" panose="020B0604020202020204" pitchFamily="34" charset="0"/>
              </a:rPr>
              <a:t>Arbeitslosigkeit</a:t>
            </a:r>
          </a:p>
          <a:p>
            <a:pPr marL="355600" lvl="0" indent="-355600">
              <a:spcBef>
                <a:spcPts val="0"/>
              </a:spcBef>
              <a:spcAft>
                <a:spcPts val="600"/>
              </a:spcAft>
              <a:buClr>
                <a:srgbClr val="C00000"/>
              </a:buClr>
              <a:buFont typeface="Wingdings" panose="05000000000000000000" pitchFamily="2" charset="2"/>
              <a:buChar char="Ø"/>
            </a:pPr>
            <a:r>
              <a:rPr lang="de-DE" sz="1600" dirty="0">
                <a:solidFill>
                  <a:prstClr val="black"/>
                </a:solidFill>
                <a:latin typeface="Arial" panose="020B0604020202020204" pitchFamily="34" charset="0"/>
                <a:cs typeface="Arial" panose="020B0604020202020204" pitchFamily="34" charset="0"/>
              </a:rPr>
              <a:t>Überdurchschnittliches Engagement der höher Gebildeten und besser </a:t>
            </a:r>
            <a:r>
              <a:rPr lang="de-DE" sz="1600" dirty="0" smtClean="0">
                <a:solidFill>
                  <a:prstClr val="black"/>
                </a:solidFill>
                <a:latin typeface="Arial" panose="020B0604020202020204" pitchFamily="34" charset="0"/>
                <a:cs typeface="Arial" panose="020B0604020202020204" pitchFamily="34" charset="0"/>
              </a:rPr>
              <a:t>Verdienenden </a:t>
            </a:r>
            <a:endParaRPr lang="de-DE" sz="1600" dirty="0">
              <a:solidFill>
                <a:prstClr val="black"/>
              </a:solidFill>
              <a:latin typeface="Arial" panose="020B0604020202020204" pitchFamily="34" charset="0"/>
              <a:cs typeface="Arial" panose="020B0604020202020204" pitchFamily="34" charset="0"/>
            </a:endParaRPr>
          </a:p>
          <a:p>
            <a:pPr marL="355600" lvl="0" indent="-355600">
              <a:spcBef>
                <a:spcPts val="0"/>
              </a:spcBef>
              <a:spcAft>
                <a:spcPts val="1200"/>
              </a:spcAft>
              <a:buClr>
                <a:srgbClr val="C00000"/>
              </a:buClr>
              <a:buFont typeface="Wingdings" panose="05000000000000000000" pitchFamily="2" charset="2"/>
              <a:buChar char="Ø"/>
            </a:pPr>
            <a:r>
              <a:rPr lang="de-DE" sz="1600" dirty="0">
                <a:solidFill>
                  <a:prstClr val="black"/>
                </a:solidFill>
                <a:latin typeface="Arial" panose="020B0604020202020204" pitchFamily="34" charset="0"/>
                <a:cs typeface="Arial" panose="020B0604020202020204" pitchFamily="34" charset="0"/>
              </a:rPr>
              <a:t>Unterdurchschnittliches Engagement von Bürgern mit Migrationshintergrund </a:t>
            </a:r>
          </a:p>
          <a:p>
            <a:pPr marL="361950" lvl="0" indent="-361950" eaLnBrk="0" fontAlgn="base" hangingPunct="0">
              <a:spcBef>
                <a:spcPts val="0"/>
              </a:spcBef>
              <a:spcAft>
                <a:spcPts val="1800"/>
              </a:spcAft>
              <a:buClr>
                <a:srgbClr val="C00000"/>
              </a:buClr>
              <a:buFont typeface="Wingdings" pitchFamily="2" charset="2"/>
              <a:buChar char="è"/>
            </a:pPr>
            <a:r>
              <a:rPr lang="de-DE" sz="1600" dirty="0" smtClean="0">
                <a:solidFill>
                  <a:prstClr val="black"/>
                </a:solidFill>
                <a:latin typeface="Arial" panose="020B0604020202020204" pitchFamily="34" charset="0"/>
                <a:ea typeface="Verdana" pitchFamily="34" charset="0"/>
                <a:cs typeface="Arial" panose="020B0604020202020204" pitchFamily="34" charset="0"/>
                <a:sym typeface="Wingdings" pitchFamily="2" charset="2"/>
              </a:rPr>
              <a:t>Die Z</a:t>
            </a:r>
            <a:r>
              <a:rPr lang="de-DE" sz="1600" dirty="0" smtClean="0">
                <a:solidFill>
                  <a:prstClr val="black"/>
                </a:solidFill>
                <a:latin typeface="Arial" panose="020B0604020202020204" pitchFamily="34" charset="0"/>
                <a:cs typeface="Arial" panose="020B0604020202020204" pitchFamily="34" charset="0"/>
              </a:rPr>
              <a:t>ivilgesellschaft ist kein Spiegelbild der Gesellschaft</a:t>
            </a:r>
          </a:p>
          <a:p>
            <a:pPr marL="361950" lvl="0" indent="-361950" eaLnBrk="0" fontAlgn="base" hangingPunct="0">
              <a:spcBef>
                <a:spcPts val="0"/>
              </a:spcBef>
              <a:spcAft>
                <a:spcPts val="1800"/>
              </a:spcAft>
              <a:buClr>
                <a:srgbClr val="C00000"/>
              </a:buClr>
              <a:buFont typeface="Wingdings" pitchFamily="2" charset="2"/>
              <a:buChar char="è"/>
            </a:pPr>
            <a:r>
              <a:rPr lang="de-DE" sz="1600" dirty="0" smtClean="0">
                <a:solidFill>
                  <a:prstClr val="black"/>
                </a:solidFill>
                <a:latin typeface="Arial" panose="020B0604020202020204" pitchFamily="34" charset="0"/>
                <a:cs typeface="Arial" panose="020B0604020202020204" pitchFamily="34" charset="0"/>
              </a:rPr>
              <a:t>Auch das soziale Kapital ist in Deutschland sehr ungleich verteilt.</a:t>
            </a:r>
          </a:p>
          <a:p>
            <a:pPr marL="360363" lvl="0" indent="-360363">
              <a:spcBef>
                <a:spcPts val="0"/>
              </a:spcBef>
              <a:spcAft>
                <a:spcPts val="1200"/>
              </a:spcAft>
              <a:buClr>
                <a:srgbClr val="C00000"/>
              </a:buClr>
              <a:buFont typeface="Wingdings" panose="05000000000000000000" pitchFamily="2" charset="2"/>
              <a:buChar char="Ø"/>
            </a:pPr>
            <a:r>
              <a:rPr lang="de-DE" sz="1600" dirty="0" smtClean="0">
                <a:solidFill>
                  <a:prstClr val="black"/>
                </a:solidFill>
                <a:latin typeface="Arial" panose="020B0604020202020204" pitchFamily="34" charset="0"/>
                <a:cs typeface="Arial" panose="020B0604020202020204" pitchFamily="34" charset="0"/>
              </a:rPr>
              <a:t>Frage</a:t>
            </a:r>
            <a:r>
              <a:rPr lang="de-DE" sz="1600" dirty="0">
                <a:solidFill>
                  <a:prstClr val="black"/>
                </a:solidFill>
                <a:latin typeface="Arial" panose="020B0604020202020204" pitchFamily="34" charset="0"/>
                <a:cs typeface="Arial" panose="020B0604020202020204" pitchFamily="34" charset="0"/>
              </a:rPr>
              <a:t>: Trägt die Zivilgesellschaft zur Integration der Gesellschaft bei – oder verstärkt sie vorhandene soziale Unterschiede?</a:t>
            </a:r>
          </a:p>
          <a:p>
            <a:pPr marL="641350" indent="-285750">
              <a:spcBef>
                <a:spcPts val="0"/>
              </a:spcBef>
              <a:spcAft>
                <a:spcPts val="600"/>
              </a:spcAft>
              <a:buClr>
                <a:srgbClr val="C00000"/>
              </a:buClr>
              <a:buFont typeface="Wingdings" panose="05000000000000000000" pitchFamily="2" charset="2"/>
              <a:buChar char="§"/>
            </a:pP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8869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Inhaltsplatzhalter 2"/>
          <p:cNvSpPr>
            <a:spLocks noGrp="1"/>
          </p:cNvSpPr>
          <p:nvPr>
            <p:ph idx="1"/>
          </p:nvPr>
        </p:nvSpPr>
        <p:spPr/>
        <p:txBody>
          <a:bodyPr/>
          <a:lstStyle/>
          <a:p>
            <a:pPr marL="0" indent="0" algn="ctr">
              <a:buNone/>
            </a:pPr>
            <a:r>
              <a:rPr lang="de-DE" sz="2000" b="1" dirty="0" smtClean="0">
                <a:solidFill>
                  <a:srgbClr val="0070C0"/>
                </a:solidFill>
                <a:latin typeface="Arial" panose="020B0604020202020204" pitchFamily="34" charset="0"/>
                <a:ea typeface="+mj-ea"/>
                <a:cs typeface="Arial" panose="020B0604020202020204" pitchFamily="34" charset="0"/>
              </a:rPr>
              <a:t>III. </a:t>
            </a:r>
          </a:p>
          <a:p>
            <a:pPr marL="0" indent="0" algn="ctr">
              <a:buNone/>
            </a:pPr>
            <a:r>
              <a:rPr lang="de-DE" sz="2000" b="1" dirty="0" smtClean="0">
                <a:solidFill>
                  <a:srgbClr val="0070C0"/>
                </a:solidFill>
                <a:latin typeface="Arial" panose="020B0604020202020204" pitchFamily="34" charset="0"/>
                <a:ea typeface="+mj-ea"/>
                <a:cs typeface="Arial" panose="020B0604020202020204" pitchFamily="34" charset="0"/>
              </a:rPr>
              <a:t>Weshalb ist die Zivilgesellschaft alternativlos? </a:t>
            </a:r>
          </a:p>
        </p:txBody>
      </p:sp>
    </p:spTree>
    <p:extLst>
      <p:ext uri="{BB962C8B-B14F-4D97-AF65-F5344CB8AC3E}">
        <p14:creationId xmlns:p14="http://schemas.microsoft.com/office/powerpoint/2010/main" val="31437950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a:solidFill>
                  <a:srgbClr val="0070C0"/>
                </a:solidFill>
                <a:latin typeface="Arial"/>
                <a:ea typeface="Calibri"/>
              </a:rPr>
              <a:t>Emil Durkheim </a:t>
            </a:r>
            <a:r>
              <a:rPr lang="de-DE" sz="2000" b="1" dirty="0" smtClean="0">
                <a:solidFill>
                  <a:srgbClr val="0070C0"/>
                </a:solidFill>
                <a:latin typeface="Arial"/>
                <a:ea typeface="Calibri"/>
              </a:rPr>
              <a:t> </a:t>
            </a:r>
            <a:br>
              <a:rPr lang="de-DE" sz="2000" b="1" dirty="0" smtClean="0">
                <a:solidFill>
                  <a:srgbClr val="0070C0"/>
                </a:solidFill>
                <a:latin typeface="Arial"/>
                <a:ea typeface="Calibri"/>
              </a:rPr>
            </a:br>
            <a:r>
              <a:rPr lang="de-DE" sz="2000" b="1" dirty="0" smtClean="0">
                <a:solidFill>
                  <a:srgbClr val="0070C0"/>
                </a:solidFill>
                <a:latin typeface="Arial"/>
                <a:ea typeface="Calibri"/>
              </a:rPr>
              <a:t>zur Bedeutung von intermediären Vereinigungen</a:t>
            </a:r>
            <a:br>
              <a:rPr lang="de-DE" sz="2000" b="1" dirty="0" smtClean="0">
                <a:solidFill>
                  <a:srgbClr val="0070C0"/>
                </a:solidFill>
                <a:latin typeface="Arial"/>
                <a:ea typeface="Calibri"/>
              </a:rPr>
            </a:br>
            <a:r>
              <a:rPr lang="de-DE" sz="1600" b="1" dirty="0" smtClean="0">
                <a:solidFill>
                  <a:srgbClr val="0070C0"/>
                </a:solidFill>
                <a:latin typeface="Arial"/>
                <a:ea typeface="Calibri"/>
              </a:rPr>
              <a:t>„Über </a:t>
            </a:r>
            <a:r>
              <a:rPr lang="de-DE" sz="1600" b="1" dirty="0">
                <a:solidFill>
                  <a:srgbClr val="0070C0"/>
                </a:solidFill>
                <a:latin typeface="Arial"/>
                <a:ea typeface="Calibri"/>
              </a:rPr>
              <a:t>die soziale Arbeitsteilung“ </a:t>
            </a:r>
            <a:r>
              <a:rPr lang="de-DE" sz="1600" b="1" dirty="0" smtClean="0">
                <a:solidFill>
                  <a:srgbClr val="0070C0"/>
                </a:solidFill>
                <a:latin typeface="Arial"/>
                <a:ea typeface="Calibri"/>
              </a:rPr>
              <a:t> (1897)</a:t>
            </a:r>
            <a:endParaRPr lang="de-DE" sz="1600" b="1" dirty="0">
              <a:solidFill>
                <a:srgbClr val="0070C0"/>
              </a:solidFill>
            </a:endParaRPr>
          </a:p>
        </p:txBody>
      </p:sp>
      <p:sp>
        <p:nvSpPr>
          <p:cNvPr id="3" name="Inhaltsplatzhalter 2"/>
          <p:cNvSpPr>
            <a:spLocks noGrp="1"/>
          </p:cNvSpPr>
          <p:nvPr>
            <p:ph idx="1"/>
          </p:nvPr>
        </p:nvSpPr>
        <p:spPr>
          <a:xfrm>
            <a:off x="755576" y="1700807"/>
            <a:ext cx="7632848" cy="3744417"/>
          </a:xfrm>
        </p:spPr>
        <p:txBody>
          <a:bodyPr>
            <a:normAutofit/>
          </a:bodyPr>
          <a:lstStyle/>
          <a:p>
            <a:pPr>
              <a:lnSpc>
                <a:spcPct val="120000"/>
              </a:lnSpc>
              <a:spcBef>
                <a:spcPts val="0"/>
              </a:spcBef>
              <a:spcAft>
                <a:spcPts val="1200"/>
              </a:spcAft>
              <a:buClr>
                <a:srgbClr val="C00000"/>
              </a:buClr>
              <a:buFont typeface="Wingdings" panose="05000000000000000000" pitchFamily="2" charset="2"/>
              <a:buChar char="Ø"/>
            </a:pPr>
            <a:r>
              <a:rPr lang="de-DE" sz="1600" dirty="0" smtClean="0">
                <a:latin typeface="Arial"/>
                <a:ea typeface="Calibri"/>
                <a:cs typeface="Times New Roman"/>
              </a:rPr>
              <a:t>„Eine </a:t>
            </a:r>
            <a:r>
              <a:rPr lang="de-DE" sz="1600" dirty="0">
                <a:latin typeface="Arial"/>
                <a:ea typeface="Calibri"/>
                <a:cs typeface="Times New Roman"/>
              </a:rPr>
              <a:t>Nation kann nur aufrechterhalten werden, wenn zwischen dem Staat und dem Individuum eine ganze Reihe sekundärer Gruppen steht, die den Individuen nahe genug sind, um sie in ihrem Wirkungsbereich stark anzuziehen und sie auf diese Weise in den allgemeinen Strom des gesellschaftlichen Lebens zu ziehen“.</a:t>
            </a:r>
            <a:endParaRPr lang="de-DE" sz="1600" dirty="0">
              <a:ea typeface="Calibri"/>
              <a:cs typeface="Times New Roman"/>
            </a:endParaRPr>
          </a:p>
          <a:p>
            <a:pPr>
              <a:lnSpc>
                <a:spcPct val="120000"/>
              </a:lnSpc>
              <a:spcBef>
                <a:spcPts val="0"/>
              </a:spcBef>
              <a:spcAft>
                <a:spcPts val="1200"/>
              </a:spcAft>
              <a:buClr>
                <a:srgbClr val="C00000"/>
              </a:buClr>
              <a:buFont typeface="Wingdings" panose="05000000000000000000" pitchFamily="2" charset="2"/>
              <a:buChar char="Ø"/>
            </a:pPr>
            <a:r>
              <a:rPr lang="de-DE" sz="1600" dirty="0">
                <a:latin typeface="Arial"/>
                <a:ea typeface="Calibri"/>
                <a:cs typeface="Times New Roman"/>
              </a:rPr>
              <a:t>„Eine Gesellschaft, die sich aus einer unendlichen Zahl unorganisierter Individuen zusammensetzt, die ein hypertrophierter Staat unterdrücken und eindämmen muss, stellt eine wahre soziologische Monstrosität dar.“</a:t>
            </a:r>
            <a:endParaRPr lang="de-DE" sz="1600" dirty="0">
              <a:ea typeface="Calibri"/>
              <a:cs typeface="Times New Roman"/>
            </a:endParaRPr>
          </a:p>
          <a:p>
            <a:endParaRPr lang="de-DE" dirty="0"/>
          </a:p>
        </p:txBody>
      </p:sp>
    </p:spTree>
    <p:extLst>
      <p:ext uri="{BB962C8B-B14F-4D97-AF65-F5344CB8AC3E}">
        <p14:creationId xmlns:p14="http://schemas.microsoft.com/office/powerpoint/2010/main" val="23244325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04664"/>
            <a:ext cx="8229600" cy="1224136"/>
          </a:xfrm>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Typen von intermediären Vereinigungen</a:t>
            </a:r>
            <a:br>
              <a:rPr lang="de-DE" sz="2000" b="1" dirty="0" smtClean="0">
                <a:solidFill>
                  <a:srgbClr val="0070C0"/>
                </a:solidFill>
                <a:latin typeface="Arial" panose="020B0604020202020204" pitchFamily="34" charset="0"/>
                <a:cs typeface="Arial" panose="020B0604020202020204" pitchFamily="34" charset="0"/>
              </a:rPr>
            </a:br>
            <a:r>
              <a:rPr lang="de-DE" sz="1400" b="1" dirty="0" smtClean="0">
                <a:solidFill>
                  <a:srgbClr val="0070C0"/>
                </a:solidFill>
                <a:latin typeface="Arial" panose="020B0604020202020204" pitchFamily="34" charset="0"/>
                <a:cs typeface="Arial" panose="020B0604020202020204" pitchFamily="34" charset="0"/>
              </a:rPr>
              <a:t>(nach Offe/Fuchs 2001)</a:t>
            </a:r>
            <a:endParaRPr lang="de-DE" sz="1400" b="1" dirty="0">
              <a:solidFill>
                <a:srgbClr val="0070C0"/>
              </a:solidFill>
              <a:latin typeface="Arial" panose="020B0604020202020204" pitchFamily="34" charset="0"/>
              <a:cs typeface="Arial" panose="020B0604020202020204" pitchFamily="34" charset="0"/>
            </a:endParaRP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1346592967"/>
              </p:ext>
            </p:extLst>
          </p:nvPr>
        </p:nvGraphicFramePr>
        <p:xfrm>
          <a:off x="1619672" y="1844824"/>
          <a:ext cx="5849620" cy="2991780"/>
        </p:xfrm>
        <a:graphic>
          <a:graphicData uri="http://schemas.openxmlformats.org/drawingml/2006/table">
            <a:tbl>
              <a:tblPr firstRow="1" firstCol="1" bandRow="1"/>
              <a:tblGrid>
                <a:gridCol w="1462405"/>
                <a:gridCol w="1489923"/>
                <a:gridCol w="1434887"/>
                <a:gridCol w="1462405"/>
              </a:tblGrid>
              <a:tr h="288032">
                <a:tc>
                  <a:txBody>
                    <a:bodyPr/>
                    <a:lstStyle/>
                    <a:p>
                      <a:pPr>
                        <a:lnSpc>
                          <a:spcPct val="150000"/>
                        </a:lnSpc>
                        <a:spcAft>
                          <a:spcPts val="0"/>
                        </a:spcAft>
                      </a:pPr>
                      <a:r>
                        <a:rPr lang="de-DE" sz="1200" dirty="0">
                          <a:effectLst/>
                          <a:latin typeface="Arial"/>
                          <a:ea typeface="Calibri"/>
                          <a:cs typeface="Times New Roman"/>
                        </a:rPr>
                        <a:t> </a:t>
                      </a:r>
                      <a:endParaRPr lang="de-DE"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de-DE" sz="1200" b="1" dirty="0" smtClean="0">
                          <a:effectLst/>
                          <a:latin typeface="Arial"/>
                          <a:ea typeface="Calibri"/>
                          <a:cs typeface="Times New Roman"/>
                        </a:rPr>
                        <a:t>primär</a:t>
                      </a:r>
                      <a:endParaRPr lang="de-DE"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de-DE" sz="1200" b="1" dirty="0">
                          <a:effectLst/>
                          <a:latin typeface="Arial"/>
                          <a:ea typeface="Calibri"/>
                          <a:cs typeface="Times New Roman"/>
                        </a:rPr>
                        <a:t>sekundär</a:t>
                      </a:r>
                      <a:endParaRPr lang="de-DE"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de-DE" sz="1200" b="1" dirty="0">
                          <a:effectLst/>
                          <a:latin typeface="Arial"/>
                          <a:ea typeface="Calibri"/>
                          <a:cs typeface="Times New Roman"/>
                        </a:rPr>
                        <a:t>tertiär</a:t>
                      </a:r>
                      <a:endParaRPr lang="de-DE"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4136">
                <a:tc>
                  <a:txBody>
                    <a:bodyPr/>
                    <a:lstStyle/>
                    <a:p>
                      <a:pPr>
                        <a:lnSpc>
                          <a:spcPct val="150000"/>
                        </a:lnSpc>
                        <a:spcAft>
                          <a:spcPts val="0"/>
                        </a:spcAft>
                      </a:pPr>
                      <a:endParaRPr lang="de-DE" sz="1200" b="1" dirty="0" smtClean="0">
                        <a:effectLst/>
                        <a:latin typeface="Arial"/>
                        <a:ea typeface="Calibri"/>
                        <a:cs typeface="Times New Roman"/>
                      </a:endParaRPr>
                    </a:p>
                    <a:p>
                      <a:pPr>
                        <a:lnSpc>
                          <a:spcPct val="150000"/>
                        </a:lnSpc>
                        <a:spcAft>
                          <a:spcPts val="0"/>
                        </a:spcAft>
                      </a:pPr>
                      <a:r>
                        <a:rPr lang="de-DE" sz="1200" b="1" dirty="0" smtClean="0">
                          <a:effectLst/>
                          <a:latin typeface="Arial"/>
                          <a:ea typeface="Calibri"/>
                          <a:cs typeface="Times New Roman"/>
                        </a:rPr>
                        <a:t>formalisiert</a:t>
                      </a:r>
                      <a:endParaRPr lang="de-DE"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de-DE" sz="1200" dirty="0">
                          <a:effectLst/>
                          <a:latin typeface="Arial"/>
                          <a:ea typeface="Calibri"/>
                          <a:cs typeface="Times New Roman"/>
                        </a:rPr>
                        <a:t> </a:t>
                      </a:r>
                      <a:endParaRPr lang="de-DE" sz="1100" dirty="0">
                        <a:effectLst/>
                        <a:latin typeface="Calibri"/>
                        <a:ea typeface="Calibri"/>
                        <a:cs typeface="Times New Roman"/>
                      </a:endParaRPr>
                    </a:p>
                    <a:p>
                      <a:pPr>
                        <a:lnSpc>
                          <a:spcPct val="150000"/>
                        </a:lnSpc>
                        <a:spcAft>
                          <a:spcPts val="0"/>
                        </a:spcAft>
                      </a:pPr>
                      <a:r>
                        <a:rPr lang="de-DE" sz="1200" dirty="0">
                          <a:effectLst/>
                          <a:latin typeface="Arial"/>
                          <a:ea typeface="Calibri"/>
                          <a:cs typeface="Times New Roman"/>
                        </a:rPr>
                        <a:t>Familien</a:t>
                      </a:r>
                      <a:endParaRPr lang="de-DE" sz="1100" dirty="0">
                        <a:effectLst/>
                        <a:latin typeface="Calibri"/>
                        <a:ea typeface="Calibri"/>
                        <a:cs typeface="Times New Roman"/>
                      </a:endParaRPr>
                    </a:p>
                    <a:p>
                      <a:pPr>
                        <a:lnSpc>
                          <a:spcPct val="150000"/>
                        </a:lnSpc>
                        <a:spcAft>
                          <a:spcPts val="0"/>
                        </a:spcAft>
                      </a:pPr>
                      <a:r>
                        <a:rPr lang="de-DE" sz="1200" dirty="0">
                          <a:effectLst/>
                          <a:latin typeface="Arial"/>
                          <a:ea typeface="Calibri"/>
                          <a:cs typeface="Times New Roman"/>
                        </a:rPr>
                        <a:t>Verwandte</a:t>
                      </a:r>
                      <a:endParaRPr lang="de-DE" sz="1100" dirty="0">
                        <a:effectLst/>
                        <a:latin typeface="Calibri"/>
                        <a:ea typeface="Calibri"/>
                        <a:cs typeface="Times New Roman"/>
                      </a:endParaRPr>
                    </a:p>
                    <a:p>
                      <a:pPr>
                        <a:lnSpc>
                          <a:spcPct val="150000"/>
                        </a:lnSpc>
                        <a:spcAft>
                          <a:spcPts val="0"/>
                        </a:spcAft>
                      </a:pPr>
                      <a:r>
                        <a:rPr lang="de-DE" sz="1200" dirty="0">
                          <a:effectLst/>
                          <a:latin typeface="Arial"/>
                          <a:ea typeface="Calibri"/>
                          <a:cs typeface="Times New Roman"/>
                        </a:rPr>
                        <a:t> </a:t>
                      </a:r>
                      <a:endParaRPr lang="de-DE"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de-DE" sz="1200" dirty="0">
                          <a:effectLst/>
                          <a:latin typeface="Arial"/>
                          <a:ea typeface="Calibri"/>
                          <a:cs typeface="Times New Roman"/>
                        </a:rPr>
                        <a:t> </a:t>
                      </a:r>
                      <a:endParaRPr lang="de-DE" sz="1100" dirty="0">
                        <a:effectLst/>
                        <a:latin typeface="Calibri"/>
                        <a:ea typeface="Calibri"/>
                        <a:cs typeface="Times New Roman"/>
                      </a:endParaRPr>
                    </a:p>
                    <a:p>
                      <a:pPr>
                        <a:lnSpc>
                          <a:spcPct val="150000"/>
                        </a:lnSpc>
                        <a:spcAft>
                          <a:spcPts val="0"/>
                        </a:spcAft>
                      </a:pPr>
                      <a:r>
                        <a:rPr lang="de-DE" sz="1200" dirty="0">
                          <a:effectLst/>
                          <a:latin typeface="Arial"/>
                          <a:ea typeface="Calibri"/>
                          <a:cs typeface="Times New Roman"/>
                        </a:rPr>
                        <a:t>Vereine</a:t>
                      </a:r>
                      <a:endParaRPr lang="de-DE" sz="1100" dirty="0">
                        <a:effectLst/>
                        <a:latin typeface="Calibri"/>
                        <a:ea typeface="Calibri"/>
                        <a:cs typeface="Times New Roman"/>
                      </a:endParaRPr>
                    </a:p>
                    <a:p>
                      <a:pPr>
                        <a:lnSpc>
                          <a:spcPct val="150000"/>
                        </a:lnSpc>
                        <a:spcAft>
                          <a:spcPts val="0"/>
                        </a:spcAft>
                      </a:pPr>
                      <a:r>
                        <a:rPr lang="de-DE" sz="1200" dirty="0">
                          <a:effectLst/>
                          <a:latin typeface="Arial"/>
                          <a:ea typeface="Calibri"/>
                          <a:cs typeface="Times New Roman"/>
                        </a:rPr>
                        <a:t> </a:t>
                      </a:r>
                      <a:endParaRPr lang="de-DE"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nSpc>
                          <a:spcPct val="150000"/>
                        </a:lnSpc>
                        <a:spcAft>
                          <a:spcPts val="0"/>
                        </a:spcAft>
                      </a:pPr>
                      <a:r>
                        <a:rPr lang="de-DE" sz="1200" dirty="0">
                          <a:effectLst/>
                          <a:latin typeface="Arial"/>
                          <a:ea typeface="Calibri"/>
                          <a:cs typeface="Times New Roman"/>
                        </a:rPr>
                        <a:t> </a:t>
                      </a:r>
                      <a:endParaRPr lang="de-DE" sz="1100" dirty="0">
                        <a:effectLst/>
                        <a:latin typeface="Calibri"/>
                        <a:ea typeface="Calibri"/>
                        <a:cs typeface="Times New Roman"/>
                      </a:endParaRPr>
                    </a:p>
                    <a:p>
                      <a:pPr>
                        <a:lnSpc>
                          <a:spcPct val="150000"/>
                        </a:lnSpc>
                        <a:spcAft>
                          <a:spcPts val="0"/>
                        </a:spcAft>
                      </a:pPr>
                      <a:r>
                        <a:rPr lang="de-DE" sz="1200" dirty="0">
                          <a:effectLst/>
                          <a:latin typeface="Arial"/>
                          <a:ea typeface="Calibri"/>
                          <a:cs typeface="Times New Roman"/>
                        </a:rPr>
                        <a:t>Verbände</a:t>
                      </a:r>
                      <a:endParaRPr lang="de-DE" sz="1100" dirty="0">
                        <a:effectLst/>
                        <a:latin typeface="Calibri"/>
                        <a:ea typeface="Calibri"/>
                        <a:cs typeface="Times New Roman"/>
                      </a:endParaRPr>
                    </a:p>
                    <a:p>
                      <a:pPr>
                        <a:lnSpc>
                          <a:spcPct val="150000"/>
                        </a:lnSpc>
                        <a:spcAft>
                          <a:spcPts val="0"/>
                        </a:spcAft>
                      </a:pPr>
                      <a:r>
                        <a:rPr lang="de-DE" sz="1200" dirty="0">
                          <a:effectLst/>
                          <a:latin typeface="Arial"/>
                          <a:ea typeface="Calibri"/>
                          <a:cs typeface="Times New Roman"/>
                        </a:rPr>
                        <a:t>Firmen</a:t>
                      </a:r>
                      <a:endParaRPr lang="de-DE"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79612">
                <a:tc>
                  <a:txBody>
                    <a:bodyPr/>
                    <a:lstStyle/>
                    <a:p>
                      <a:pPr>
                        <a:lnSpc>
                          <a:spcPct val="150000"/>
                        </a:lnSpc>
                        <a:spcAft>
                          <a:spcPts val="0"/>
                        </a:spcAft>
                      </a:pPr>
                      <a:endParaRPr lang="de-DE" sz="1200" b="1" dirty="0" smtClean="0">
                        <a:effectLst/>
                        <a:latin typeface="Arial"/>
                        <a:ea typeface="Calibri"/>
                        <a:cs typeface="Times New Roman"/>
                      </a:endParaRPr>
                    </a:p>
                    <a:p>
                      <a:pPr>
                        <a:lnSpc>
                          <a:spcPct val="150000"/>
                        </a:lnSpc>
                        <a:spcAft>
                          <a:spcPts val="0"/>
                        </a:spcAft>
                      </a:pPr>
                      <a:r>
                        <a:rPr lang="de-DE" sz="1200" b="1" dirty="0" smtClean="0">
                          <a:effectLst/>
                          <a:latin typeface="Arial"/>
                          <a:ea typeface="Calibri"/>
                          <a:cs typeface="Times New Roman"/>
                        </a:rPr>
                        <a:t>nicht </a:t>
                      </a:r>
                      <a:r>
                        <a:rPr lang="de-DE" sz="1200" b="1" dirty="0">
                          <a:effectLst/>
                          <a:latin typeface="Arial"/>
                          <a:ea typeface="Calibri"/>
                          <a:cs typeface="Times New Roman"/>
                        </a:rPr>
                        <a:t>formalisiert</a:t>
                      </a:r>
                      <a:endParaRPr lang="de-DE"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de-DE" sz="1200" dirty="0" smtClean="0">
                        <a:effectLst/>
                        <a:latin typeface="Arial"/>
                        <a:ea typeface="Calibri"/>
                        <a:cs typeface="Times New Roman"/>
                      </a:endParaRPr>
                    </a:p>
                    <a:p>
                      <a:pPr>
                        <a:lnSpc>
                          <a:spcPct val="150000"/>
                        </a:lnSpc>
                        <a:spcAft>
                          <a:spcPts val="0"/>
                        </a:spcAft>
                      </a:pPr>
                      <a:r>
                        <a:rPr lang="de-DE" sz="1200" dirty="0" smtClean="0">
                          <a:effectLst/>
                          <a:latin typeface="Arial"/>
                          <a:ea typeface="Calibri"/>
                          <a:cs typeface="Times New Roman"/>
                        </a:rPr>
                        <a:t>Clans</a:t>
                      </a:r>
                      <a:endParaRPr lang="de-DE"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de-DE" sz="1200" dirty="0" smtClean="0">
                          <a:effectLst/>
                          <a:latin typeface="Arial"/>
                          <a:ea typeface="Calibri"/>
                          <a:cs typeface="Times New Roman"/>
                        </a:rPr>
                        <a:t>Informelle</a:t>
                      </a:r>
                      <a:r>
                        <a:rPr lang="de-DE" sz="1200" baseline="0" dirty="0" smtClean="0">
                          <a:effectLst/>
                          <a:latin typeface="Arial"/>
                          <a:ea typeface="Calibri"/>
                          <a:cs typeface="Times New Roman"/>
                        </a:rPr>
                        <a:t> </a:t>
                      </a:r>
                      <a:r>
                        <a:rPr lang="de-DE" sz="1200" dirty="0" smtClean="0">
                          <a:effectLst/>
                          <a:latin typeface="Arial"/>
                          <a:ea typeface="Calibri"/>
                          <a:cs typeface="Times New Roman"/>
                        </a:rPr>
                        <a:t>Netzwerke, Projekte, Initiativgruppen/</a:t>
                      </a:r>
                    </a:p>
                    <a:p>
                      <a:pPr>
                        <a:lnSpc>
                          <a:spcPct val="100000"/>
                        </a:lnSpc>
                        <a:spcAft>
                          <a:spcPts val="0"/>
                        </a:spcAft>
                      </a:pPr>
                      <a:r>
                        <a:rPr lang="de-DE" sz="1200" dirty="0" smtClean="0">
                          <a:effectLst/>
                          <a:latin typeface="Arial"/>
                          <a:ea typeface="Calibri"/>
                          <a:cs typeface="Times New Roman"/>
                        </a:rPr>
                        <a:t>Neue </a:t>
                      </a:r>
                      <a:r>
                        <a:rPr lang="de-DE" sz="1200" dirty="0">
                          <a:effectLst/>
                          <a:latin typeface="Arial"/>
                          <a:ea typeface="Calibri"/>
                          <a:cs typeface="Times New Roman"/>
                        </a:rPr>
                        <a:t>soziale Bewegungen/</a:t>
                      </a:r>
                      <a:endParaRPr lang="de-DE" sz="1100" dirty="0">
                        <a:effectLst/>
                        <a:latin typeface="Calibri"/>
                        <a:ea typeface="Calibri"/>
                        <a:cs typeface="Times New Roman"/>
                      </a:endParaRPr>
                    </a:p>
                    <a:p>
                      <a:pPr>
                        <a:lnSpc>
                          <a:spcPct val="100000"/>
                        </a:lnSpc>
                        <a:spcAft>
                          <a:spcPts val="0"/>
                        </a:spcAft>
                      </a:pPr>
                      <a:r>
                        <a:rPr lang="de-DE" sz="1200" dirty="0" smtClean="0">
                          <a:effectLst/>
                          <a:latin typeface="Arial"/>
                          <a:ea typeface="Calibri"/>
                          <a:cs typeface="Times New Roman"/>
                        </a:rPr>
                        <a:t>Nachbarschaften</a:t>
                      </a:r>
                      <a:endParaRPr lang="de-DE"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nSpc>
                          <a:spcPct val="100000"/>
                        </a:lnSpc>
                        <a:spcAft>
                          <a:spcPts val="0"/>
                        </a:spcAft>
                      </a:pPr>
                      <a:endParaRPr lang="de-DE" sz="1200" dirty="0" smtClean="0">
                        <a:effectLst/>
                        <a:latin typeface="Arial"/>
                        <a:ea typeface="Calibri"/>
                        <a:cs typeface="Times New Roman"/>
                      </a:endParaRPr>
                    </a:p>
                    <a:p>
                      <a:pPr>
                        <a:lnSpc>
                          <a:spcPct val="100000"/>
                        </a:lnSpc>
                        <a:spcAft>
                          <a:spcPts val="0"/>
                        </a:spcAft>
                      </a:pPr>
                      <a:r>
                        <a:rPr lang="de-DE" sz="1200" dirty="0" smtClean="0">
                          <a:effectLst/>
                          <a:latin typeface="Arial"/>
                          <a:ea typeface="Calibri"/>
                          <a:cs typeface="Times New Roman"/>
                        </a:rPr>
                        <a:t>Abgeleitete </a:t>
                      </a:r>
                      <a:r>
                        <a:rPr lang="de-DE" sz="1200" dirty="0">
                          <a:effectLst/>
                          <a:latin typeface="Arial"/>
                          <a:ea typeface="Calibri"/>
                          <a:cs typeface="Times New Roman"/>
                        </a:rPr>
                        <a:t>Assoziationsmuster (z.B. öffentliche Veranstaltungen für </a:t>
                      </a:r>
                      <a:r>
                        <a:rPr lang="de-DE" sz="1200" dirty="0" smtClean="0">
                          <a:effectLst/>
                          <a:latin typeface="Arial"/>
                          <a:ea typeface="Calibri"/>
                          <a:cs typeface="Times New Roman"/>
                        </a:rPr>
                        <a:t>Nichtmitglieder)</a:t>
                      </a:r>
                      <a:endParaRPr lang="de-DE"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110670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Der </a:t>
            </a:r>
            <a:r>
              <a:rPr lang="de-DE" sz="2000" b="1" dirty="0" smtClean="0">
                <a:solidFill>
                  <a:srgbClr val="0070C0"/>
                </a:solidFill>
                <a:latin typeface="Arial" panose="020B0604020202020204" pitchFamily="34" charset="0"/>
                <a:cs typeface="Arial" panose="020B0604020202020204" pitchFamily="34" charset="0"/>
              </a:rPr>
              <a:t>Zustand der Demokratie </a:t>
            </a:r>
            <a:r>
              <a:rPr lang="de-DE" sz="2000" b="1" dirty="0" smtClean="0">
                <a:solidFill>
                  <a:srgbClr val="0070C0"/>
                </a:solidFill>
                <a:latin typeface="Arial" panose="020B0604020202020204" pitchFamily="34" charset="0"/>
                <a:cs typeface="Arial" panose="020B0604020202020204" pitchFamily="34" charset="0"/>
              </a:rPr>
              <a:t>weltweit (2021)</a:t>
            </a:r>
            <a:endParaRPr lang="de-DE" sz="2000" b="1" dirty="0">
              <a:solidFill>
                <a:srgbClr val="0070C0"/>
              </a:solidFill>
              <a:latin typeface="Arial" panose="020B0604020202020204" pitchFamily="34" charset="0"/>
              <a:cs typeface="Arial" panose="020B0604020202020204" pitchFamily="34" charset="0"/>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502598"/>
            <a:ext cx="7560840" cy="4860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51534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Der Zustand der Zivilgesellschaft weltweit</a:t>
            </a:r>
            <a:br>
              <a:rPr lang="de-DE" sz="2000" b="1" dirty="0" smtClean="0">
                <a:solidFill>
                  <a:srgbClr val="0070C0"/>
                </a:solidFill>
                <a:latin typeface="Arial" panose="020B0604020202020204" pitchFamily="34" charset="0"/>
                <a:cs typeface="Arial" panose="020B0604020202020204" pitchFamily="34" charset="0"/>
              </a:rPr>
            </a:br>
            <a:r>
              <a:rPr lang="de-DE" sz="2000" b="1" dirty="0" smtClean="0">
                <a:solidFill>
                  <a:srgbClr val="0070C0"/>
                </a:solidFill>
                <a:latin typeface="Arial" panose="020B0604020202020204" pitchFamily="34" charset="0"/>
                <a:cs typeface="Arial" panose="020B0604020202020204" pitchFamily="34" charset="0"/>
              </a:rPr>
              <a:t/>
            </a:r>
            <a:br>
              <a:rPr lang="de-DE" sz="2000" b="1" dirty="0" smtClean="0">
                <a:solidFill>
                  <a:srgbClr val="0070C0"/>
                </a:solidFill>
                <a:latin typeface="Arial" panose="020B0604020202020204" pitchFamily="34" charset="0"/>
                <a:cs typeface="Arial" panose="020B0604020202020204" pitchFamily="34" charset="0"/>
              </a:rPr>
            </a:br>
            <a:r>
              <a:rPr lang="de-DE" sz="1400" b="1" dirty="0" smtClean="0">
                <a:solidFill>
                  <a:srgbClr val="0070C0"/>
                </a:solidFill>
                <a:latin typeface="Arial" panose="020B0604020202020204" pitchFamily="34" charset="0"/>
                <a:cs typeface="Arial" panose="020B0604020202020204" pitchFamily="34" charset="0"/>
              </a:rPr>
              <a:t>Quelle: Brot für die Welt, Atlas der Zivilgesellschaft 2023</a:t>
            </a:r>
            <a:endParaRPr lang="de-DE" sz="1400" b="1" dirty="0">
              <a:solidFill>
                <a:srgbClr val="0070C0"/>
              </a:solidFill>
              <a:latin typeface="Arial" panose="020B0604020202020204" pitchFamily="34" charset="0"/>
              <a:cs typeface="Arial" panose="020B0604020202020204" pitchFamily="34" charset="0"/>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1209" y="1600200"/>
            <a:ext cx="8081581"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78927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Zivilgesellschaft </a:t>
            </a:r>
            <a:r>
              <a:rPr lang="de-DE" sz="2000" b="1" dirty="0" smtClean="0">
                <a:solidFill>
                  <a:srgbClr val="0070C0"/>
                </a:solidFill>
                <a:latin typeface="Arial" panose="020B0604020202020204" pitchFamily="34" charset="0"/>
                <a:cs typeface="Arial" panose="020B0604020202020204" pitchFamily="34" charset="0"/>
              </a:rPr>
              <a:t>und Demokratie: </a:t>
            </a:r>
            <a:r>
              <a:rPr lang="de-DE" sz="2000" b="1" dirty="0" smtClean="0">
                <a:solidFill>
                  <a:srgbClr val="0070C0"/>
                </a:solidFill>
                <a:latin typeface="Arial" panose="020B0604020202020204" pitchFamily="34" charset="0"/>
                <a:cs typeface="Arial" panose="020B0604020202020204" pitchFamily="34" charset="0"/>
              </a:rPr>
              <a:t/>
            </a:r>
            <a:br>
              <a:rPr lang="de-DE" sz="2000" b="1" dirty="0" smtClean="0">
                <a:solidFill>
                  <a:srgbClr val="0070C0"/>
                </a:solidFill>
                <a:latin typeface="Arial" panose="020B0604020202020204" pitchFamily="34" charset="0"/>
                <a:cs typeface="Arial" panose="020B0604020202020204" pitchFamily="34" charset="0"/>
              </a:rPr>
            </a:br>
            <a:r>
              <a:rPr lang="de-DE" sz="2000" b="1" dirty="0" smtClean="0">
                <a:solidFill>
                  <a:srgbClr val="0070C0"/>
                </a:solidFill>
                <a:latin typeface="Arial" panose="020B0604020202020204" pitchFamily="34" charset="0"/>
                <a:cs typeface="Arial" panose="020B0604020202020204" pitchFamily="34" charset="0"/>
              </a:rPr>
              <a:t>Die globale Perspektive</a:t>
            </a:r>
            <a:endParaRPr lang="de-DE" sz="2000" b="1" dirty="0">
              <a:solidFill>
                <a:srgbClr val="0070C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1043608" y="1412776"/>
            <a:ext cx="7272808" cy="4536504"/>
          </a:xfrm>
        </p:spPr>
        <p:txBody>
          <a:bodyPr>
            <a:normAutofit/>
          </a:bodyPr>
          <a:lstStyle/>
          <a:p>
            <a:pPr>
              <a:spcBef>
                <a:spcPts val="0"/>
              </a:spcBef>
              <a:spcAft>
                <a:spcPts val="1200"/>
              </a:spcAft>
              <a:buClr>
                <a:srgbClr val="C00000"/>
              </a:buClr>
              <a:buFont typeface="Wingdings" panose="05000000000000000000" pitchFamily="2" charset="2"/>
              <a:buChar char="Ø"/>
            </a:pPr>
            <a:r>
              <a:rPr lang="de-DE" sz="1600" dirty="0">
                <a:latin typeface="Arial" panose="020B0604020202020204" pitchFamily="34" charset="0"/>
                <a:ea typeface="+mj-ea"/>
                <a:cs typeface="Arial" panose="020B0604020202020204" pitchFamily="34" charset="0"/>
              </a:rPr>
              <a:t>Zivilgesellschaftliche Akteure haben weltweit alarmierend wenig Handlungsspielraum. </a:t>
            </a:r>
            <a:endParaRPr lang="de-DE" sz="1600" dirty="0" smtClean="0">
              <a:latin typeface="Arial" panose="020B0604020202020204" pitchFamily="34" charset="0"/>
              <a:ea typeface="+mj-ea"/>
              <a:cs typeface="Arial" panose="020B0604020202020204" pitchFamily="34" charset="0"/>
            </a:endParaRPr>
          </a:p>
          <a:p>
            <a:pPr>
              <a:spcBef>
                <a:spcPts val="0"/>
              </a:spcBef>
              <a:spcAft>
                <a:spcPts val="1200"/>
              </a:spcAft>
              <a:buClr>
                <a:srgbClr val="C00000"/>
              </a:buClr>
              <a:buFont typeface="Wingdings" panose="05000000000000000000" pitchFamily="2" charset="2"/>
              <a:buChar char="Ø"/>
            </a:pPr>
            <a:r>
              <a:rPr lang="de-DE" sz="1600" dirty="0" smtClean="0">
                <a:latin typeface="Arial" panose="020B0604020202020204" pitchFamily="34" charset="0"/>
                <a:ea typeface="+mj-ea"/>
                <a:cs typeface="Arial" panose="020B0604020202020204" pitchFamily="34" charset="0"/>
              </a:rPr>
              <a:t>Nur </a:t>
            </a:r>
            <a:r>
              <a:rPr lang="de-DE" sz="1600" dirty="0">
                <a:latin typeface="Arial" panose="020B0604020202020204" pitchFamily="34" charset="0"/>
                <a:ea typeface="+mj-ea"/>
                <a:cs typeface="Arial" panose="020B0604020202020204" pitchFamily="34" charset="0"/>
              </a:rPr>
              <a:t>drei Prozent der Weltbevölkerung leben in Ländern mit offener Zivilgesellschaft, zwei Drittel hingegen in autoritären Staaten oder Diktaturen</a:t>
            </a:r>
            <a:r>
              <a:rPr lang="de-DE" sz="1600" dirty="0" smtClean="0">
                <a:latin typeface="Arial" panose="020B0604020202020204" pitchFamily="34" charset="0"/>
                <a:ea typeface="+mj-ea"/>
                <a:cs typeface="Arial" panose="020B0604020202020204" pitchFamily="34" charset="0"/>
              </a:rPr>
              <a:t>.</a:t>
            </a:r>
          </a:p>
          <a:p>
            <a:pPr marL="361950" lvl="0" indent="-361950" eaLnBrk="0" fontAlgn="base" hangingPunct="0">
              <a:spcBef>
                <a:spcPts val="0"/>
              </a:spcBef>
              <a:spcAft>
                <a:spcPts val="1800"/>
              </a:spcAft>
              <a:buClr>
                <a:srgbClr val="C00000"/>
              </a:buClr>
              <a:buFont typeface="Wingdings" pitchFamily="2" charset="2"/>
              <a:buChar char="è"/>
            </a:pPr>
            <a:r>
              <a:rPr lang="de-DE" sz="1600" dirty="0" smtClean="0">
                <a:latin typeface="Arial" panose="020B0604020202020204" pitchFamily="34" charset="0"/>
                <a:ea typeface="+mj-ea"/>
                <a:cs typeface="Arial" panose="020B0604020202020204" pitchFamily="34" charset="0"/>
              </a:rPr>
              <a:t>Nur in Demokratien ist die Zivilgesellschaft stark!</a:t>
            </a:r>
          </a:p>
          <a:p>
            <a:pPr lvl="0" eaLnBrk="0" fontAlgn="base" hangingPunct="0">
              <a:spcBef>
                <a:spcPts val="0"/>
              </a:spcBef>
              <a:spcAft>
                <a:spcPts val="600"/>
              </a:spcAft>
              <a:buClr>
                <a:srgbClr val="C00000"/>
              </a:buClr>
              <a:buFont typeface="Wingdings" panose="05000000000000000000" pitchFamily="2" charset="2"/>
              <a:buChar char="Ø"/>
            </a:pPr>
            <a:r>
              <a:rPr lang="de-DE" sz="1600" dirty="0" smtClean="0">
                <a:latin typeface="Arial" panose="020B0604020202020204" pitchFamily="34" charset="0"/>
                <a:ea typeface="+mj-ea"/>
                <a:cs typeface="Arial" panose="020B0604020202020204" pitchFamily="34" charset="0"/>
              </a:rPr>
              <a:t>Problem der Kausalität: Wer stärkt wen?</a:t>
            </a:r>
          </a:p>
          <a:p>
            <a:pPr marL="628650" lvl="0" indent="-273050" eaLnBrk="0" fontAlgn="base" hangingPunct="0">
              <a:spcBef>
                <a:spcPts val="0"/>
              </a:spcBef>
              <a:spcAft>
                <a:spcPts val="600"/>
              </a:spcAft>
              <a:buClr>
                <a:srgbClr val="C00000"/>
              </a:buClr>
              <a:buFont typeface="Wingdings" panose="05000000000000000000" pitchFamily="2" charset="2"/>
              <a:buChar char="§"/>
            </a:pPr>
            <a:r>
              <a:rPr lang="de-DE" sz="1600" dirty="0" smtClean="0">
                <a:latin typeface="Arial" panose="020B0604020202020204" pitchFamily="34" charset="0"/>
                <a:ea typeface="+mj-ea"/>
                <a:cs typeface="Arial" panose="020B0604020202020204" pitchFamily="34" charset="0"/>
              </a:rPr>
              <a:t>Demokratie (öffentliche Räume, Vereinigungs- und Versammlungsfreiheit) als Voraussetzung für zivilgesellschaftliches Engagement</a:t>
            </a:r>
          </a:p>
          <a:p>
            <a:pPr marL="628650" lvl="0" indent="-273050" eaLnBrk="0" fontAlgn="base" hangingPunct="0">
              <a:spcBef>
                <a:spcPts val="0"/>
              </a:spcBef>
              <a:spcAft>
                <a:spcPts val="1200"/>
              </a:spcAft>
              <a:buClr>
                <a:srgbClr val="C00000"/>
              </a:buClr>
              <a:buFont typeface="Wingdings" panose="05000000000000000000" pitchFamily="2" charset="2"/>
              <a:buChar char="§"/>
            </a:pPr>
            <a:r>
              <a:rPr lang="de-DE" sz="1600" dirty="0" smtClean="0">
                <a:solidFill>
                  <a:prstClr val="black"/>
                </a:solidFill>
                <a:latin typeface="Arial" panose="020B0604020202020204" pitchFamily="34" charset="0"/>
                <a:cs typeface="Arial" panose="020B0604020202020204" pitchFamily="34" charset="0"/>
              </a:rPr>
              <a:t>Zivilgesellschaft </a:t>
            </a:r>
            <a:r>
              <a:rPr lang="de-DE" sz="1600" dirty="0">
                <a:solidFill>
                  <a:prstClr val="black"/>
                </a:solidFill>
                <a:latin typeface="Arial" panose="020B0604020202020204" pitchFamily="34" charset="0"/>
                <a:cs typeface="Arial" panose="020B0604020202020204" pitchFamily="34" charset="0"/>
              </a:rPr>
              <a:t>als treibende Kraft der Demokratisierung</a:t>
            </a:r>
          </a:p>
          <a:p>
            <a:pPr marL="361950" lvl="0" indent="-361950" eaLnBrk="0" fontAlgn="base" hangingPunct="0">
              <a:spcBef>
                <a:spcPts val="0"/>
              </a:spcBef>
              <a:spcAft>
                <a:spcPts val="1800"/>
              </a:spcAft>
              <a:buClr>
                <a:srgbClr val="C00000"/>
              </a:buClr>
              <a:buFont typeface="Wingdings" pitchFamily="2" charset="2"/>
              <a:buChar char="è"/>
            </a:pPr>
            <a:r>
              <a:rPr lang="de-DE" sz="1600" dirty="0" smtClean="0">
                <a:solidFill>
                  <a:prstClr val="black"/>
                </a:solidFill>
                <a:latin typeface="Arial" panose="020B0604020202020204" pitchFamily="34" charset="0"/>
                <a:cs typeface="Arial" panose="020B0604020202020204" pitchFamily="34" charset="0"/>
              </a:rPr>
              <a:t>Wenn man Demokratie will, dann ist die Zivilgesellschaft alternativlos!</a:t>
            </a: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928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Inhaltsplatzhalter 2"/>
          <p:cNvSpPr>
            <a:spLocks noGrp="1"/>
          </p:cNvSpPr>
          <p:nvPr>
            <p:ph idx="1"/>
          </p:nvPr>
        </p:nvSpPr>
        <p:spPr/>
        <p:txBody>
          <a:bodyPr/>
          <a:lstStyle/>
          <a:p>
            <a:pPr marL="0" indent="0" algn="ctr">
              <a:buNone/>
            </a:pPr>
            <a:r>
              <a:rPr lang="de-DE" sz="2000" b="1" dirty="0" smtClean="0">
                <a:solidFill>
                  <a:srgbClr val="0070C0"/>
                </a:solidFill>
                <a:latin typeface="Arial" panose="020B0604020202020204" pitchFamily="34" charset="0"/>
                <a:ea typeface="+mj-ea"/>
                <a:cs typeface="Arial" panose="020B0604020202020204" pitchFamily="34" charset="0"/>
              </a:rPr>
              <a:t>IV. </a:t>
            </a:r>
          </a:p>
          <a:p>
            <a:pPr marL="0" indent="0" algn="ctr">
              <a:buNone/>
            </a:pPr>
            <a:r>
              <a:rPr lang="de-DE" sz="2000" b="1" dirty="0" smtClean="0">
                <a:solidFill>
                  <a:srgbClr val="0070C0"/>
                </a:solidFill>
                <a:latin typeface="Arial" panose="020B0604020202020204" pitchFamily="34" charset="0"/>
                <a:ea typeface="+mj-ea"/>
                <a:cs typeface="Arial" panose="020B0604020202020204" pitchFamily="34" charset="0"/>
              </a:rPr>
              <a:t>Schattenseiten der Zivilgesellschaft: </a:t>
            </a:r>
            <a:br>
              <a:rPr lang="de-DE" sz="2000" b="1" dirty="0" smtClean="0">
                <a:solidFill>
                  <a:srgbClr val="0070C0"/>
                </a:solidFill>
                <a:latin typeface="Arial" panose="020B0604020202020204" pitchFamily="34" charset="0"/>
                <a:ea typeface="+mj-ea"/>
                <a:cs typeface="Arial" panose="020B0604020202020204" pitchFamily="34" charset="0"/>
              </a:rPr>
            </a:br>
            <a:r>
              <a:rPr lang="de-DE" sz="2000" b="1" dirty="0" smtClean="0">
                <a:solidFill>
                  <a:srgbClr val="0070C0"/>
                </a:solidFill>
                <a:latin typeface="Arial" panose="020B0604020202020204" pitchFamily="34" charset="0"/>
                <a:ea typeface="+mj-ea"/>
                <a:cs typeface="Arial" panose="020B0604020202020204" pitchFamily="34" charset="0"/>
              </a:rPr>
              <a:t>Weshalb die Zivilgesellschaft nicht der Kritik entzogen ist! </a:t>
            </a:r>
          </a:p>
        </p:txBody>
      </p:sp>
    </p:spTree>
    <p:extLst>
      <p:ext uri="{BB962C8B-B14F-4D97-AF65-F5344CB8AC3E}">
        <p14:creationId xmlns:p14="http://schemas.microsoft.com/office/powerpoint/2010/main" val="34918149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1. Ambivalenz der Zivilgesellschaft</a:t>
            </a:r>
            <a:r>
              <a:rPr lang="de-DE" sz="2000" b="1" dirty="0" smtClean="0">
                <a:solidFill>
                  <a:srgbClr val="0070C0"/>
                </a:solidFill>
                <a:latin typeface="Arial" panose="020B0604020202020204" pitchFamily="34" charset="0"/>
                <a:cs typeface="Arial" panose="020B0604020202020204" pitchFamily="34" charset="0"/>
              </a:rPr>
              <a:t/>
            </a:r>
            <a:br>
              <a:rPr lang="de-DE" sz="2000" b="1" dirty="0" smtClean="0">
                <a:solidFill>
                  <a:srgbClr val="0070C0"/>
                </a:solidFill>
                <a:latin typeface="Arial" panose="020B0604020202020204" pitchFamily="34" charset="0"/>
                <a:cs typeface="Arial" panose="020B0604020202020204" pitchFamily="34" charset="0"/>
              </a:rPr>
            </a:br>
            <a:r>
              <a:rPr lang="de-DE" sz="2000" b="1" dirty="0" smtClean="0">
                <a:solidFill>
                  <a:srgbClr val="0070C0"/>
                </a:solidFill>
                <a:latin typeface="Arial" panose="020B0604020202020204" pitchFamily="34" charset="0"/>
                <a:cs typeface="Arial" panose="020B0604020202020204" pitchFamily="34" charset="0"/>
              </a:rPr>
              <a:t>The </a:t>
            </a:r>
            <a:r>
              <a:rPr lang="de-DE" sz="2000" b="1" dirty="0" err="1" smtClean="0">
                <a:solidFill>
                  <a:srgbClr val="0070C0"/>
                </a:solidFill>
                <a:latin typeface="Arial" panose="020B0604020202020204" pitchFamily="34" charset="0"/>
                <a:cs typeface="Arial" panose="020B0604020202020204" pitchFamily="34" charset="0"/>
              </a:rPr>
              <a:t>good</a:t>
            </a:r>
            <a:r>
              <a:rPr lang="de-DE" sz="2000" b="1" dirty="0" smtClean="0">
                <a:solidFill>
                  <a:srgbClr val="0070C0"/>
                </a:solidFill>
                <a:latin typeface="Arial" panose="020B0604020202020204" pitchFamily="34" charset="0"/>
                <a:cs typeface="Arial" panose="020B0604020202020204" pitchFamily="34" charset="0"/>
              </a:rPr>
              <a:t>, </a:t>
            </a:r>
            <a:r>
              <a:rPr lang="de-DE" sz="2000" b="1" dirty="0" err="1" smtClean="0">
                <a:solidFill>
                  <a:srgbClr val="0070C0"/>
                </a:solidFill>
                <a:latin typeface="Arial" panose="020B0604020202020204" pitchFamily="34" charset="0"/>
                <a:cs typeface="Arial" panose="020B0604020202020204" pitchFamily="34" charset="0"/>
              </a:rPr>
              <a:t>the</a:t>
            </a:r>
            <a:r>
              <a:rPr lang="de-DE" sz="2000" b="1" dirty="0" smtClean="0">
                <a:solidFill>
                  <a:srgbClr val="0070C0"/>
                </a:solidFill>
                <a:latin typeface="Arial" panose="020B0604020202020204" pitchFamily="34" charset="0"/>
                <a:cs typeface="Arial" panose="020B0604020202020204" pitchFamily="34" charset="0"/>
              </a:rPr>
              <a:t> </a:t>
            </a:r>
            <a:r>
              <a:rPr lang="de-DE" sz="2000" b="1" dirty="0" err="1" smtClean="0">
                <a:solidFill>
                  <a:srgbClr val="0070C0"/>
                </a:solidFill>
                <a:latin typeface="Arial" panose="020B0604020202020204" pitchFamily="34" charset="0"/>
                <a:cs typeface="Arial" panose="020B0604020202020204" pitchFamily="34" charset="0"/>
              </a:rPr>
              <a:t>bad</a:t>
            </a:r>
            <a:r>
              <a:rPr lang="de-DE" sz="2000" b="1" dirty="0" smtClean="0">
                <a:solidFill>
                  <a:srgbClr val="0070C0"/>
                </a:solidFill>
                <a:latin typeface="Arial" panose="020B0604020202020204" pitchFamily="34" charset="0"/>
                <a:cs typeface="Arial" panose="020B0604020202020204" pitchFamily="34" charset="0"/>
              </a:rPr>
              <a:t> </a:t>
            </a:r>
            <a:r>
              <a:rPr lang="de-DE" sz="2000" b="1" dirty="0" err="1" smtClean="0">
                <a:solidFill>
                  <a:srgbClr val="0070C0"/>
                </a:solidFill>
                <a:latin typeface="Arial" panose="020B0604020202020204" pitchFamily="34" charset="0"/>
                <a:cs typeface="Arial" panose="020B0604020202020204" pitchFamily="34" charset="0"/>
              </a:rPr>
              <a:t>and</a:t>
            </a:r>
            <a:r>
              <a:rPr lang="de-DE" sz="2000" b="1" dirty="0" smtClean="0">
                <a:solidFill>
                  <a:srgbClr val="0070C0"/>
                </a:solidFill>
                <a:latin typeface="Arial" panose="020B0604020202020204" pitchFamily="34" charset="0"/>
                <a:cs typeface="Arial" panose="020B0604020202020204" pitchFamily="34" charset="0"/>
              </a:rPr>
              <a:t> </a:t>
            </a:r>
            <a:r>
              <a:rPr lang="de-DE" sz="2000" b="1" dirty="0" err="1" smtClean="0">
                <a:solidFill>
                  <a:srgbClr val="0070C0"/>
                </a:solidFill>
                <a:latin typeface="Arial" panose="020B0604020202020204" pitchFamily="34" charset="0"/>
                <a:cs typeface="Arial" panose="020B0604020202020204" pitchFamily="34" charset="0"/>
              </a:rPr>
              <a:t>the</a:t>
            </a:r>
            <a:r>
              <a:rPr lang="de-DE" sz="2000" b="1" dirty="0" smtClean="0">
                <a:solidFill>
                  <a:srgbClr val="0070C0"/>
                </a:solidFill>
                <a:latin typeface="Arial" panose="020B0604020202020204" pitchFamily="34" charset="0"/>
                <a:cs typeface="Arial" panose="020B0604020202020204" pitchFamily="34" charset="0"/>
              </a:rPr>
              <a:t> </a:t>
            </a:r>
            <a:r>
              <a:rPr lang="de-DE" sz="2000" b="1" dirty="0" err="1" smtClean="0">
                <a:solidFill>
                  <a:srgbClr val="0070C0"/>
                </a:solidFill>
                <a:latin typeface="Arial" panose="020B0604020202020204" pitchFamily="34" charset="0"/>
                <a:cs typeface="Arial" panose="020B0604020202020204" pitchFamily="34" charset="0"/>
              </a:rPr>
              <a:t>ugly</a:t>
            </a:r>
            <a:r>
              <a:rPr lang="de-DE" sz="2000" b="1" dirty="0" smtClean="0">
                <a:solidFill>
                  <a:srgbClr val="0070C0"/>
                </a:solidFill>
                <a:latin typeface="Arial" panose="020B0604020202020204" pitchFamily="34" charset="0"/>
                <a:cs typeface="Arial" panose="020B0604020202020204" pitchFamily="34" charset="0"/>
              </a:rPr>
              <a:t>!</a:t>
            </a:r>
            <a:endParaRPr lang="de-DE" sz="2000" b="1" dirty="0">
              <a:solidFill>
                <a:srgbClr val="0070C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1115616" y="1484785"/>
            <a:ext cx="7416824" cy="3384376"/>
          </a:xfrm>
        </p:spPr>
        <p:txBody>
          <a:bodyPr>
            <a:normAutofit/>
          </a:bodyPr>
          <a:lstStyle/>
          <a:p>
            <a:pPr>
              <a:spcBef>
                <a:spcPts val="0"/>
              </a:spcBef>
              <a:spcAft>
                <a:spcPts val="600"/>
              </a:spcAft>
              <a:buClr>
                <a:srgbClr val="C00000"/>
              </a:buClr>
              <a:buFont typeface="Wingdings" panose="05000000000000000000" pitchFamily="2" charset="2"/>
              <a:buChar char="Ø"/>
            </a:pPr>
            <a:r>
              <a:rPr lang="de-DE" sz="1600" b="1" dirty="0" smtClean="0">
                <a:latin typeface="Arial"/>
                <a:ea typeface="Calibri"/>
                <a:cs typeface="Times New Roman"/>
              </a:rPr>
              <a:t>Schattenseiten </a:t>
            </a:r>
            <a:r>
              <a:rPr lang="de-DE" sz="1600" b="1" dirty="0" smtClean="0">
                <a:latin typeface="Arial"/>
                <a:ea typeface="Calibri"/>
                <a:cs typeface="Times New Roman"/>
              </a:rPr>
              <a:t>der Zivilgesellschaft</a:t>
            </a:r>
            <a:r>
              <a:rPr lang="de-DE" sz="1600" dirty="0">
                <a:latin typeface="Arial"/>
                <a:ea typeface="Calibri"/>
                <a:cs typeface="Times New Roman"/>
              </a:rPr>
              <a:t> </a:t>
            </a:r>
            <a:r>
              <a:rPr lang="de-DE" sz="1600" dirty="0" smtClean="0">
                <a:latin typeface="Arial"/>
                <a:ea typeface="Calibri"/>
                <a:cs typeface="Times New Roman"/>
              </a:rPr>
              <a:t>(„</a:t>
            </a:r>
            <a:r>
              <a:rPr lang="de-DE" sz="1600" dirty="0" err="1" smtClean="0">
                <a:latin typeface="Arial"/>
                <a:ea typeface="Calibri"/>
                <a:cs typeface="Times New Roman"/>
              </a:rPr>
              <a:t>bad</a:t>
            </a:r>
            <a:r>
              <a:rPr lang="de-DE" sz="1600" dirty="0" smtClean="0">
                <a:latin typeface="Arial"/>
                <a:ea typeface="Calibri"/>
                <a:cs typeface="Times New Roman"/>
              </a:rPr>
              <a:t>“, „</a:t>
            </a:r>
            <a:r>
              <a:rPr lang="de-DE" sz="1600" dirty="0" err="1" smtClean="0">
                <a:latin typeface="Arial"/>
                <a:ea typeface="Calibri"/>
                <a:cs typeface="Times New Roman"/>
              </a:rPr>
              <a:t>uncivil</a:t>
            </a:r>
            <a:r>
              <a:rPr lang="de-DE" sz="1600" dirty="0" smtClean="0">
                <a:latin typeface="Arial"/>
                <a:ea typeface="Calibri"/>
                <a:cs typeface="Times New Roman"/>
              </a:rPr>
              <a:t>“ </a:t>
            </a:r>
            <a:r>
              <a:rPr lang="de-DE" sz="1600" dirty="0" err="1" smtClean="0">
                <a:latin typeface="Arial"/>
                <a:ea typeface="Calibri"/>
                <a:cs typeface="Times New Roman"/>
              </a:rPr>
              <a:t>civil</a:t>
            </a:r>
            <a:r>
              <a:rPr lang="de-DE" sz="1600" dirty="0" smtClean="0">
                <a:latin typeface="Arial"/>
                <a:ea typeface="Calibri"/>
                <a:cs typeface="Times New Roman"/>
              </a:rPr>
              <a:t> </a:t>
            </a:r>
            <a:r>
              <a:rPr lang="de-DE" sz="1600" dirty="0" err="1" smtClean="0">
                <a:latin typeface="Arial"/>
                <a:ea typeface="Calibri"/>
                <a:cs typeface="Times New Roman"/>
              </a:rPr>
              <a:t>society</a:t>
            </a:r>
            <a:r>
              <a:rPr lang="de-DE" sz="1600" dirty="0" smtClean="0">
                <a:latin typeface="Arial"/>
                <a:ea typeface="Calibri"/>
                <a:cs typeface="Times New Roman"/>
              </a:rPr>
              <a:t>)</a:t>
            </a:r>
          </a:p>
          <a:p>
            <a:pPr marL="641350" indent="-285750">
              <a:spcBef>
                <a:spcPts val="0"/>
              </a:spcBef>
              <a:spcAft>
                <a:spcPts val="600"/>
              </a:spcAft>
              <a:buClr>
                <a:srgbClr val="C00000"/>
              </a:buClr>
              <a:buFont typeface="Wingdings" panose="05000000000000000000" pitchFamily="2" charset="2"/>
              <a:buChar char="§"/>
            </a:pPr>
            <a:r>
              <a:rPr lang="de-DE" sz="1600" dirty="0">
                <a:latin typeface="Arial"/>
                <a:ea typeface="Calibri"/>
                <a:cs typeface="Times New Roman"/>
              </a:rPr>
              <a:t>e</a:t>
            </a:r>
            <a:r>
              <a:rPr lang="de-DE" sz="1600" dirty="0" smtClean="0">
                <a:latin typeface="Arial"/>
                <a:ea typeface="Calibri"/>
                <a:cs typeface="Times New Roman"/>
              </a:rPr>
              <a:t>goistisches Engagement (NIMBY), </a:t>
            </a:r>
          </a:p>
          <a:p>
            <a:pPr marL="641350" indent="-285750">
              <a:spcBef>
                <a:spcPts val="0"/>
              </a:spcBef>
              <a:spcAft>
                <a:spcPts val="1200"/>
              </a:spcAft>
              <a:buClr>
                <a:srgbClr val="C00000"/>
              </a:buClr>
              <a:buFont typeface="Wingdings" panose="05000000000000000000" pitchFamily="2" charset="2"/>
              <a:buChar char="§"/>
            </a:pPr>
            <a:r>
              <a:rPr lang="de-DE" sz="1600" dirty="0">
                <a:latin typeface="Arial"/>
                <a:ea typeface="Calibri"/>
                <a:cs typeface="Times New Roman"/>
              </a:rPr>
              <a:t>p</a:t>
            </a:r>
            <a:r>
              <a:rPr lang="de-DE" sz="1600" dirty="0" smtClean="0">
                <a:latin typeface="Arial"/>
                <a:ea typeface="Calibri"/>
                <a:cs typeface="Times New Roman"/>
              </a:rPr>
              <a:t>olitisch extremes Engagement (</a:t>
            </a:r>
            <a:r>
              <a:rPr lang="de-DE" sz="1600" dirty="0" err="1" smtClean="0">
                <a:latin typeface="Arial"/>
                <a:ea typeface="Calibri"/>
                <a:cs typeface="Times New Roman"/>
              </a:rPr>
              <a:t>Pegida</a:t>
            </a:r>
            <a:r>
              <a:rPr lang="de-DE" sz="1600" dirty="0" smtClean="0">
                <a:latin typeface="Arial"/>
                <a:ea typeface="Calibri"/>
                <a:cs typeface="Times New Roman"/>
              </a:rPr>
              <a:t>, etc.)</a:t>
            </a:r>
          </a:p>
          <a:p>
            <a:pPr marL="361950" lvl="0" indent="-361950" fontAlgn="base">
              <a:spcBef>
                <a:spcPts val="0"/>
              </a:spcBef>
              <a:spcAft>
                <a:spcPts val="1200"/>
              </a:spcAft>
              <a:buClr>
                <a:srgbClr val="C00000"/>
              </a:buClr>
              <a:buFont typeface="Wingdings" pitchFamily="2" charset="2"/>
              <a:buChar char="Ø"/>
            </a:pPr>
            <a:r>
              <a:rPr lang="en-US" altLang="de-DE" sz="1600" b="1" kern="0" dirty="0" err="1" smtClean="0">
                <a:solidFill>
                  <a:srgbClr val="000000"/>
                </a:solidFill>
                <a:latin typeface="Arial" pitchFamily="34" charset="0"/>
              </a:rPr>
              <a:t>Ambivalenz</a:t>
            </a:r>
            <a:r>
              <a:rPr lang="en-US" altLang="de-DE" sz="1600" b="1" kern="0" dirty="0" smtClean="0">
                <a:solidFill>
                  <a:srgbClr val="000000"/>
                </a:solidFill>
                <a:latin typeface="Arial" pitchFamily="34" charset="0"/>
              </a:rPr>
              <a:t> </a:t>
            </a:r>
            <a:r>
              <a:rPr lang="en-US" altLang="de-DE" sz="1600" b="1" kern="0" dirty="0">
                <a:solidFill>
                  <a:srgbClr val="000000"/>
                </a:solidFill>
                <a:latin typeface="Arial" pitchFamily="34" charset="0"/>
              </a:rPr>
              <a:t>der </a:t>
            </a:r>
            <a:r>
              <a:rPr lang="en-US" altLang="de-DE" sz="1600" b="1" kern="0" dirty="0" err="1">
                <a:solidFill>
                  <a:srgbClr val="000000"/>
                </a:solidFill>
                <a:latin typeface="Arial" pitchFamily="34" charset="0"/>
              </a:rPr>
              <a:t>Zivilgesellschaft</a:t>
            </a:r>
            <a:r>
              <a:rPr lang="en-US" altLang="de-DE" sz="1600" b="1" kern="0" dirty="0">
                <a:solidFill>
                  <a:srgbClr val="000000"/>
                </a:solidFill>
                <a:latin typeface="Arial" pitchFamily="34" charset="0"/>
              </a:rPr>
              <a:t>: </a:t>
            </a:r>
            <a:r>
              <a:rPr lang="en-US" altLang="de-DE" sz="1600" kern="0" dirty="0">
                <a:solidFill>
                  <a:srgbClr val="000000"/>
                </a:solidFill>
                <a:latin typeface="Arial" pitchFamily="34" charset="0"/>
              </a:rPr>
              <a:t>Die </a:t>
            </a:r>
            <a:r>
              <a:rPr lang="en-US" altLang="de-DE" sz="1600" kern="0" dirty="0" err="1">
                <a:solidFill>
                  <a:srgbClr val="000000"/>
                </a:solidFill>
                <a:latin typeface="Arial" pitchFamily="34" charset="0"/>
              </a:rPr>
              <a:t>Beziehung</a:t>
            </a:r>
            <a:r>
              <a:rPr lang="en-US" altLang="de-DE" sz="1600" kern="0" dirty="0">
                <a:solidFill>
                  <a:srgbClr val="000000"/>
                </a:solidFill>
                <a:latin typeface="Arial" pitchFamily="34" charset="0"/>
              </a:rPr>
              <a:t> </a:t>
            </a:r>
            <a:r>
              <a:rPr lang="en-US" altLang="de-DE" sz="1600" kern="0" dirty="0" err="1">
                <a:solidFill>
                  <a:srgbClr val="000000"/>
                </a:solidFill>
                <a:latin typeface="Arial" pitchFamily="34" charset="0"/>
              </a:rPr>
              <a:t>zwischen</a:t>
            </a:r>
            <a:r>
              <a:rPr lang="en-US" altLang="de-DE" sz="1600" kern="0" dirty="0">
                <a:solidFill>
                  <a:srgbClr val="000000"/>
                </a:solidFill>
                <a:latin typeface="Arial" pitchFamily="34" charset="0"/>
              </a:rPr>
              <a:t> </a:t>
            </a:r>
            <a:r>
              <a:rPr lang="en-US" altLang="de-DE" sz="1600" kern="0" dirty="0" err="1">
                <a:solidFill>
                  <a:srgbClr val="000000"/>
                </a:solidFill>
                <a:latin typeface="Arial" pitchFamily="34" charset="0"/>
              </a:rPr>
              <a:t>Zivilgesellschaft</a:t>
            </a:r>
            <a:r>
              <a:rPr lang="en-US" altLang="de-DE" sz="1600" kern="0" dirty="0">
                <a:solidFill>
                  <a:srgbClr val="000000"/>
                </a:solidFill>
                <a:latin typeface="Arial" pitchFamily="34" charset="0"/>
              </a:rPr>
              <a:t> und </a:t>
            </a:r>
            <a:r>
              <a:rPr lang="en-US" altLang="de-DE" sz="1600" kern="0" dirty="0" err="1">
                <a:solidFill>
                  <a:srgbClr val="000000"/>
                </a:solidFill>
                <a:latin typeface="Arial" pitchFamily="34" charset="0"/>
              </a:rPr>
              <a:t>Demokratie</a:t>
            </a:r>
            <a:r>
              <a:rPr lang="en-US" altLang="de-DE" sz="1600" kern="0" dirty="0">
                <a:solidFill>
                  <a:srgbClr val="000000"/>
                </a:solidFill>
                <a:latin typeface="Arial" pitchFamily="34" charset="0"/>
              </a:rPr>
              <a:t> </a:t>
            </a:r>
            <a:r>
              <a:rPr lang="en-US" altLang="de-DE" sz="1600" kern="0" dirty="0" err="1">
                <a:solidFill>
                  <a:srgbClr val="000000"/>
                </a:solidFill>
                <a:latin typeface="Arial" pitchFamily="34" charset="0"/>
              </a:rPr>
              <a:t>hängt</a:t>
            </a:r>
            <a:r>
              <a:rPr lang="en-US" altLang="de-DE" sz="1600" kern="0" dirty="0">
                <a:solidFill>
                  <a:srgbClr val="000000"/>
                </a:solidFill>
                <a:latin typeface="Arial" pitchFamily="34" charset="0"/>
              </a:rPr>
              <a:t> von der </a:t>
            </a:r>
            <a:r>
              <a:rPr lang="en-US" altLang="de-DE" sz="1600" kern="0" dirty="0" err="1">
                <a:solidFill>
                  <a:srgbClr val="000000"/>
                </a:solidFill>
                <a:latin typeface="Arial" pitchFamily="34" charset="0"/>
              </a:rPr>
              <a:t>Strukturierung</a:t>
            </a:r>
            <a:r>
              <a:rPr lang="en-US" altLang="de-DE" sz="1600" kern="0" dirty="0">
                <a:solidFill>
                  <a:srgbClr val="000000"/>
                </a:solidFill>
                <a:latin typeface="Arial" pitchFamily="34" charset="0"/>
              </a:rPr>
              <a:t> </a:t>
            </a:r>
            <a:r>
              <a:rPr lang="en-US" altLang="de-DE" sz="1600" kern="0" dirty="0" err="1">
                <a:solidFill>
                  <a:srgbClr val="000000"/>
                </a:solidFill>
                <a:latin typeface="Arial" pitchFamily="34" charset="0"/>
              </a:rPr>
              <a:t>politischer</a:t>
            </a:r>
            <a:r>
              <a:rPr lang="en-US" altLang="de-DE" sz="1600" kern="0" dirty="0">
                <a:solidFill>
                  <a:srgbClr val="000000"/>
                </a:solidFill>
                <a:latin typeface="Arial" pitchFamily="34" charset="0"/>
              </a:rPr>
              <a:t> </a:t>
            </a:r>
            <a:r>
              <a:rPr lang="en-US" altLang="de-DE" sz="1600" kern="0" dirty="0" err="1">
                <a:solidFill>
                  <a:srgbClr val="000000"/>
                </a:solidFill>
                <a:latin typeface="Arial" pitchFamily="34" charset="0"/>
              </a:rPr>
              <a:t>Konflikte</a:t>
            </a:r>
            <a:r>
              <a:rPr lang="en-US" altLang="de-DE" sz="1600" kern="0" dirty="0">
                <a:solidFill>
                  <a:srgbClr val="000000"/>
                </a:solidFill>
                <a:latin typeface="Arial" pitchFamily="34" charset="0"/>
              </a:rPr>
              <a:t> in </a:t>
            </a:r>
            <a:r>
              <a:rPr lang="en-US" altLang="de-DE" sz="1600" kern="0" dirty="0" err="1">
                <a:solidFill>
                  <a:srgbClr val="000000"/>
                </a:solidFill>
                <a:latin typeface="Arial" pitchFamily="34" charset="0"/>
              </a:rPr>
              <a:t>einer</a:t>
            </a:r>
            <a:r>
              <a:rPr lang="en-US" altLang="de-DE" sz="1600" kern="0" dirty="0">
                <a:solidFill>
                  <a:srgbClr val="000000"/>
                </a:solidFill>
                <a:latin typeface="Arial" pitchFamily="34" charset="0"/>
              </a:rPr>
              <a:t> </a:t>
            </a:r>
            <a:r>
              <a:rPr lang="en-US" altLang="de-DE" sz="1600" kern="0" dirty="0" err="1">
                <a:solidFill>
                  <a:srgbClr val="000000"/>
                </a:solidFill>
                <a:latin typeface="Arial" pitchFamily="34" charset="0"/>
              </a:rPr>
              <a:t>Gesellschaft</a:t>
            </a:r>
            <a:r>
              <a:rPr lang="en-US" altLang="de-DE" sz="1600" kern="0" dirty="0">
                <a:solidFill>
                  <a:srgbClr val="000000"/>
                </a:solidFill>
                <a:latin typeface="Arial" pitchFamily="34" charset="0"/>
              </a:rPr>
              <a:t> ab.</a:t>
            </a:r>
          </a:p>
          <a:p>
            <a:pPr>
              <a:spcBef>
                <a:spcPts val="0"/>
              </a:spcBef>
              <a:spcAft>
                <a:spcPts val="600"/>
              </a:spcAft>
              <a:buClr>
                <a:srgbClr val="C00000"/>
              </a:buClr>
              <a:buFont typeface="Wingdings" panose="05000000000000000000" pitchFamily="2" charset="2"/>
              <a:buChar char="Ø"/>
            </a:pPr>
            <a:r>
              <a:rPr lang="de-DE" sz="1600" b="1" dirty="0" smtClean="0">
                <a:latin typeface="Arial"/>
                <a:ea typeface="Calibri"/>
                <a:cs typeface="Times New Roman"/>
              </a:rPr>
              <a:t>Schlüsselfragen:</a:t>
            </a:r>
          </a:p>
          <a:p>
            <a:pPr marL="628650" indent="-273050">
              <a:spcBef>
                <a:spcPts val="0"/>
              </a:spcBef>
              <a:spcAft>
                <a:spcPts val="600"/>
              </a:spcAft>
              <a:buClr>
                <a:srgbClr val="C00000"/>
              </a:buClr>
              <a:buFont typeface="Wingdings" panose="05000000000000000000" pitchFamily="2" charset="2"/>
              <a:buChar char="§"/>
            </a:pPr>
            <a:r>
              <a:rPr lang="de-DE" sz="1600" dirty="0" smtClean="0">
                <a:latin typeface="Arial"/>
                <a:ea typeface="Calibri"/>
                <a:cs typeface="Times New Roman"/>
              </a:rPr>
              <a:t>Wie </a:t>
            </a:r>
            <a:r>
              <a:rPr lang="de-DE" sz="1600" dirty="0" smtClean="0">
                <a:latin typeface="Arial"/>
                <a:ea typeface="Calibri"/>
                <a:cs typeface="Times New Roman"/>
              </a:rPr>
              <a:t>verlaufen politische </a:t>
            </a:r>
            <a:r>
              <a:rPr lang="de-DE" sz="1600" dirty="0" smtClean="0">
                <a:latin typeface="Arial"/>
                <a:ea typeface="Calibri"/>
                <a:cs typeface="Times New Roman"/>
              </a:rPr>
              <a:t>Konfliktlinien </a:t>
            </a:r>
            <a:r>
              <a:rPr lang="de-DE" sz="1600" dirty="0" smtClean="0">
                <a:latin typeface="Arial"/>
                <a:ea typeface="Calibri"/>
                <a:cs typeface="Times New Roman"/>
              </a:rPr>
              <a:t>in der Zivilgesellschaft</a:t>
            </a:r>
            <a:r>
              <a:rPr lang="de-DE" sz="1600" dirty="0" smtClean="0">
                <a:latin typeface="Arial"/>
                <a:ea typeface="Calibri"/>
                <a:cs typeface="Times New Roman"/>
              </a:rPr>
              <a:t>?</a:t>
            </a:r>
          </a:p>
          <a:p>
            <a:pPr marL="628650" indent="-273050">
              <a:spcBef>
                <a:spcPts val="0"/>
              </a:spcBef>
              <a:spcAft>
                <a:spcPts val="1200"/>
              </a:spcAft>
              <a:buClr>
                <a:srgbClr val="C00000"/>
              </a:buClr>
              <a:buFont typeface="Wingdings" panose="05000000000000000000" pitchFamily="2" charset="2"/>
              <a:buChar char="§"/>
            </a:pPr>
            <a:r>
              <a:rPr lang="de-DE" sz="1600" dirty="0" smtClean="0">
                <a:latin typeface="Arial"/>
                <a:ea typeface="Calibri"/>
                <a:cs typeface="Times New Roman"/>
              </a:rPr>
              <a:t>Wie positionieren sich zivilgesellschaftliche Akteure in diesen Konflikten?</a:t>
            </a:r>
            <a:endParaRPr lang="de-DE" sz="1600" dirty="0">
              <a:latin typeface="Arial"/>
              <a:ea typeface="Calibri"/>
              <a:cs typeface="Times New Roman"/>
            </a:endParaRPr>
          </a:p>
          <a:p>
            <a:pPr marL="0" indent="0">
              <a:spcBef>
                <a:spcPts val="0"/>
              </a:spcBef>
              <a:spcAft>
                <a:spcPts val="1200"/>
              </a:spcAft>
              <a:buNone/>
            </a:pPr>
            <a:endParaRPr lang="de-DE" sz="1600" dirty="0" smtClean="0">
              <a:latin typeface="Arial" panose="020B0604020202020204" pitchFamily="34" charset="0"/>
              <a:cs typeface="Arial" panose="020B0604020202020204" pitchFamily="34" charset="0"/>
            </a:endParaRPr>
          </a:p>
          <a:p>
            <a:pPr>
              <a:spcBef>
                <a:spcPts val="0"/>
              </a:spcBef>
              <a:spcAft>
                <a:spcPts val="1200"/>
              </a:spcAft>
              <a:buFont typeface="Wingdings" panose="05000000000000000000" pitchFamily="2" charset="2"/>
              <a:buChar char="Ø"/>
            </a:pP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633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188640"/>
            <a:ext cx="7772400" cy="936104"/>
          </a:xfrm>
        </p:spPr>
        <p:txBody>
          <a:bodyPr/>
          <a:lstStyle/>
          <a:p>
            <a:pPr defTabSz="939800" eaLnBrk="1" hangingPunct="1">
              <a:defRPr/>
            </a:pPr>
            <a:r>
              <a:rPr lang="de-DE" sz="2000" b="1" kern="1200" dirty="0" smtClean="0">
                <a:solidFill>
                  <a:srgbClr val="0070C0"/>
                </a:solidFill>
                <a:latin typeface="Arial" panose="020B0604020202020204" pitchFamily="34" charset="0"/>
                <a:cs typeface="Arial" panose="020B0604020202020204" pitchFamily="34" charset="0"/>
              </a:rPr>
              <a:t>2. </a:t>
            </a:r>
            <a:r>
              <a:rPr lang="de-DE" sz="2000" b="1" kern="1200" dirty="0" smtClean="0">
                <a:solidFill>
                  <a:srgbClr val="0070C0"/>
                </a:solidFill>
                <a:latin typeface="Arial" panose="020B0604020202020204" pitchFamily="34" charset="0"/>
                <a:cs typeface="Arial" panose="020B0604020202020204" pitchFamily="34" charset="0"/>
              </a:rPr>
              <a:t>Zivilgesellschaft und politischer Konflikt</a:t>
            </a:r>
            <a:endParaRPr lang="de-DE" sz="2000" b="1" dirty="0" smtClean="0">
              <a:solidFill>
                <a:srgbClr val="0070C0"/>
              </a:solidFill>
              <a:latin typeface="Arial" charset="0"/>
            </a:endParaRPr>
          </a:p>
        </p:txBody>
      </p:sp>
      <p:sp>
        <p:nvSpPr>
          <p:cNvPr id="10243" name="Rectangle 3"/>
          <p:cNvSpPr>
            <a:spLocks noGrp="1" noChangeArrowheads="1"/>
          </p:cNvSpPr>
          <p:nvPr>
            <p:ph type="body" idx="1"/>
          </p:nvPr>
        </p:nvSpPr>
        <p:spPr>
          <a:xfrm>
            <a:off x="683568" y="1124744"/>
            <a:ext cx="7848872" cy="4752528"/>
          </a:xfrm>
        </p:spPr>
        <p:txBody>
          <a:bodyPr/>
          <a:lstStyle/>
          <a:p>
            <a:pPr marL="444500" indent="-444500" eaLnBrk="1" hangingPunct="1">
              <a:spcBef>
                <a:spcPts val="0"/>
              </a:spcBef>
              <a:spcAft>
                <a:spcPts val="600"/>
              </a:spcAft>
              <a:buClr>
                <a:srgbClr val="C00000"/>
              </a:buClr>
              <a:buFont typeface="Wingdings" pitchFamily="2" charset="2"/>
              <a:buChar char="Ø"/>
            </a:pPr>
            <a:r>
              <a:rPr lang="en-US" altLang="de-DE" sz="1600" b="1" dirty="0" err="1" smtClean="0">
                <a:latin typeface="Arial" pitchFamily="34" charset="0"/>
              </a:rPr>
              <a:t>Drei</a:t>
            </a:r>
            <a:r>
              <a:rPr lang="en-US" altLang="de-DE" sz="1600" b="1" dirty="0" smtClean="0">
                <a:latin typeface="Arial" pitchFamily="34" charset="0"/>
              </a:rPr>
              <a:t> </a:t>
            </a:r>
            <a:r>
              <a:rPr lang="en-US" altLang="de-DE" sz="1600" b="1" dirty="0" err="1" smtClean="0">
                <a:latin typeface="Arial" pitchFamily="34" charset="0"/>
              </a:rPr>
              <a:t>Modelle</a:t>
            </a:r>
            <a:r>
              <a:rPr lang="en-US" altLang="de-DE" sz="1600" b="1" dirty="0" smtClean="0">
                <a:latin typeface="Arial" pitchFamily="34" charset="0"/>
              </a:rPr>
              <a:t>:</a:t>
            </a:r>
          </a:p>
          <a:p>
            <a:pPr marL="728663" lvl="0" indent="-285750" eaLnBrk="1" hangingPunct="1">
              <a:spcBef>
                <a:spcPts val="0"/>
              </a:spcBef>
              <a:spcAft>
                <a:spcPts val="600"/>
              </a:spcAft>
              <a:buClr>
                <a:srgbClr val="C00000"/>
              </a:buClr>
              <a:buFont typeface="Arial" panose="020B0604020202020204" pitchFamily="34" charset="0"/>
              <a:buChar char="•"/>
            </a:pPr>
            <a:r>
              <a:rPr lang="en-US" altLang="de-DE" sz="1600" b="1" dirty="0" smtClean="0">
                <a:solidFill>
                  <a:srgbClr val="000000"/>
                </a:solidFill>
                <a:latin typeface="Arial" pitchFamily="34" charset="0"/>
              </a:rPr>
              <a:t>Das </a:t>
            </a:r>
            <a:r>
              <a:rPr lang="en-US" altLang="de-DE" sz="1600" b="1" dirty="0" err="1" smtClean="0">
                <a:solidFill>
                  <a:srgbClr val="000000"/>
                </a:solidFill>
                <a:latin typeface="Arial" pitchFamily="34" charset="0"/>
              </a:rPr>
              <a:t>pluralistische</a:t>
            </a:r>
            <a:r>
              <a:rPr lang="en-US" altLang="de-DE" sz="1600" b="1" dirty="0" smtClean="0">
                <a:solidFill>
                  <a:srgbClr val="000000"/>
                </a:solidFill>
                <a:latin typeface="Arial" pitchFamily="34" charset="0"/>
              </a:rPr>
              <a:t> Modell: </a:t>
            </a:r>
            <a:r>
              <a:rPr lang="en-US" altLang="de-DE" sz="1600" dirty="0" err="1" smtClean="0">
                <a:solidFill>
                  <a:srgbClr val="000000"/>
                </a:solidFill>
                <a:latin typeface="Arial" pitchFamily="34" charset="0"/>
              </a:rPr>
              <a:t>große</a:t>
            </a:r>
            <a:r>
              <a:rPr lang="en-US" altLang="de-DE" sz="1600" dirty="0" smtClean="0">
                <a:solidFill>
                  <a:srgbClr val="000000"/>
                </a:solidFill>
                <a:latin typeface="Arial" pitchFamily="34" charset="0"/>
              </a:rPr>
              <a:t> </a:t>
            </a:r>
            <a:r>
              <a:rPr lang="en-US" altLang="de-DE" sz="1600" dirty="0" err="1" smtClean="0">
                <a:solidFill>
                  <a:srgbClr val="000000"/>
                </a:solidFill>
                <a:latin typeface="Arial" pitchFamily="34" charset="0"/>
              </a:rPr>
              <a:t>Zahl</a:t>
            </a:r>
            <a:r>
              <a:rPr lang="en-US" altLang="de-DE" sz="1600" dirty="0" smtClean="0">
                <a:solidFill>
                  <a:srgbClr val="000000"/>
                </a:solidFill>
                <a:latin typeface="Arial" pitchFamily="34" charset="0"/>
              </a:rPr>
              <a:t> von </a:t>
            </a:r>
            <a:r>
              <a:rPr lang="en-US" altLang="de-DE" sz="1600" dirty="0" err="1" smtClean="0">
                <a:solidFill>
                  <a:srgbClr val="000000"/>
                </a:solidFill>
                <a:latin typeface="Arial" pitchFamily="34" charset="0"/>
              </a:rPr>
              <a:t>sich</a:t>
            </a:r>
            <a:r>
              <a:rPr lang="en-US" altLang="de-DE" sz="1600" dirty="0" smtClean="0">
                <a:solidFill>
                  <a:srgbClr val="000000"/>
                </a:solidFill>
                <a:latin typeface="Arial" pitchFamily="34" charset="0"/>
              </a:rPr>
              <a:t> </a:t>
            </a:r>
            <a:r>
              <a:rPr lang="en-US" altLang="de-DE" sz="1600" dirty="0" err="1" smtClean="0">
                <a:solidFill>
                  <a:srgbClr val="000000"/>
                </a:solidFill>
                <a:latin typeface="Arial" pitchFamily="34" charset="0"/>
              </a:rPr>
              <a:t>überschneidenden</a:t>
            </a:r>
            <a:r>
              <a:rPr lang="en-US" altLang="de-DE" sz="1600" dirty="0" smtClean="0">
                <a:solidFill>
                  <a:srgbClr val="000000"/>
                </a:solidFill>
                <a:latin typeface="Arial" pitchFamily="34" charset="0"/>
              </a:rPr>
              <a:t> </a:t>
            </a:r>
            <a:r>
              <a:rPr lang="en-US" altLang="de-DE" sz="1600" dirty="0" err="1" smtClean="0">
                <a:solidFill>
                  <a:srgbClr val="000000"/>
                </a:solidFill>
                <a:latin typeface="Arial" pitchFamily="34" charset="0"/>
              </a:rPr>
              <a:t>Konflikten</a:t>
            </a:r>
            <a:r>
              <a:rPr lang="en-US" altLang="de-DE" sz="1600" dirty="0" smtClean="0">
                <a:solidFill>
                  <a:srgbClr val="000000"/>
                </a:solidFill>
                <a:latin typeface="Arial" pitchFamily="34" charset="0"/>
              </a:rPr>
              <a:t>, </a:t>
            </a:r>
            <a:r>
              <a:rPr lang="en-US" altLang="de-DE" sz="1600" dirty="0" err="1" smtClean="0">
                <a:solidFill>
                  <a:srgbClr val="000000"/>
                </a:solidFill>
                <a:latin typeface="Arial" pitchFamily="34" charset="0"/>
              </a:rPr>
              <a:t>schwache</a:t>
            </a:r>
            <a:r>
              <a:rPr lang="en-US" altLang="de-DE" sz="1600" dirty="0" smtClean="0">
                <a:solidFill>
                  <a:srgbClr val="000000"/>
                </a:solidFill>
                <a:latin typeface="Arial" pitchFamily="34" charset="0"/>
              </a:rPr>
              <a:t> </a:t>
            </a:r>
            <a:r>
              <a:rPr lang="en-US" altLang="de-DE" sz="1600" dirty="0" err="1" smtClean="0">
                <a:solidFill>
                  <a:srgbClr val="000000"/>
                </a:solidFill>
                <a:latin typeface="Arial" pitchFamily="34" charset="0"/>
              </a:rPr>
              <a:t>Polarisierungen</a:t>
            </a:r>
            <a:r>
              <a:rPr lang="en-US" altLang="de-DE" sz="1600" dirty="0" smtClean="0">
                <a:solidFill>
                  <a:srgbClr val="000000"/>
                </a:solidFill>
                <a:latin typeface="Arial" pitchFamily="34" charset="0"/>
              </a:rPr>
              <a:t> (“Tocqueville’s Welt”)</a:t>
            </a:r>
          </a:p>
          <a:p>
            <a:pPr marL="728663" indent="-285750" eaLnBrk="1" hangingPunct="1">
              <a:spcBef>
                <a:spcPts val="0"/>
              </a:spcBef>
              <a:spcAft>
                <a:spcPts val="600"/>
              </a:spcAft>
              <a:buClr>
                <a:srgbClr val="C00000"/>
              </a:buClr>
              <a:buFont typeface="Arial" panose="020B0604020202020204" pitchFamily="34" charset="0"/>
              <a:buChar char="•"/>
            </a:pPr>
            <a:r>
              <a:rPr lang="en-US" altLang="de-DE" sz="1600" b="1" dirty="0" smtClean="0">
                <a:latin typeface="Arial" pitchFamily="34" charset="0"/>
              </a:rPr>
              <a:t>Das liberal-</a:t>
            </a:r>
            <a:r>
              <a:rPr lang="en-US" altLang="de-DE" sz="1600" b="1" dirty="0" err="1" smtClean="0">
                <a:latin typeface="Arial" pitchFamily="34" charset="0"/>
              </a:rPr>
              <a:t>autoritäre</a:t>
            </a:r>
            <a:r>
              <a:rPr lang="en-US" altLang="de-DE" sz="1600" b="1" dirty="0" smtClean="0">
                <a:latin typeface="Arial" pitchFamily="34" charset="0"/>
              </a:rPr>
              <a:t> Modell: </a:t>
            </a:r>
            <a:r>
              <a:rPr lang="en-US" altLang="de-DE" sz="1600" dirty="0" err="1" smtClean="0">
                <a:latin typeface="Arial" pitchFamily="34" charset="0"/>
              </a:rPr>
              <a:t>starke</a:t>
            </a:r>
            <a:r>
              <a:rPr lang="en-US" altLang="de-DE" sz="1600" dirty="0" smtClean="0">
                <a:latin typeface="Arial" pitchFamily="34" charset="0"/>
              </a:rPr>
              <a:t> </a:t>
            </a:r>
            <a:r>
              <a:rPr lang="en-US" altLang="de-DE" sz="1600" dirty="0" err="1" smtClean="0">
                <a:latin typeface="Arial" pitchFamily="34" charset="0"/>
              </a:rPr>
              <a:t>Polarisierung</a:t>
            </a:r>
            <a:r>
              <a:rPr lang="en-US" altLang="de-DE" sz="1600" dirty="0" smtClean="0">
                <a:latin typeface="Arial" pitchFamily="34" charset="0"/>
              </a:rPr>
              <a:t> </a:t>
            </a:r>
            <a:r>
              <a:rPr lang="en-US" altLang="de-DE" sz="1600" dirty="0" err="1" smtClean="0">
                <a:latin typeface="Arial" pitchFamily="34" charset="0"/>
              </a:rPr>
              <a:t>zwischen</a:t>
            </a:r>
            <a:r>
              <a:rPr lang="en-US" altLang="de-DE" sz="1600" dirty="0" smtClean="0">
                <a:latin typeface="Arial" pitchFamily="34" charset="0"/>
              </a:rPr>
              <a:t> </a:t>
            </a:r>
            <a:r>
              <a:rPr lang="en-US" altLang="de-DE" sz="1600" dirty="0" err="1" smtClean="0">
                <a:latin typeface="Arial" pitchFamily="34" charset="0"/>
              </a:rPr>
              <a:t>liberaler</a:t>
            </a:r>
            <a:r>
              <a:rPr lang="en-US" altLang="de-DE" sz="1600" dirty="0" smtClean="0">
                <a:latin typeface="Arial" pitchFamily="34" charset="0"/>
              </a:rPr>
              <a:t> </a:t>
            </a:r>
            <a:r>
              <a:rPr lang="en-US" altLang="de-DE" sz="1600" dirty="0" err="1" smtClean="0">
                <a:latin typeface="Arial" pitchFamily="34" charset="0"/>
              </a:rPr>
              <a:t>Zivilgesellschaft</a:t>
            </a:r>
            <a:r>
              <a:rPr lang="en-US" altLang="de-DE" sz="1600" dirty="0" smtClean="0">
                <a:latin typeface="Arial" pitchFamily="34" charset="0"/>
              </a:rPr>
              <a:t> und </a:t>
            </a:r>
            <a:r>
              <a:rPr lang="en-US" altLang="de-DE" sz="1600" dirty="0" err="1" smtClean="0">
                <a:latin typeface="Arial" pitchFamily="34" charset="0"/>
              </a:rPr>
              <a:t>autoritärem</a:t>
            </a:r>
            <a:r>
              <a:rPr lang="en-US" altLang="de-DE" sz="1600" dirty="0" smtClean="0">
                <a:latin typeface="Arial" pitchFamily="34" charset="0"/>
              </a:rPr>
              <a:t> </a:t>
            </a:r>
            <a:r>
              <a:rPr lang="en-US" altLang="de-DE" sz="1600" dirty="0" err="1" smtClean="0">
                <a:latin typeface="Arial" pitchFamily="34" charset="0"/>
              </a:rPr>
              <a:t>Staat</a:t>
            </a:r>
            <a:r>
              <a:rPr lang="en-US" altLang="de-DE" sz="1600" dirty="0" smtClean="0">
                <a:latin typeface="Arial" pitchFamily="34" charset="0"/>
              </a:rPr>
              <a:t> (</a:t>
            </a:r>
            <a:r>
              <a:rPr lang="en-US" altLang="de-DE" sz="1600" dirty="0" err="1" smtClean="0">
                <a:latin typeface="Arial" pitchFamily="34" charset="0"/>
              </a:rPr>
              <a:t>demokratischer</a:t>
            </a:r>
            <a:r>
              <a:rPr lang="en-US" altLang="de-DE" sz="1600" dirty="0" smtClean="0">
                <a:latin typeface="Arial" pitchFamily="34" charset="0"/>
              </a:rPr>
              <a:t> </a:t>
            </a:r>
            <a:r>
              <a:rPr lang="en-US" altLang="de-DE" sz="1600" dirty="0" err="1">
                <a:latin typeface="Arial" pitchFamily="34" charset="0"/>
              </a:rPr>
              <a:t>S</a:t>
            </a:r>
            <a:r>
              <a:rPr lang="en-US" altLang="de-DE" sz="1600" dirty="0" err="1" smtClean="0">
                <a:latin typeface="Arial" pitchFamily="34" charset="0"/>
              </a:rPr>
              <a:t>ystemwandel</a:t>
            </a:r>
            <a:r>
              <a:rPr lang="en-US" altLang="de-DE" sz="1600" dirty="0" smtClean="0">
                <a:latin typeface="Arial" pitchFamily="34" charset="0"/>
              </a:rPr>
              <a:t> in </a:t>
            </a:r>
            <a:r>
              <a:rPr lang="en-US" altLang="de-DE" sz="1600" dirty="0" err="1" smtClean="0">
                <a:latin typeface="Arial" pitchFamily="34" charset="0"/>
              </a:rPr>
              <a:t>Osteuropa</a:t>
            </a:r>
            <a:r>
              <a:rPr lang="en-US" altLang="de-DE" sz="1600" dirty="0" smtClean="0">
                <a:latin typeface="Arial" pitchFamily="34" charset="0"/>
              </a:rPr>
              <a:t>)</a:t>
            </a:r>
          </a:p>
          <a:p>
            <a:pPr marL="728663" indent="-285750" eaLnBrk="1" hangingPunct="1">
              <a:spcBef>
                <a:spcPts val="0"/>
              </a:spcBef>
              <a:spcAft>
                <a:spcPts val="1200"/>
              </a:spcAft>
              <a:buClr>
                <a:srgbClr val="C00000"/>
              </a:buClr>
              <a:buFont typeface="Arial" panose="020B0604020202020204" pitchFamily="34" charset="0"/>
              <a:buChar char="•"/>
            </a:pPr>
            <a:r>
              <a:rPr lang="en-US" altLang="de-DE" sz="1600" b="1" dirty="0" smtClean="0">
                <a:latin typeface="Arial" pitchFamily="34" charset="0"/>
              </a:rPr>
              <a:t>Das Cleavage-Modell</a:t>
            </a:r>
            <a:r>
              <a:rPr lang="en-US" altLang="de-DE" sz="1600" dirty="0" smtClean="0">
                <a:latin typeface="Arial" pitchFamily="34" charset="0"/>
              </a:rPr>
              <a:t>: </a:t>
            </a:r>
            <a:r>
              <a:rPr lang="en-US" altLang="de-DE" sz="1600" dirty="0" err="1" smtClean="0">
                <a:latin typeface="Arial" pitchFamily="34" charset="0"/>
              </a:rPr>
              <a:t>kleine</a:t>
            </a:r>
            <a:r>
              <a:rPr lang="en-US" altLang="de-DE" sz="1600" dirty="0" smtClean="0">
                <a:latin typeface="Arial" pitchFamily="34" charset="0"/>
              </a:rPr>
              <a:t> </a:t>
            </a:r>
            <a:r>
              <a:rPr lang="en-US" altLang="de-DE" sz="1600" dirty="0" err="1" smtClean="0">
                <a:latin typeface="Arial" pitchFamily="34" charset="0"/>
              </a:rPr>
              <a:t>Zahl</a:t>
            </a:r>
            <a:r>
              <a:rPr lang="en-US" altLang="de-DE" sz="1600" dirty="0" smtClean="0">
                <a:latin typeface="Arial" pitchFamily="34" charset="0"/>
              </a:rPr>
              <a:t> von </a:t>
            </a:r>
            <a:r>
              <a:rPr lang="en-US" altLang="de-DE" sz="1600" dirty="0" err="1" smtClean="0">
                <a:latin typeface="Arial" pitchFamily="34" charset="0"/>
              </a:rPr>
              <a:t>politischen</a:t>
            </a:r>
            <a:r>
              <a:rPr lang="en-US" altLang="de-DE" sz="1600" dirty="0" smtClean="0">
                <a:latin typeface="Arial" pitchFamily="34" charset="0"/>
              </a:rPr>
              <a:t> </a:t>
            </a:r>
            <a:r>
              <a:rPr lang="en-US" altLang="de-DE" sz="1600" dirty="0" err="1" smtClean="0">
                <a:latin typeface="Arial" pitchFamily="34" charset="0"/>
              </a:rPr>
              <a:t>Spaltungen</a:t>
            </a:r>
            <a:r>
              <a:rPr lang="en-US" altLang="de-DE" sz="1600" dirty="0" smtClean="0">
                <a:latin typeface="Arial" pitchFamily="34" charset="0"/>
              </a:rPr>
              <a:t> </a:t>
            </a:r>
            <a:r>
              <a:rPr lang="en-US" altLang="de-DE" sz="1600" dirty="0" err="1" smtClean="0">
                <a:latin typeface="Arial" pitchFamily="34" charset="0"/>
              </a:rPr>
              <a:t>erzeugen</a:t>
            </a:r>
            <a:r>
              <a:rPr lang="en-US" altLang="de-DE" sz="1600" dirty="0" smtClean="0">
                <a:latin typeface="Arial" pitchFamily="34" charset="0"/>
              </a:rPr>
              <a:t> </a:t>
            </a:r>
            <a:r>
              <a:rPr lang="en-US" altLang="de-DE" sz="1600" dirty="0" err="1" smtClean="0">
                <a:latin typeface="Arial" pitchFamily="34" charset="0"/>
              </a:rPr>
              <a:t>starke</a:t>
            </a:r>
            <a:r>
              <a:rPr lang="en-US" altLang="de-DE" sz="1600" dirty="0" smtClean="0">
                <a:latin typeface="Arial" pitchFamily="34" charset="0"/>
              </a:rPr>
              <a:t> </a:t>
            </a:r>
            <a:r>
              <a:rPr lang="en-US" altLang="de-DE" sz="1600" dirty="0" err="1" smtClean="0">
                <a:latin typeface="Arial" pitchFamily="34" charset="0"/>
              </a:rPr>
              <a:t>Polarisierungen</a:t>
            </a:r>
            <a:r>
              <a:rPr lang="en-US" altLang="de-DE" sz="1600" dirty="0" smtClean="0">
                <a:latin typeface="Arial" pitchFamily="34" charset="0"/>
              </a:rPr>
              <a:t> in der </a:t>
            </a:r>
            <a:r>
              <a:rPr lang="en-US" altLang="de-DE" sz="1600" dirty="0" err="1" smtClean="0">
                <a:latin typeface="Arial" pitchFamily="34" charset="0"/>
              </a:rPr>
              <a:t>Zivilgesellschaft</a:t>
            </a:r>
            <a:r>
              <a:rPr lang="en-US" altLang="de-DE" sz="1600" dirty="0" smtClean="0">
                <a:latin typeface="Arial" pitchFamily="34" charset="0"/>
              </a:rPr>
              <a:t> (“</a:t>
            </a:r>
            <a:r>
              <a:rPr lang="en-US" altLang="de-DE" sz="1600" dirty="0" err="1" smtClean="0">
                <a:latin typeface="Arial" pitchFamily="34" charset="0"/>
              </a:rPr>
              <a:t>pillarized</a:t>
            </a:r>
            <a:r>
              <a:rPr lang="en-US" altLang="de-DE" sz="1600" dirty="0" smtClean="0">
                <a:latin typeface="Arial" pitchFamily="34" charset="0"/>
              </a:rPr>
              <a:t> civil society”) (“</a:t>
            </a:r>
            <a:r>
              <a:rPr lang="en-US" altLang="de-DE" sz="1600" dirty="0" err="1" smtClean="0">
                <a:latin typeface="Arial" pitchFamily="34" charset="0"/>
              </a:rPr>
              <a:t>Lijphart’s</a:t>
            </a:r>
            <a:r>
              <a:rPr lang="en-US" altLang="de-DE" sz="1600" dirty="0" smtClean="0">
                <a:latin typeface="Arial" pitchFamily="34" charset="0"/>
              </a:rPr>
              <a:t> Welt”)</a:t>
            </a:r>
            <a:endParaRPr lang="en-US" altLang="de-DE" sz="1600" dirty="0">
              <a:latin typeface="Arial" pitchFamily="34" charset="0"/>
            </a:endParaRPr>
          </a:p>
          <a:p>
            <a:pPr eaLnBrk="1" hangingPunct="1">
              <a:spcBef>
                <a:spcPts val="0"/>
              </a:spcBef>
              <a:spcAft>
                <a:spcPts val="1200"/>
              </a:spcAft>
              <a:buClr>
                <a:srgbClr val="C00000"/>
              </a:buClr>
              <a:buFont typeface="Wingdings" panose="05000000000000000000" pitchFamily="2" charset="2"/>
              <a:buChar char="Ø"/>
            </a:pPr>
            <a:r>
              <a:rPr lang="en-US" altLang="de-DE" sz="1600" dirty="0" smtClean="0">
                <a:latin typeface="Arial" pitchFamily="34" charset="0"/>
              </a:rPr>
              <a:t>Der </a:t>
            </a:r>
            <a:r>
              <a:rPr lang="en-US" altLang="de-DE" sz="1600" dirty="0" err="1" smtClean="0">
                <a:latin typeface="Arial" pitchFamily="34" charset="0"/>
              </a:rPr>
              <a:t>Zusammenhang</a:t>
            </a:r>
            <a:r>
              <a:rPr lang="en-US" altLang="de-DE" sz="1600" dirty="0" smtClean="0">
                <a:latin typeface="Arial" pitchFamily="34" charset="0"/>
              </a:rPr>
              <a:t> </a:t>
            </a:r>
            <a:r>
              <a:rPr lang="en-US" altLang="de-DE" sz="1600" dirty="0" err="1" smtClean="0">
                <a:latin typeface="Arial" pitchFamily="34" charset="0"/>
              </a:rPr>
              <a:t>zwischen</a:t>
            </a:r>
            <a:r>
              <a:rPr lang="en-US" altLang="de-DE" sz="1600" dirty="0" smtClean="0">
                <a:latin typeface="Arial" pitchFamily="34" charset="0"/>
              </a:rPr>
              <a:t> </a:t>
            </a:r>
            <a:r>
              <a:rPr lang="en-US" altLang="de-DE" sz="1600" dirty="0" err="1" smtClean="0">
                <a:latin typeface="Arial" pitchFamily="34" charset="0"/>
              </a:rPr>
              <a:t>Stärke</a:t>
            </a:r>
            <a:r>
              <a:rPr lang="en-US" altLang="de-DE" sz="1600" dirty="0" smtClean="0">
                <a:latin typeface="Arial" pitchFamily="34" charset="0"/>
              </a:rPr>
              <a:t> der </a:t>
            </a:r>
            <a:r>
              <a:rPr lang="en-US" altLang="de-DE" sz="1600" dirty="0" err="1" smtClean="0">
                <a:latin typeface="Arial" pitchFamily="34" charset="0"/>
              </a:rPr>
              <a:t>Zivilgesellschaft</a:t>
            </a:r>
            <a:r>
              <a:rPr lang="en-US" altLang="de-DE" sz="1600" dirty="0" smtClean="0">
                <a:latin typeface="Arial" pitchFamily="34" charset="0"/>
              </a:rPr>
              <a:t> und </a:t>
            </a:r>
            <a:r>
              <a:rPr lang="en-US" altLang="de-DE" sz="1600" dirty="0" err="1" smtClean="0">
                <a:latin typeface="Arial" pitchFamily="34" charset="0"/>
              </a:rPr>
              <a:t>Stärke</a:t>
            </a:r>
            <a:r>
              <a:rPr lang="en-US" altLang="de-DE" sz="1600" dirty="0" smtClean="0">
                <a:latin typeface="Arial" pitchFamily="34" charset="0"/>
              </a:rPr>
              <a:t> der </a:t>
            </a:r>
            <a:r>
              <a:rPr lang="en-US" altLang="de-DE" sz="1600" dirty="0" err="1" smtClean="0">
                <a:latin typeface="Arial" pitchFamily="34" charset="0"/>
              </a:rPr>
              <a:t>Demokratie</a:t>
            </a:r>
            <a:r>
              <a:rPr lang="en-US" altLang="de-DE" sz="1600" dirty="0" smtClean="0">
                <a:latin typeface="Arial" pitchFamily="34" charset="0"/>
              </a:rPr>
              <a:t> </a:t>
            </a:r>
            <a:r>
              <a:rPr lang="en-US" altLang="de-DE" sz="1600" dirty="0" err="1" smtClean="0">
                <a:latin typeface="Arial" pitchFamily="34" charset="0"/>
              </a:rPr>
              <a:t>ist</a:t>
            </a:r>
            <a:r>
              <a:rPr lang="en-US" altLang="de-DE" sz="1600" dirty="0" smtClean="0">
                <a:latin typeface="Arial" pitchFamily="34" charset="0"/>
              </a:rPr>
              <a:t> </a:t>
            </a:r>
            <a:r>
              <a:rPr lang="en-US" altLang="de-DE" sz="1600" dirty="0" err="1" smtClean="0">
                <a:latin typeface="Arial" pitchFamily="34" charset="0"/>
              </a:rPr>
              <a:t>nur</a:t>
            </a:r>
            <a:r>
              <a:rPr lang="en-US" altLang="de-DE" sz="1600" dirty="0" smtClean="0">
                <a:latin typeface="Arial" pitchFamily="34" charset="0"/>
              </a:rPr>
              <a:t> in den </a:t>
            </a:r>
            <a:r>
              <a:rPr lang="en-US" altLang="de-DE" sz="1600" dirty="0" err="1" smtClean="0">
                <a:latin typeface="Arial" pitchFamily="34" charset="0"/>
              </a:rPr>
              <a:t>ersten</a:t>
            </a:r>
            <a:r>
              <a:rPr lang="en-US" altLang="de-DE" sz="1600" dirty="0" smtClean="0">
                <a:latin typeface="Arial" pitchFamily="34" charset="0"/>
              </a:rPr>
              <a:t> </a:t>
            </a:r>
            <a:r>
              <a:rPr lang="en-US" altLang="de-DE" sz="1600" dirty="0" err="1" smtClean="0">
                <a:latin typeface="Arial" pitchFamily="34" charset="0"/>
              </a:rPr>
              <a:t>beiden</a:t>
            </a:r>
            <a:r>
              <a:rPr lang="en-US" altLang="de-DE" sz="1600" dirty="0" smtClean="0">
                <a:latin typeface="Arial" pitchFamily="34" charset="0"/>
              </a:rPr>
              <a:t> </a:t>
            </a:r>
            <a:r>
              <a:rPr lang="en-US" altLang="de-DE" sz="1600" dirty="0" err="1" smtClean="0">
                <a:latin typeface="Arial" pitchFamily="34" charset="0"/>
              </a:rPr>
              <a:t>Modellen</a:t>
            </a:r>
            <a:r>
              <a:rPr lang="en-US" altLang="de-DE" sz="1600" dirty="0" smtClean="0">
                <a:latin typeface="Arial" pitchFamily="34" charset="0"/>
              </a:rPr>
              <a:t> </a:t>
            </a:r>
            <a:r>
              <a:rPr lang="en-US" altLang="de-DE" sz="1600" dirty="0" err="1" smtClean="0">
                <a:latin typeface="Arial" pitchFamily="34" charset="0"/>
              </a:rPr>
              <a:t>eindeutig</a:t>
            </a:r>
            <a:r>
              <a:rPr lang="en-US" altLang="de-DE" sz="1600" dirty="0" smtClean="0">
                <a:latin typeface="Arial" pitchFamily="34" charset="0"/>
              </a:rPr>
              <a:t> </a:t>
            </a:r>
            <a:r>
              <a:rPr lang="en-US" altLang="de-DE" sz="1600" dirty="0" err="1" smtClean="0">
                <a:latin typeface="Arial" pitchFamily="34" charset="0"/>
              </a:rPr>
              <a:t>positiv</a:t>
            </a:r>
            <a:r>
              <a:rPr lang="en-US" altLang="de-DE" sz="1600" dirty="0" smtClean="0">
                <a:latin typeface="Arial" pitchFamily="34" charset="0"/>
              </a:rPr>
              <a:t>!</a:t>
            </a:r>
          </a:p>
          <a:p>
            <a:pPr eaLnBrk="1" hangingPunct="1">
              <a:spcBef>
                <a:spcPts val="0"/>
              </a:spcBef>
              <a:spcAft>
                <a:spcPts val="1200"/>
              </a:spcAft>
              <a:buClr>
                <a:srgbClr val="C00000"/>
              </a:buClr>
              <a:buFont typeface="Wingdings" panose="05000000000000000000" pitchFamily="2" charset="2"/>
              <a:buChar char="Ø"/>
            </a:pPr>
            <a:r>
              <a:rPr lang="en-US" altLang="de-DE" sz="1600" b="1" dirty="0" err="1" smtClean="0">
                <a:latin typeface="Arial" pitchFamily="34" charset="0"/>
              </a:rPr>
              <a:t>Schlüsselfrage</a:t>
            </a:r>
            <a:r>
              <a:rPr lang="en-US" altLang="de-DE" sz="1600" b="1" dirty="0" smtClean="0">
                <a:latin typeface="Arial" pitchFamily="34" charset="0"/>
              </a:rPr>
              <a:t>:</a:t>
            </a:r>
            <a:r>
              <a:rPr lang="en-US" altLang="de-DE" sz="1600" dirty="0" smtClean="0">
                <a:latin typeface="Arial" pitchFamily="34" charset="0"/>
              </a:rPr>
              <a:t> In </a:t>
            </a:r>
            <a:r>
              <a:rPr lang="en-US" altLang="de-DE" sz="1600" dirty="0" err="1" smtClean="0">
                <a:latin typeface="Arial" pitchFamily="34" charset="0"/>
              </a:rPr>
              <a:t>welcher</a:t>
            </a:r>
            <a:r>
              <a:rPr lang="en-US" altLang="de-DE" sz="1600" dirty="0" smtClean="0">
                <a:latin typeface="Arial" pitchFamily="34" charset="0"/>
              </a:rPr>
              <a:t> </a:t>
            </a:r>
            <a:r>
              <a:rPr lang="en-US" altLang="de-DE" sz="1600" dirty="0" err="1" smtClean="0">
                <a:latin typeface="Arial" pitchFamily="34" charset="0"/>
              </a:rPr>
              <a:t>dieser</a:t>
            </a:r>
            <a:r>
              <a:rPr lang="en-US" altLang="de-DE" sz="1600" dirty="0" smtClean="0">
                <a:latin typeface="Arial" pitchFamily="34" charset="0"/>
              </a:rPr>
              <a:t> </a:t>
            </a:r>
            <a:r>
              <a:rPr lang="en-US" altLang="de-DE" sz="1600" dirty="0" err="1" smtClean="0">
                <a:latin typeface="Arial" pitchFamily="34" charset="0"/>
              </a:rPr>
              <a:t>Welten</a:t>
            </a:r>
            <a:r>
              <a:rPr lang="en-US" altLang="de-DE" sz="1600" dirty="0" smtClean="0">
                <a:latin typeface="Arial" pitchFamily="34" charset="0"/>
              </a:rPr>
              <a:t> </a:t>
            </a:r>
            <a:r>
              <a:rPr lang="en-US" altLang="de-DE" sz="1600" dirty="0" err="1" smtClean="0">
                <a:latin typeface="Arial" pitchFamily="34" charset="0"/>
              </a:rPr>
              <a:t>befinden</a:t>
            </a:r>
            <a:r>
              <a:rPr lang="en-US" altLang="de-DE" sz="1600" dirty="0" smtClean="0">
                <a:latin typeface="Arial" pitchFamily="34" charset="0"/>
              </a:rPr>
              <a:t> </a:t>
            </a:r>
            <a:r>
              <a:rPr lang="en-US" altLang="de-DE" sz="1600" dirty="0" err="1" smtClean="0">
                <a:latin typeface="Arial" pitchFamily="34" charset="0"/>
              </a:rPr>
              <a:t>wir</a:t>
            </a:r>
            <a:r>
              <a:rPr lang="en-US" altLang="de-DE" sz="1600" dirty="0" smtClean="0">
                <a:latin typeface="Arial" pitchFamily="34" charset="0"/>
              </a:rPr>
              <a:t> </a:t>
            </a:r>
            <a:r>
              <a:rPr lang="en-US" altLang="de-DE" sz="1600" dirty="0" err="1" smtClean="0">
                <a:latin typeface="Arial" pitchFamily="34" charset="0"/>
              </a:rPr>
              <a:t>uns</a:t>
            </a:r>
            <a:r>
              <a:rPr lang="en-US" altLang="de-DE" sz="1600" dirty="0" smtClean="0">
                <a:latin typeface="Arial" pitchFamily="34" charset="0"/>
              </a:rPr>
              <a:t>?</a:t>
            </a:r>
          </a:p>
        </p:txBody>
      </p:sp>
    </p:spTree>
    <p:extLst>
      <p:ext uri="{BB962C8B-B14F-4D97-AF65-F5344CB8AC3E}">
        <p14:creationId xmlns:p14="http://schemas.microsoft.com/office/powerpoint/2010/main" val="287701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4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4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sz="2000" b="1" dirty="0">
                <a:solidFill>
                  <a:srgbClr val="0070C0"/>
                </a:solidFill>
                <a:latin typeface="Arial" panose="020B0604020202020204" pitchFamily="34" charset="0"/>
                <a:cs typeface="Arial" panose="020B0604020202020204" pitchFamily="34" charset="0"/>
              </a:rPr>
              <a:t>Die </a:t>
            </a:r>
            <a:r>
              <a:rPr lang="de-DE" sz="2000" b="1" dirty="0" smtClean="0">
                <a:solidFill>
                  <a:srgbClr val="0070C0"/>
                </a:solidFill>
                <a:latin typeface="Arial" panose="020B0604020202020204" pitchFamily="34" charset="0"/>
                <a:cs typeface="Arial" panose="020B0604020202020204" pitchFamily="34" charset="0"/>
              </a:rPr>
              <a:t>Polarisierung </a:t>
            </a:r>
            <a:r>
              <a:rPr lang="de-DE" sz="2000" b="1" dirty="0">
                <a:solidFill>
                  <a:srgbClr val="0070C0"/>
                </a:solidFill>
                <a:latin typeface="Arial" panose="020B0604020202020204" pitchFamily="34" charset="0"/>
                <a:cs typeface="Arial" panose="020B0604020202020204" pitchFamily="34" charset="0"/>
              </a:rPr>
              <a:t>der Wähler </a:t>
            </a:r>
            <a:r>
              <a:rPr lang="de-DE" sz="2000" b="1" dirty="0" smtClean="0">
                <a:solidFill>
                  <a:srgbClr val="0070C0"/>
                </a:solidFill>
                <a:latin typeface="Arial" panose="020B0604020202020204" pitchFamily="34" charset="0"/>
                <a:cs typeface="Arial" panose="020B0604020202020204" pitchFamily="34" charset="0"/>
              </a:rPr>
              <a:t/>
            </a:r>
            <a:br>
              <a:rPr lang="de-DE" sz="2000" b="1" dirty="0" smtClean="0">
                <a:solidFill>
                  <a:srgbClr val="0070C0"/>
                </a:solidFill>
                <a:latin typeface="Arial" panose="020B0604020202020204" pitchFamily="34" charset="0"/>
                <a:cs typeface="Arial" panose="020B0604020202020204" pitchFamily="34" charset="0"/>
              </a:rPr>
            </a:br>
            <a:r>
              <a:rPr lang="de-DE" sz="2000" b="1" dirty="0" smtClean="0">
                <a:solidFill>
                  <a:srgbClr val="0070C0"/>
                </a:solidFill>
                <a:latin typeface="Arial" panose="020B0604020202020204" pitchFamily="34" charset="0"/>
                <a:cs typeface="Arial" panose="020B0604020202020204" pitchFamily="34" charset="0"/>
              </a:rPr>
              <a:t>bei </a:t>
            </a:r>
            <a:r>
              <a:rPr lang="de-DE" sz="2000" b="1" dirty="0">
                <a:solidFill>
                  <a:srgbClr val="0070C0"/>
                </a:solidFill>
                <a:latin typeface="Arial" panose="020B0604020202020204" pitchFamily="34" charset="0"/>
                <a:cs typeface="Arial" panose="020B0604020202020204" pitchFamily="34" charset="0"/>
              </a:rPr>
              <a:t>der Bundestagswahl </a:t>
            </a:r>
            <a:r>
              <a:rPr lang="de-DE" sz="2000" b="1" dirty="0" smtClean="0">
                <a:solidFill>
                  <a:srgbClr val="0070C0"/>
                </a:solidFill>
                <a:latin typeface="Arial" panose="020B0604020202020204" pitchFamily="34" charset="0"/>
                <a:cs typeface="Arial" panose="020B0604020202020204" pitchFamily="34" charset="0"/>
              </a:rPr>
              <a:t>2017</a:t>
            </a:r>
            <a:r>
              <a:rPr lang="de-DE" sz="2000" b="1" dirty="0">
                <a:solidFill>
                  <a:srgbClr val="0070C0"/>
                </a:solidFill>
                <a:latin typeface="Arial" panose="020B0604020202020204" pitchFamily="34" charset="0"/>
                <a:cs typeface="Arial" panose="020B0604020202020204" pitchFamily="34" charset="0"/>
              </a:rPr>
              <a:t/>
            </a:r>
            <a:br>
              <a:rPr lang="de-DE" sz="2000" b="1" dirty="0">
                <a:solidFill>
                  <a:srgbClr val="0070C0"/>
                </a:solidFill>
                <a:latin typeface="Arial" panose="020B0604020202020204" pitchFamily="34" charset="0"/>
                <a:cs typeface="Arial" panose="020B0604020202020204" pitchFamily="34" charset="0"/>
              </a:rPr>
            </a:br>
            <a:endParaRPr lang="de-DE" sz="1600" dirty="0">
              <a:solidFill>
                <a:srgbClr val="0070C0"/>
              </a:solidFill>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2"/>
          </p:nvPr>
        </p:nvSpPr>
        <p:spPr/>
        <p:txBody>
          <a:bodyPr/>
          <a:lstStyle/>
          <a:p>
            <a:pPr>
              <a:defRPr/>
            </a:pPr>
            <a:fld id="{35DA4C70-D8B0-4F1B-A262-72C721294512}" type="slidenum">
              <a:rPr lang="en-US" smtClean="0"/>
              <a:pPr>
                <a:defRPr/>
              </a:pPr>
              <a:t>22</a:t>
            </a:fld>
            <a:endParaRPr lang="en-US" dirty="0"/>
          </a:p>
        </p:txBody>
      </p:sp>
      <p:pic>
        <p:nvPicPr>
          <p:cNvPr id="5" name="Inhaltsplatzhalter 4"/>
          <p:cNvPicPr>
            <a:picLocks noGrp="1"/>
          </p:cNvPicPr>
          <p:nvPr>
            <p:ph sz="quarter" idx="1"/>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1196752"/>
            <a:ext cx="7128792" cy="4680520"/>
          </a:xfrm>
          <a:prstGeom prst="rect">
            <a:avLst/>
          </a:prstGeom>
          <a:noFill/>
          <a:ln>
            <a:noFill/>
          </a:ln>
        </p:spPr>
      </p:pic>
    </p:spTree>
    <p:extLst>
      <p:ext uri="{BB962C8B-B14F-4D97-AF65-F5344CB8AC3E}">
        <p14:creationId xmlns:p14="http://schemas.microsoft.com/office/powerpoint/2010/main" val="39825108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3. Neue Konflikte und die Politisierung </a:t>
            </a:r>
            <a:r>
              <a:rPr lang="de-DE" sz="2000" b="1" dirty="0" smtClean="0">
                <a:solidFill>
                  <a:srgbClr val="0070C0"/>
                </a:solidFill>
                <a:latin typeface="Arial" panose="020B0604020202020204" pitchFamily="34" charset="0"/>
                <a:cs typeface="Arial" panose="020B0604020202020204" pitchFamily="34" charset="0"/>
              </a:rPr>
              <a:t>der Zivilgesellschaft</a:t>
            </a:r>
            <a:endParaRPr lang="de-DE" sz="2000" b="1" dirty="0">
              <a:solidFill>
                <a:srgbClr val="0070C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683568" y="1124744"/>
            <a:ext cx="7776864" cy="5256584"/>
          </a:xfrm>
        </p:spPr>
        <p:txBody>
          <a:bodyPr>
            <a:normAutofit fontScale="92500" lnSpcReduction="10000"/>
          </a:bodyPr>
          <a:lstStyle/>
          <a:p>
            <a:pPr marL="444500" lvl="0" indent="-444500" fontAlgn="base">
              <a:spcBef>
                <a:spcPts val="0"/>
              </a:spcBef>
              <a:spcAft>
                <a:spcPts val="600"/>
              </a:spcAft>
              <a:buClr>
                <a:srgbClr val="C00000"/>
              </a:buClr>
              <a:buFont typeface="Wingdings" pitchFamily="2" charset="2"/>
              <a:buChar char="Ø"/>
            </a:pPr>
            <a:r>
              <a:rPr lang="de-DE" altLang="de-DE" sz="1600" b="1" kern="0" dirty="0">
                <a:solidFill>
                  <a:srgbClr val="000000"/>
                </a:solidFill>
                <a:latin typeface="Arial" pitchFamily="34" charset="0"/>
              </a:rPr>
              <a:t>Neue strukturelle Konfliktlinie</a:t>
            </a:r>
            <a:r>
              <a:rPr lang="de-DE" altLang="de-DE" sz="1600" kern="0" dirty="0">
                <a:solidFill>
                  <a:srgbClr val="000000"/>
                </a:solidFill>
                <a:latin typeface="Arial" pitchFamily="34" charset="0"/>
              </a:rPr>
              <a:t>: </a:t>
            </a:r>
          </a:p>
          <a:p>
            <a:pPr marL="730250" lvl="0" indent="-285750" fontAlgn="base">
              <a:spcBef>
                <a:spcPts val="0"/>
              </a:spcBef>
              <a:spcAft>
                <a:spcPts val="600"/>
              </a:spcAft>
              <a:buClr>
                <a:srgbClr val="C00000"/>
              </a:buClr>
              <a:buFont typeface="Wingdings" panose="05000000000000000000" pitchFamily="2" charset="2"/>
              <a:buChar char="§"/>
            </a:pPr>
            <a:r>
              <a:rPr lang="de-DE" altLang="de-DE" sz="1600" kern="0" dirty="0">
                <a:solidFill>
                  <a:srgbClr val="000000"/>
                </a:solidFill>
                <a:latin typeface="Arial" pitchFamily="34" charset="0"/>
              </a:rPr>
              <a:t>Integration vs. Abgrenzung (von politischen Gemeinschaften, Märkten, ethnischen Gruppen)</a:t>
            </a:r>
          </a:p>
          <a:p>
            <a:pPr marL="730250" lvl="0" indent="-285750" fontAlgn="base">
              <a:spcBef>
                <a:spcPts val="0"/>
              </a:spcBef>
              <a:spcAft>
                <a:spcPts val="1200"/>
              </a:spcAft>
              <a:buClr>
                <a:srgbClr val="C00000"/>
              </a:buClr>
              <a:buFont typeface="Wingdings" panose="05000000000000000000" pitchFamily="2" charset="2"/>
              <a:buChar char="§"/>
            </a:pPr>
            <a:r>
              <a:rPr lang="de-DE" altLang="de-DE" sz="1600" kern="0" dirty="0">
                <a:solidFill>
                  <a:srgbClr val="000000"/>
                </a:solidFill>
                <a:latin typeface="Arial" pitchFamily="34" charset="0"/>
              </a:rPr>
              <a:t>Öffnung vs. Schließung (von Grenzen, Märkten, sozialen Gemeinschaften</a:t>
            </a:r>
            <a:r>
              <a:rPr lang="de-DE" altLang="de-DE" sz="1600" kern="0" dirty="0" smtClean="0">
                <a:solidFill>
                  <a:srgbClr val="000000"/>
                </a:solidFill>
                <a:latin typeface="Arial" pitchFamily="34" charset="0"/>
              </a:rPr>
              <a:t>)</a:t>
            </a:r>
            <a:endParaRPr lang="de-DE" altLang="de-DE" sz="1600" kern="0" dirty="0">
              <a:solidFill>
                <a:srgbClr val="000000"/>
              </a:solidFill>
              <a:latin typeface="Arial" pitchFamily="34" charset="0"/>
            </a:endParaRPr>
          </a:p>
          <a:p>
            <a:pPr lvl="0" eaLnBrk="0" fontAlgn="base" hangingPunct="0">
              <a:spcBef>
                <a:spcPts val="0"/>
              </a:spcBef>
              <a:spcAft>
                <a:spcPts val="1800"/>
              </a:spcAft>
              <a:buClr>
                <a:srgbClr val="C00000"/>
              </a:buClr>
              <a:buFont typeface="Wingdings" panose="05000000000000000000" pitchFamily="2" charset="2"/>
              <a:buChar char="Ø"/>
            </a:pPr>
            <a:r>
              <a:rPr lang="de-DE" sz="1600" dirty="0" smtClean="0">
                <a:solidFill>
                  <a:prstClr val="black"/>
                </a:solidFill>
                <a:latin typeface="Arial" panose="020B0604020202020204" pitchFamily="34" charset="0"/>
                <a:cs typeface="Arial" panose="020B0604020202020204" pitchFamily="34" charset="0"/>
              </a:rPr>
              <a:t>Die </a:t>
            </a:r>
            <a:r>
              <a:rPr lang="de-DE" sz="1600" dirty="0">
                <a:solidFill>
                  <a:prstClr val="black"/>
                </a:solidFill>
                <a:latin typeface="Arial" panose="020B0604020202020204" pitchFamily="34" charset="0"/>
                <a:cs typeface="Arial" panose="020B0604020202020204" pitchFamily="34" charset="0"/>
              </a:rPr>
              <a:t>neuen Konflikte werden </a:t>
            </a:r>
            <a:r>
              <a:rPr lang="de-DE" sz="1600" dirty="0" smtClean="0">
                <a:solidFill>
                  <a:prstClr val="black"/>
                </a:solidFill>
                <a:latin typeface="Arial" panose="020B0604020202020204" pitchFamily="34" charset="0"/>
                <a:cs typeface="Arial" panose="020B0604020202020204" pitchFamily="34" charset="0"/>
              </a:rPr>
              <a:t>auch </a:t>
            </a:r>
            <a:r>
              <a:rPr lang="de-DE" sz="1600" b="1" dirty="0">
                <a:solidFill>
                  <a:prstClr val="black"/>
                </a:solidFill>
                <a:latin typeface="Arial" panose="020B0604020202020204" pitchFamily="34" charset="0"/>
                <a:cs typeface="Arial" panose="020B0604020202020204" pitchFamily="34" charset="0"/>
              </a:rPr>
              <a:t>in der Zivilgesellschaft ausgetragen</a:t>
            </a:r>
            <a:r>
              <a:rPr lang="de-DE" sz="1600" dirty="0" smtClean="0">
                <a:solidFill>
                  <a:prstClr val="black"/>
                </a:solidFill>
                <a:latin typeface="Arial" panose="020B0604020202020204" pitchFamily="34" charset="0"/>
                <a:cs typeface="Arial" panose="020B0604020202020204" pitchFamily="34" charset="0"/>
              </a:rPr>
              <a:t>!</a:t>
            </a:r>
            <a:r>
              <a:rPr lang="de-DE" sz="1500" b="1" dirty="0">
                <a:solidFill>
                  <a:prstClr val="black"/>
                </a:solidFill>
                <a:latin typeface="Arial" panose="020B0604020202020204" pitchFamily="34" charset="0"/>
                <a:ea typeface="Verdana" pitchFamily="34" charset="0"/>
                <a:cs typeface="Arial" panose="020B0604020202020204" pitchFamily="34" charset="0"/>
                <a:sym typeface="Wingdings" pitchFamily="2" charset="2"/>
              </a:rPr>
              <a:t> </a:t>
            </a:r>
            <a:endParaRPr lang="de-DE" sz="1500" b="1" dirty="0" smtClean="0">
              <a:solidFill>
                <a:prstClr val="black"/>
              </a:solidFill>
              <a:latin typeface="Arial" panose="020B0604020202020204" pitchFamily="34" charset="0"/>
              <a:ea typeface="Verdana" pitchFamily="34" charset="0"/>
              <a:cs typeface="Arial" panose="020B0604020202020204" pitchFamily="34" charset="0"/>
              <a:sym typeface="Wingdings" pitchFamily="2" charset="2"/>
            </a:endParaRPr>
          </a:p>
          <a:p>
            <a:pPr marL="361950" lvl="0" indent="-361950" eaLnBrk="0" fontAlgn="base" hangingPunct="0">
              <a:spcBef>
                <a:spcPts val="0"/>
              </a:spcBef>
              <a:spcAft>
                <a:spcPts val="1800"/>
              </a:spcAft>
              <a:buClr>
                <a:srgbClr val="C00000"/>
              </a:buClr>
              <a:buFont typeface="Wingdings" pitchFamily="2" charset="2"/>
              <a:buChar char="è"/>
            </a:pPr>
            <a:r>
              <a:rPr lang="de-DE" sz="1500" b="1" dirty="0" smtClean="0">
                <a:solidFill>
                  <a:prstClr val="black"/>
                </a:solidFill>
                <a:latin typeface="Arial" panose="020B0604020202020204" pitchFamily="34" charset="0"/>
                <a:ea typeface="Verdana" pitchFamily="34" charset="0"/>
                <a:cs typeface="Arial" panose="020B0604020202020204" pitchFamily="34" charset="0"/>
                <a:sym typeface="Wingdings" pitchFamily="2" charset="2"/>
              </a:rPr>
              <a:t>Zivilgesellschaft </a:t>
            </a:r>
            <a:r>
              <a:rPr lang="de-DE" sz="1500" b="1" dirty="0">
                <a:solidFill>
                  <a:prstClr val="black"/>
                </a:solidFill>
                <a:latin typeface="Arial" panose="020B0604020202020204" pitchFamily="34" charset="0"/>
                <a:ea typeface="Verdana" pitchFamily="34" charset="0"/>
                <a:cs typeface="Arial" panose="020B0604020202020204" pitchFamily="34" charset="0"/>
                <a:sym typeface="Wingdings" pitchFamily="2" charset="2"/>
              </a:rPr>
              <a:t>wird zum Kampfplatz!</a:t>
            </a:r>
          </a:p>
          <a:p>
            <a:pPr lvl="0">
              <a:spcBef>
                <a:spcPts val="0"/>
              </a:spcBef>
              <a:spcAft>
                <a:spcPts val="600"/>
              </a:spcAft>
              <a:buClr>
                <a:srgbClr val="C00000"/>
              </a:buClr>
              <a:buFont typeface="Wingdings" panose="05000000000000000000" pitchFamily="2" charset="2"/>
              <a:buChar char="Ø"/>
            </a:pPr>
            <a:r>
              <a:rPr lang="de-DE" sz="1600" dirty="0" smtClean="0">
                <a:solidFill>
                  <a:prstClr val="black"/>
                </a:solidFill>
                <a:latin typeface="Arial" panose="020B0604020202020204" pitchFamily="34" charset="0"/>
                <a:cs typeface="Arial" panose="020B0604020202020204" pitchFamily="34" charset="0"/>
              </a:rPr>
              <a:t>Formen </a:t>
            </a:r>
            <a:r>
              <a:rPr lang="de-DE" sz="1600" dirty="0" smtClean="0">
                <a:solidFill>
                  <a:prstClr val="black"/>
                </a:solidFill>
                <a:latin typeface="Arial" panose="020B0604020202020204" pitchFamily="34" charset="0"/>
                <a:cs typeface="Arial" panose="020B0604020202020204" pitchFamily="34" charset="0"/>
              </a:rPr>
              <a:t>der </a:t>
            </a:r>
            <a:r>
              <a:rPr lang="de-DE" sz="1600" b="1" dirty="0" smtClean="0">
                <a:solidFill>
                  <a:prstClr val="black"/>
                </a:solidFill>
                <a:latin typeface="Arial" panose="020B0604020202020204" pitchFamily="34" charset="0"/>
                <a:cs typeface="Arial" panose="020B0604020202020204" pitchFamily="34" charset="0"/>
              </a:rPr>
              <a:t>Politisierung der Zivilgesellschaft</a:t>
            </a:r>
            <a:r>
              <a:rPr lang="de-DE" sz="1600" dirty="0" smtClean="0">
                <a:solidFill>
                  <a:prstClr val="black"/>
                </a:solidFill>
                <a:latin typeface="Arial" panose="020B0604020202020204" pitchFamily="34" charset="0"/>
                <a:cs typeface="Arial" panose="020B0604020202020204" pitchFamily="34" charset="0"/>
              </a:rPr>
              <a:t>:</a:t>
            </a:r>
            <a:endParaRPr lang="de-DE" sz="1600" dirty="0">
              <a:solidFill>
                <a:prstClr val="black"/>
              </a:solidFill>
              <a:latin typeface="Arial" panose="020B0604020202020204" pitchFamily="34" charset="0"/>
              <a:cs typeface="Arial" panose="020B0604020202020204" pitchFamily="34" charset="0"/>
            </a:endParaRPr>
          </a:p>
          <a:p>
            <a:pPr marL="641350" indent="-285750">
              <a:spcBef>
                <a:spcPts val="0"/>
              </a:spcBef>
              <a:spcAft>
                <a:spcPts val="600"/>
              </a:spcAft>
              <a:buClr>
                <a:srgbClr val="C00000"/>
              </a:buClr>
              <a:buFont typeface="Wingdings" panose="05000000000000000000" pitchFamily="2" charset="2"/>
              <a:buChar char="§"/>
            </a:pPr>
            <a:r>
              <a:rPr lang="de-DE" sz="1600" dirty="0" smtClean="0">
                <a:latin typeface="Arial" panose="020B0604020202020204" pitchFamily="34" charset="0"/>
                <a:cs typeface="Arial" panose="020B0604020202020204" pitchFamily="34" charset="0"/>
              </a:rPr>
              <a:t>Entstehen neuer </a:t>
            </a:r>
            <a:r>
              <a:rPr lang="de-DE" sz="1600" b="1" dirty="0" smtClean="0">
                <a:latin typeface="Arial" panose="020B0604020202020204" pitchFamily="34" charset="0"/>
                <a:cs typeface="Arial" panose="020B0604020202020204" pitchFamily="34" charset="0"/>
              </a:rPr>
              <a:t>zivilgesellschaftlicher Vereinigungen mit gesellschaftspolitischen Zielsetzungen </a:t>
            </a:r>
            <a:r>
              <a:rPr lang="de-DE" sz="1600" dirty="0" smtClean="0">
                <a:latin typeface="Arial" panose="020B0604020202020204" pitchFamily="34" charset="0"/>
                <a:cs typeface="Arial" panose="020B0604020202020204" pitchFamily="34" charset="0"/>
              </a:rPr>
              <a:t>(z.B. Menschenrechte, Flüchtlingshilfe; aber auch: rechte Obdachlosenhilfen)</a:t>
            </a:r>
          </a:p>
          <a:p>
            <a:pPr marL="641350" indent="-285750">
              <a:spcBef>
                <a:spcPts val="0"/>
              </a:spcBef>
              <a:spcAft>
                <a:spcPts val="600"/>
              </a:spcAft>
              <a:buClr>
                <a:srgbClr val="C00000"/>
              </a:buClr>
              <a:buFont typeface="Wingdings" panose="05000000000000000000" pitchFamily="2" charset="2"/>
              <a:buChar char="§"/>
            </a:pPr>
            <a:r>
              <a:rPr lang="de-DE" sz="1600" dirty="0" smtClean="0">
                <a:latin typeface="Arial" panose="020B0604020202020204" pitchFamily="34" charset="0"/>
                <a:cs typeface="Arial" panose="020B0604020202020204" pitchFamily="34" charset="0"/>
              </a:rPr>
              <a:t>Entstehen </a:t>
            </a:r>
            <a:r>
              <a:rPr lang="de-DE" sz="1600" b="1" dirty="0" smtClean="0">
                <a:latin typeface="Arial" panose="020B0604020202020204" pitchFamily="34" charset="0"/>
                <a:cs typeface="Arial" panose="020B0604020202020204" pitchFamily="34" charset="0"/>
              </a:rPr>
              <a:t>neuer sozialer Bewegungen „von rechts“ </a:t>
            </a:r>
            <a:r>
              <a:rPr lang="de-DE" sz="1600" dirty="0" smtClean="0">
                <a:latin typeface="Arial" panose="020B0604020202020204" pitchFamily="34" charset="0"/>
                <a:cs typeface="Arial" panose="020B0604020202020204" pitchFamily="34" charset="0"/>
              </a:rPr>
              <a:t>zu den neuen Konfliktthemen (z.B. </a:t>
            </a:r>
            <a:r>
              <a:rPr lang="de-DE" sz="1600" dirty="0" err="1" smtClean="0">
                <a:latin typeface="Arial" panose="020B0604020202020204" pitchFamily="34" charset="0"/>
                <a:cs typeface="Arial" panose="020B0604020202020204" pitchFamily="34" charset="0"/>
              </a:rPr>
              <a:t>Pegida</a:t>
            </a:r>
            <a:r>
              <a:rPr lang="de-DE" sz="1600" dirty="0" smtClean="0">
                <a:latin typeface="Arial" panose="020B0604020202020204" pitchFamily="34" charset="0"/>
                <a:cs typeface="Arial" panose="020B0604020202020204" pitchFamily="34" charset="0"/>
              </a:rPr>
              <a:t>)</a:t>
            </a:r>
          </a:p>
          <a:p>
            <a:pPr marL="641350" indent="-285750">
              <a:spcBef>
                <a:spcPts val="0"/>
              </a:spcBef>
              <a:spcAft>
                <a:spcPts val="600"/>
              </a:spcAft>
              <a:buClr>
                <a:srgbClr val="C00000"/>
              </a:buClr>
              <a:buFont typeface="Wingdings" panose="05000000000000000000" pitchFamily="2" charset="2"/>
              <a:buChar char="§"/>
            </a:pPr>
            <a:r>
              <a:rPr lang="de-DE" sz="1600" b="1" dirty="0" smtClean="0">
                <a:latin typeface="Arial" panose="020B0604020202020204" pitchFamily="34" charset="0"/>
                <a:cs typeface="Arial" panose="020B0604020202020204" pitchFamily="34" charset="0"/>
              </a:rPr>
              <a:t>Politisierung bestehender zivilgesellschaftlicher Vereinigungen </a:t>
            </a:r>
            <a:r>
              <a:rPr lang="de-DE" sz="1600" dirty="0" smtClean="0">
                <a:latin typeface="Arial" panose="020B0604020202020204" pitchFamily="34" charset="0"/>
                <a:cs typeface="Arial" panose="020B0604020202020204" pitchFamily="34" charset="0"/>
              </a:rPr>
              <a:t>(z.B. Freizeitvereine) durch das Hineintragen neuer Konflikte (z.B. durch die AfD)</a:t>
            </a:r>
          </a:p>
          <a:p>
            <a:pPr marL="641350" indent="-285750">
              <a:spcBef>
                <a:spcPts val="0"/>
              </a:spcBef>
              <a:spcAft>
                <a:spcPts val="1200"/>
              </a:spcAft>
              <a:buClr>
                <a:srgbClr val="C00000"/>
              </a:buClr>
              <a:buFont typeface="Wingdings" panose="05000000000000000000" pitchFamily="2" charset="2"/>
              <a:buChar char="§"/>
            </a:pPr>
            <a:r>
              <a:rPr lang="de-DE" sz="1600" b="1" dirty="0" smtClean="0">
                <a:latin typeface="Arial" panose="020B0604020202020204" pitchFamily="34" charset="0"/>
                <a:cs typeface="Arial" panose="020B0604020202020204" pitchFamily="34" charset="0"/>
              </a:rPr>
              <a:t>Gegenmobilisierung</a:t>
            </a:r>
            <a:r>
              <a:rPr lang="de-DE" sz="1600" dirty="0" smtClean="0">
                <a:latin typeface="Arial" panose="020B0604020202020204" pitchFamily="34" charset="0"/>
                <a:cs typeface="Arial" panose="020B0604020202020204" pitchFamily="34" charset="0"/>
              </a:rPr>
              <a:t> gegen radikalen rechten Populismus</a:t>
            </a:r>
            <a:r>
              <a:rPr lang="de-DE" sz="1600" dirty="0" smtClean="0">
                <a:latin typeface="Arial" panose="020B0604020202020204" pitchFamily="34" charset="0"/>
                <a:cs typeface="Arial" panose="020B0604020202020204" pitchFamily="34" charset="0"/>
              </a:rPr>
              <a:t>.</a:t>
            </a:r>
          </a:p>
          <a:p>
            <a:pPr marL="361950" lvl="0" indent="-361950" eaLnBrk="0" fontAlgn="base" hangingPunct="0">
              <a:spcBef>
                <a:spcPts val="0"/>
              </a:spcBef>
              <a:spcAft>
                <a:spcPts val="1800"/>
              </a:spcAft>
              <a:buClr>
                <a:srgbClr val="C00000"/>
              </a:buClr>
              <a:buFont typeface="Wingdings" pitchFamily="2" charset="2"/>
              <a:buChar char="è"/>
            </a:pPr>
            <a:r>
              <a:rPr lang="de-DE" sz="1600" dirty="0">
                <a:solidFill>
                  <a:prstClr val="black"/>
                </a:solidFill>
                <a:latin typeface="Arial" panose="020B0604020202020204" pitchFamily="34" charset="0"/>
                <a:ea typeface="Verdana" pitchFamily="34" charset="0"/>
                <a:cs typeface="Arial" panose="020B0604020202020204" pitchFamily="34" charset="0"/>
                <a:sym typeface="Wingdings" pitchFamily="2" charset="2"/>
              </a:rPr>
              <a:t>Gefahr der </a:t>
            </a:r>
            <a:r>
              <a:rPr lang="de-DE" sz="1600" b="1" dirty="0">
                <a:solidFill>
                  <a:prstClr val="black"/>
                </a:solidFill>
                <a:latin typeface="Arial" panose="020B0604020202020204" pitchFamily="34" charset="0"/>
                <a:ea typeface="Verdana" pitchFamily="34" charset="0"/>
                <a:cs typeface="Arial" panose="020B0604020202020204" pitchFamily="34" charset="0"/>
                <a:sym typeface="Wingdings" pitchFamily="2" charset="2"/>
              </a:rPr>
              <a:t>Polarisierung, Spaltung und Instrumentalisierung der </a:t>
            </a:r>
            <a:r>
              <a:rPr lang="de-DE" sz="1600" b="1" dirty="0" smtClean="0">
                <a:solidFill>
                  <a:prstClr val="black"/>
                </a:solidFill>
                <a:latin typeface="Arial" panose="020B0604020202020204" pitchFamily="34" charset="0"/>
                <a:ea typeface="Verdana" pitchFamily="34" charset="0"/>
                <a:cs typeface="Arial" panose="020B0604020202020204" pitchFamily="34" charset="0"/>
                <a:sym typeface="Wingdings" pitchFamily="2" charset="2"/>
              </a:rPr>
              <a:t>Zivilgesellschaft!</a:t>
            </a:r>
            <a:endParaRPr lang="de-DE" sz="1600" b="1" dirty="0">
              <a:solidFill>
                <a:prstClr val="black"/>
              </a:solidFill>
              <a:latin typeface="Arial" panose="020B0604020202020204" pitchFamily="34" charset="0"/>
              <a:ea typeface="Verdana" pitchFamily="34" charset="0"/>
              <a:cs typeface="Arial" panose="020B0604020202020204" pitchFamily="34" charset="0"/>
              <a:sym typeface="Wingdings" pitchFamily="2" charset="2"/>
            </a:endParaRPr>
          </a:p>
          <a:p>
            <a:pPr marL="641350" indent="-285750">
              <a:spcBef>
                <a:spcPts val="0"/>
              </a:spcBef>
              <a:spcAft>
                <a:spcPts val="1800"/>
              </a:spcAft>
              <a:buClr>
                <a:srgbClr val="C00000"/>
              </a:buClr>
              <a:buFont typeface="Wingdings" panose="05000000000000000000" pitchFamily="2" charset="2"/>
              <a:buChar char="§"/>
            </a:pP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6380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Inhaltsplatzhalter 2"/>
          <p:cNvSpPr>
            <a:spLocks noGrp="1"/>
          </p:cNvSpPr>
          <p:nvPr>
            <p:ph idx="1"/>
          </p:nvPr>
        </p:nvSpPr>
        <p:spPr/>
        <p:txBody>
          <a:bodyPr>
            <a:normAutofit/>
          </a:bodyPr>
          <a:lstStyle/>
          <a:p>
            <a:pPr marL="0" indent="0" algn="ctr">
              <a:buNone/>
            </a:pPr>
            <a:r>
              <a:rPr lang="de-DE" sz="2000" b="1" dirty="0">
                <a:solidFill>
                  <a:srgbClr val="0070C0"/>
                </a:solidFill>
                <a:latin typeface="Arial" panose="020B0604020202020204" pitchFamily="34" charset="0"/>
                <a:ea typeface="+mj-ea"/>
                <a:cs typeface="Arial" panose="020B0604020202020204" pitchFamily="34" charset="0"/>
              </a:rPr>
              <a:t>V</a:t>
            </a:r>
            <a:r>
              <a:rPr lang="de-DE" sz="2000" b="1" dirty="0" smtClean="0">
                <a:solidFill>
                  <a:srgbClr val="0070C0"/>
                </a:solidFill>
                <a:latin typeface="Arial" panose="020B0604020202020204" pitchFamily="34" charset="0"/>
                <a:ea typeface="+mj-ea"/>
                <a:cs typeface="Arial" panose="020B0604020202020204" pitchFamily="34" charset="0"/>
              </a:rPr>
              <a:t>. </a:t>
            </a:r>
          </a:p>
          <a:p>
            <a:pPr marL="0" indent="0" algn="ctr">
              <a:buNone/>
            </a:pPr>
            <a:r>
              <a:rPr lang="de-DE" sz="2000" b="1" dirty="0" smtClean="0">
                <a:solidFill>
                  <a:srgbClr val="0070C0"/>
                </a:solidFill>
                <a:latin typeface="Arial" panose="020B0604020202020204" pitchFamily="34" charset="0"/>
                <a:ea typeface="+mj-ea"/>
                <a:cs typeface="Arial" panose="020B0604020202020204" pitchFamily="34" charset="0"/>
              </a:rPr>
              <a:t>Schlussfolgerungen</a:t>
            </a:r>
            <a:endParaRPr lang="de-DE" sz="2000" dirty="0"/>
          </a:p>
        </p:txBody>
      </p:sp>
    </p:spTree>
    <p:extLst>
      <p:ext uri="{BB962C8B-B14F-4D97-AF65-F5344CB8AC3E}">
        <p14:creationId xmlns:p14="http://schemas.microsoft.com/office/powerpoint/2010/main" val="21019309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Schlussthese</a:t>
            </a:r>
            <a:endParaRPr lang="de-DE" sz="2000" b="1" dirty="0">
              <a:solidFill>
                <a:srgbClr val="0070C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827584" y="1268760"/>
            <a:ext cx="7859216" cy="5040559"/>
          </a:xfrm>
        </p:spPr>
        <p:txBody>
          <a:bodyPr>
            <a:normAutofit/>
          </a:bodyPr>
          <a:lstStyle/>
          <a:p>
            <a:pPr>
              <a:spcBef>
                <a:spcPts val="0"/>
              </a:spcBef>
              <a:spcAft>
                <a:spcPts val="1800"/>
              </a:spcAft>
              <a:buClr>
                <a:srgbClr val="C00000"/>
              </a:buClr>
              <a:buFont typeface="Wingdings" panose="05000000000000000000" pitchFamily="2" charset="2"/>
              <a:buChar char="Ø"/>
            </a:pPr>
            <a:r>
              <a:rPr lang="de-DE" sz="1600" dirty="0" smtClean="0">
                <a:latin typeface="Arial" panose="020B0604020202020204" pitchFamily="34" charset="0"/>
                <a:cs typeface="Arial" panose="020B0604020202020204" pitchFamily="34" charset="0"/>
              </a:rPr>
              <a:t>In modernen Demokratien ist die Zivilgesellschaft </a:t>
            </a:r>
            <a:r>
              <a:rPr lang="de-DE" sz="1600" b="1" dirty="0" smtClean="0">
                <a:latin typeface="Arial" panose="020B0604020202020204" pitchFamily="34" charset="0"/>
                <a:cs typeface="Arial" panose="020B0604020202020204" pitchFamily="34" charset="0"/>
              </a:rPr>
              <a:t>unverzichtbar</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 aber ihre Rolle ist </a:t>
            </a:r>
            <a:r>
              <a:rPr lang="de-DE" sz="1600" b="1" dirty="0" smtClean="0">
                <a:latin typeface="Arial" panose="020B0604020202020204" pitchFamily="34" charset="0"/>
                <a:cs typeface="Arial" panose="020B0604020202020204" pitchFamily="34" charset="0"/>
              </a:rPr>
              <a:t>ambivalent </a:t>
            </a:r>
            <a:r>
              <a:rPr lang="de-DE" sz="1600" dirty="0" smtClean="0">
                <a:latin typeface="Arial" panose="020B0604020202020204" pitchFamily="34" charset="0"/>
                <a:cs typeface="Arial" panose="020B0604020202020204" pitchFamily="34" charset="0"/>
              </a:rPr>
              <a:t>und muss immer wieder </a:t>
            </a:r>
            <a:r>
              <a:rPr lang="de-DE" sz="1600" b="1" dirty="0" smtClean="0">
                <a:latin typeface="Arial" panose="020B0604020202020204" pitchFamily="34" charset="0"/>
                <a:cs typeface="Arial" panose="020B0604020202020204" pitchFamily="34" charset="0"/>
              </a:rPr>
              <a:t>kritisch hinterfragt </a:t>
            </a:r>
            <a:r>
              <a:rPr lang="de-DE" sz="1600" dirty="0" smtClean="0">
                <a:latin typeface="Arial" panose="020B0604020202020204" pitchFamily="34" charset="0"/>
                <a:cs typeface="Arial" panose="020B0604020202020204" pitchFamily="34" charset="0"/>
              </a:rPr>
              <a:t>werden! </a:t>
            </a:r>
          </a:p>
          <a:p>
            <a:pPr lvl="0">
              <a:spcBef>
                <a:spcPts val="0"/>
              </a:spcBef>
              <a:spcAft>
                <a:spcPts val="1200"/>
              </a:spcAft>
              <a:buClr>
                <a:srgbClr val="C00000"/>
              </a:buClr>
              <a:buFont typeface="Wingdings" panose="05000000000000000000" pitchFamily="2" charset="2"/>
              <a:buChar char="Ø"/>
            </a:pPr>
            <a:r>
              <a:rPr lang="de-DE" sz="1600" b="1" dirty="0">
                <a:solidFill>
                  <a:prstClr val="black"/>
                </a:solidFill>
                <a:latin typeface="Arial" panose="020B0604020202020204" pitchFamily="34" charset="0"/>
                <a:cs typeface="Arial" panose="020B0604020202020204" pitchFamily="34" charset="0"/>
              </a:rPr>
              <a:t>Putnam/Goss</a:t>
            </a:r>
            <a:r>
              <a:rPr lang="de-DE" sz="1600" dirty="0">
                <a:solidFill>
                  <a:prstClr val="black"/>
                </a:solidFill>
                <a:latin typeface="Arial" panose="020B0604020202020204" pitchFamily="34" charset="0"/>
                <a:cs typeface="Arial" panose="020B0604020202020204" pitchFamily="34" charset="0"/>
              </a:rPr>
              <a:t> (2001): Kein eindeutiger Zusammenhang zwischen Stärke der Zivilgesellschaft und Stärke der Demokratie in entwickelten </a:t>
            </a:r>
            <a:r>
              <a:rPr lang="de-DE" sz="1600" dirty="0" smtClean="0">
                <a:solidFill>
                  <a:prstClr val="black"/>
                </a:solidFill>
                <a:latin typeface="Arial" panose="020B0604020202020204" pitchFamily="34" charset="0"/>
                <a:cs typeface="Arial" panose="020B0604020202020204" pitchFamily="34" charset="0"/>
              </a:rPr>
              <a:t>Industrieländern.</a:t>
            </a:r>
          </a:p>
          <a:p>
            <a:pPr lvl="0">
              <a:spcBef>
                <a:spcPts val="0"/>
              </a:spcBef>
              <a:spcAft>
                <a:spcPts val="1200"/>
              </a:spcAft>
              <a:buClr>
                <a:srgbClr val="C00000"/>
              </a:buClr>
              <a:buFont typeface="Wingdings" panose="05000000000000000000" pitchFamily="2" charset="2"/>
              <a:buChar char="Ø"/>
            </a:pPr>
            <a:r>
              <a:rPr lang="de-DE" sz="1600" b="1" dirty="0" smtClean="0">
                <a:solidFill>
                  <a:prstClr val="black"/>
                </a:solidFill>
                <a:latin typeface="Arial" panose="020B0604020202020204" pitchFamily="34" charset="0"/>
                <a:cs typeface="Arial" panose="020B0604020202020204" pitchFamily="34" charset="0"/>
              </a:rPr>
              <a:t>Schlüsselfrage: </a:t>
            </a:r>
            <a:r>
              <a:rPr lang="de-DE" sz="1600" dirty="0" smtClean="0">
                <a:solidFill>
                  <a:prstClr val="black"/>
                </a:solidFill>
                <a:latin typeface="Arial" panose="020B0604020202020204" pitchFamily="34" charset="0"/>
                <a:cs typeface="Arial" panose="020B0604020202020204" pitchFamily="34" charset="0"/>
              </a:rPr>
              <a:t>Welchen </a:t>
            </a:r>
            <a:r>
              <a:rPr lang="de-DE" sz="1600" dirty="0">
                <a:solidFill>
                  <a:prstClr val="black"/>
                </a:solidFill>
                <a:latin typeface="Arial" panose="020B0604020202020204" pitchFamily="34" charset="0"/>
                <a:cs typeface="Arial" panose="020B0604020202020204" pitchFamily="34" charset="0"/>
              </a:rPr>
              <a:t>Beitrag kann die Zivilgesellschaft </a:t>
            </a:r>
            <a:r>
              <a:rPr lang="de-DE" sz="1600" dirty="0" smtClean="0">
                <a:solidFill>
                  <a:prstClr val="black"/>
                </a:solidFill>
                <a:latin typeface="Arial" panose="020B0604020202020204" pitchFamily="34" charset="0"/>
                <a:cs typeface="Arial" panose="020B0604020202020204" pitchFamily="34" charset="0"/>
              </a:rPr>
              <a:t>zur </a:t>
            </a:r>
            <a:r>
              <a:rPr lang="de-DE" sz="1600" b="1" dirty="0">
                <a:solidFill>
                  <a:prstClr val="black"/>
                </a:solidFill>
                <a:latin typeface="Arial" panose="020B0604020202020204" pitchFamily="34" charset="0"/>
                <a:cs typeface="Arial" panose="020B0604020202020204" pitchFamily="34" charset="0"/>
              </a:rPr>
              <a:t>Zivilisierung von Konflikten</a:t>
            </a:r>
            <a:r>
              <a:rPr lang="de-DE" sz="1600" dirty="0">
                <a:solidFill>
                  <a:prstClr val="black"/>
                </a:solidFill>
                <a:latin typeface="Arial" panose="020B0604020202020204" pitchFamily="34" charset="0"/>
                <a:cs typeface="Arial" panose="020B0604020202020204" pitchFamily="34" charset="0"/>
              </a:rPr>
              <a:t> leisten?</a:t>
            </a:r>
          </a:p>
        </p:txBody>
      </p:sp>
    </p:spTree>
    <p:extLst>
      <p:ext uri="{BB962C8B-B14F-4D97-AF65-F5344CB8AC3E}">
        <p14:creationId xmlns:p14="http://schemas.microsoft.com/office/powerpoint/2010/main" val="40908678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Welchen </a:t>
            </a:r>
            <a:r>
              <a:rPr lang="de-DE" sz="2000" b="1" dirty="0" smtClean="0">
                <a:solidFill>
                  <a:srgbClr val="0070C0"/>
                </a:solidFill>
                <a:latin typeface="Arial" panose="020B0604020202020204" pitchFamily="34" charset="0"/>
                <a:cs typeface="Arial" panose="020B0604020202020204" pitchFamily="34" charset="0"/>
              </a:rPr>
              <a:t>Beitrag kann die Zivilgesellschaft </a:t>
            </a:r>
            <a:br>
              <a:rPr lang="de-DE" sz="2000" b="1" dirty="0" smtClean="0">
                <a:solidFill>
                  <a:srgbClr val="0070C0"/>
                </a:solidFill>
                <a:latin typeface="Arial" panose="020B0604020202020204" pitchFamily="34" charset="0"/>
                <a:cs typeface="Arial" panose="020B0604020202020204" pitchFamily="34" charset="0"/>
              </a:rPr>
            </a:br>
            <a:r>
              <a:rPr lang="de-DE" sz="2000" b="1" dirty="0" smtClean="0">
                <a:solidFill>
                  <a:srgbClr val="0070C0"/>
                </a:solidFill>
                <a:latin typeface="Arial" panose="020B0604020202020204" pitchFamily="34" charset="0"/>
                <a:cs typeface="Arial" panose="020B0604020202020204" pitchFamily="34" charset="0"/>
              </a:rPr>
              <a:t>zur Zivilisierung von Konflikten leisten?</a:t>
            </a:r>
            <a:endParaRPr lang="de-DE" sz="2000" b="1" dirty="0">
              <a:solidFill>
                <a:srgbClr val="0070C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899592" y="1484784"/>
            <a:ext cx="7787208" cy="4032447"/>
          </a:xfrm>
        </p:spPr>
        <p:txBody>
          <a:bodyPr>
            <a:normAutofit fontScale="92500" lnSpcReduction="10000"/>
          </a:bodyPr>
          <a:lstStyle/>
          <a:p>
            <a:pPr lvl="0">
              <a:spcBef>
                <a:spcPts val="0"/>
              </a:spcBef>
              <a:spcAft>
                <a:spcPts val="1200"/>
              </a:spcAft>
              <a:buClr>
                <a:srgbClr val="C00000"/>
              </a:buClr>
              <a:buFont typeface="Wingdings" panose="05000000000000000000" pitchFamily="2" charset="2"/>
              <a:buChar char="Ø"/>
            </a:pPr>
            <a:r>
              <a:rPr lang="de-DE" sz="1600" dirty="0" smtClean="0">
                <a:solidFill>
                  <a:prstClr val="black"/>
                </a:solidFill>
                <a:latin typeface="Arial" panose="020B0604020202020204" pitchFamily="34" charset="0"/>
                <a:cs typeface="Arial" panose="020B0604020202020204" pitchFamily="34" charset="0"/>
              </a:rPr>
              <a:t>Notwendigkeit </a:t>
            </a:r>
            <a:r>
              <a:rPr lang="de-DE" sz="1600" dirty="0">
                <a:solidFill>
                  <a:prstClr val="black"/>
                </a:solidFill>
                <a:latin typeface="Arial" panose="020B0604020202020204" pitchFamily="34" charset="0"/>
                <a:cs typeface="Arial" panose="020B0604020202020204" pitchFamily="34" charset="0"/>
              </a:rPr>
              <a:t>von </a:t>
            </a:r>
            <a:r>
              <a:rPr lang="de-DE" sz="1600" b="1" dirty="0">
                <a:solidFill>
                  <a:prstClr val="black"/>
                </a:solidFill>
                <a:latin typeface="Arial" panose="020B0604020202020204" pitchFamily="34" charset="0"/>
                <a:cs typeface="Arial" panose="020B0604020202020204" pitchFamily="34" charset="0"/>
              </a:rPr>
              <a:t>„konfliktabsorbierenden“ </a:t>
            </a:r>
            <a:r>
              <a:rPr lang="de-DE" sz="1600" b="1" dirty="0" smtClean="0">
                <a:solidFill>
                  <a:prstClr val="black"/>
                </a:solidFill>
                <a:latin typeface="Arial" panose="020B0604020202020204" pitchFamily="34" charset="0"/>
                <a:cs typeface="Arial" panose="020B0604020202020204" pitchFamily="34" charset="0"/>
              </a:rPr>
              <a:t>Institutionen </a:t>
            </a:r>
            <a:r>
              <a:rPr lang="de-DE" sz="1600" dirty="0" smtClean="0">
                <a:solidFill>
                  <a:prstClr val="black"/>
                </a:solidFill>
                <a:latin typeface="Arial" panose="020B0604020202020204" pitchFamily="34" charset="0"/>
                <a:cs typeface="Arial" panose="020B0604020202020204" pitchFamily="34" charset="0"/>
              </a:rPr>
              <a:t>(</a:t>
            </a:r>
            <a:r>
              <a:rPr lang="de-DE" sz="1600" dirty="0" err="1" smtClean="0">
                <a:solidFill>
                  <a:prstClr val="black"/>
                </a:solidFill>
                <a:latin typeface="Arial" panose="020B0604020202020204" pitchFamily="34" charset="0"/>
                <a:cs typeface="Arial" panose="020B0604020202020204" pitchFamily="34" charset="0"/>
              </a:rPr>
              <a:t>Lipset</a:t>
            </a:r>
            <a:r>
              <a:rPr lang="de-DE" sz="1600" dirty="0" smtClean="0">
                <a:solidFill>
                  <a:prstClr val="black"/>
                </a:solidFill>
                <a:latin typeface="Arial" panose="020B0604020202020204" pitchFamily="34" charset="0"/>
                <a:cs typeface="Arial" panose="020B0604020202020204" pitchFamily="34" charset="0"/>
              </a:rPr>
              <a:t>)</a:t>
            </a:r>
            <a:endParaRPr lang="de-DE" sz="1600" dirty="0">
              <a:solidFill>
                <a:prstClr val="black"/>
              </a:solidFill>
              <a:latin typeface="Arial" panose="020B0604020202020204" pitchFamily="34" charset="0"/>
              <a:cs typeface="Arial" panose="020B0604020202020204" pitchFamily="34" charset="0"/>
            </a:endParaRPr>
          </a:p>
          <a:p>
            <a:pPr lvl="0">
              <a:spcBef>
                <a:spcPts val="0"/>
              </a:spcBef>
              <a:spcAft>
                <a:spcPts val="1200"/>
              </a:spcAft>
              <a:buClr>
                <a:srgbClr val="C00000"/>
              </a:buClr>
              <a:buFont typeface="Wingdings" panose="05000000000000000000" pitchFamily="2" charset="2"/>
              <a:buChar char="Ø"/>
            </a:pPr>
            <a:r>
              <a:rPr lang="de-DE" sz="1600" dirty="0" smtClean="0">
                <a:latin typeface="Arial" panose="020B0604020202020204" pitchFamily="34" charset="0"/>
                <a:cs typeface="Arial" panose="020B0604020202020204" pitchFamily="34" charset="0"/>
              </a:rPr>
              <a:t>Zentrale Bedeutung von </a:t>
            </a:r>
            <a:r>
              <a:rPr lang="de-DE" sz="1600" b="1" dirty="0" smtClean="0">
                <a:latin typeface="Arial" panose="020B0604020202020204" pitchFamily="34" charset="0"/>
                <a:cs typeface="Arial" panose="020B0604020202020204" pitchFamily="34" charset="0"/>
              </a:rPr>
              <a:t>Öffentlichkeit, </a:t>
            </a:r>
            <a:r>
              <a:rPr lang="de-DE" sz="1600" b="1" dirty="0" smtClean="0">
                <a:latin typeface="Arial" panose="020B0604020202020204" pitchFamily="34" charset="0"/>
                <a:cs typeface="Arial" panose="020B0604020202020204" pitchFamily="34" charset="0"/>
              </a:rPr>
              <a:t>öffentlichen </a:t>
            </a:r>
            <a:r>
              <a:rPr lang="de-DE" sz="1600" b="1" dirty="0" smtClean="0">
                <a:latin typeface="Arial" panose="020B0604020202020204" pitchFamily="34" charset="0"/>
                <a:cs typeface="Arial" panose="020B0604020202020204" pitchFamily="34" charset="0"/>
              </a:rPr>
              <a:t>Institutionen und brückenbildendem sozialen Kapital</a:t>
            </a:r>
            <a:r>
              <a:rPr lang="de-DE" sz="1600" dirty="0" smtClean="0">
                <a:latin typeface="Arial" panose="020B0604020202020204" pitchFamily="34" charset="0"/>
                <a:cs typeface="Arial" panose="020B0604020202020204" pitchFamily="34" charset="0"/>
              </a:rPr>
              <a:t> ( </a:t>
            </a:r>
            <a:r>
              <a:rPr lang="de-DE" sz="1600" dirty="0" err="1" smtClean="0">
                <a:latin typeface="Arial" panose="020B0604020202020204" pitchFamily="34" charset="0"/>
                <a:cs typeface="Arial" panose="020B0604020202020204" pitchFamily="34" charset="0"/>
              </a:rPr>
              <a:t>bridging</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social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capital,Putnam</a:t>
            </a:r>
            <a:r>
              <a:rPr lang="de-DE" sz="1600" dirty="0" smtClean="0">
                <a:latin typeface="Arial" panose="020B0604020202020204" pitchFamily="34" charset="0"/>
                <a:cs typeface="Arial" panose="020B0604020202020204" pitchFamily="34" charset="0"/>
              </a:rPr>
              <a:t>)</a:t>
            </a:r>
            <a:endParaRPr lang="de-DE" sz="1600" dirty="0" smtClean="0">
              <a:latin typeface="Arial" panose="020B0604020202020204" pitchFamily="34" charset="0"/>
              <a:cs typeface="Arial" panose="020B0604020202020204" pitchFamily="34" charset="0"/>
            </a:endParaRPr>
          </a:p>
          <a:p>
            <a:pPr lvl="0">
              <a:spcBef>
                <a:spcPts val="0"/>
              </a:spcBef>
              <a:spcAft>
                <a:spcPts val="1200"/>
              </a:spcAft>
              <a:buClr>
                <a:srgbClr val="C00000"/>
              </a:buClr>
              <a:buFont typeface="Wingdings" panose="05000000000000000000" pitchFamily="2" charset="2"/>
              <a:buChar char="Ø"/>
            </a:pPr>
            <a:r>
              <a:rPr lang="de-DE" sz="1600" dirty="0" smtClean="0">
                <a:solidFill>
                  <a:prstClr val="black"/>
                </a:solidFill>
                <a:latin typeface="Arial" panose="020B0604020202020204" pitchFamily="34" charset="0"/>
                <a:cs typeface="Arial" panose="020B0604020202020204" pitchFamily="34" charset="0"/>
              </a:rPr>
              <a:t>Zivilgesellschaft </a:t>
            </a:r>
            <a:r>
              <a:rPr lang="de-DE" sz="1600" dirty="0" smtClean="0">
                <a:solidFill>
                  <a:prstClr val="black"/>
                </a:solidFill>
                <a:latin typeface="Arial" panose="020B0604020202020204" pitchFamily="34" charset="0"/>
                <a:cs typeface="Arial" panose="020B0604020202020204" pitchFamily="34" charset="0"/>
              </a:rPr>
              <a:t>als Konfliktgesellschaft</a:t>
            </a:r>
          </a:p>
          <a:p>
            <a:pPr lvl="0">
              <a:spcBef>
                <a:spcPts val="0"/>
              </a:spcBef>
              <a:spcAft>
                <a:spcPts val="600"/>
              </a:spcAft>
              <a:buClr>
                <a:srgbClr val="C00000"/>
              </a:buClr>
              <a:buFont typeface="Wingdings" panose="05000000000000000000" pitchFamily="2" charset="2"/>
              <a:buChar char="Ø"/>
            </a:pPr>
            <a:r>
              <a:rPr lang="de-DE" sz="1600" b="1" dirty="0" smtClean="0">
                <a:solidFill>
                  <a:prstClr val="black"/>
                </a:solidFill>
                <a:latin typeface="Arial" panose="020B0604020202020204" pitchFamily="34" charset="0"/>
                <a:cs typeface="Arial" panose="020B0604020202020204" pitchFamily="34" charset="0"/>
              </a:rPr>
              <a:t>Arena </a:t>
            </a:r>
            <a:r>
              <a:rPr lang="de-DE" sz="1600" b="1" dirty="0">
                <a:solidFill>
                  <a:prstClr val="black"/>
                </a:solidFill>
                <a:latin typeface="Arial" panose="020B0604020202020204" pitchFamily="34" charset="0"/>
                <a:cs typeface="Arial" panose="020B0604020202020204" pitchFamily="34" charset="0"/>
              </a:rPr>
              <a:t>für </a:t>
            </a:r>
            <a:r>
              <a:rPr lang="de-DE" sz="1600" b="1" dirty="0" smtClean="0">
                <a:solidFill>
                  <a:prstClr val="black"/>
                </a:solidFill>
                <a:latin typeface="Arial" panose="020B0604020202020204" pitchFamily="34" charset="0"/>
                <a:cs typeface="Arial" panose="020B0604020202020204" pitchFamily="34" charset="0"/>
              </a:rPr>
              <a:t>gesellschaftspolitische </a:t>
            </a:r>
            <a:r>
              <a:rPr lang="de-DE" sz="1600" b="1" dirty="0" smtClean="0">
                <a:solidFill>
                  <a:prstClr val="black"/>
                </a:solidFill>
                <a:latin typeface="Arial" panose="020B0604020202020204" pitchFamily="34" charset="0"/>
                <a:cs typeface="Arial" panose="020B0604020202020204" pitchFamily="34" charset="0"/>
              </a:rPr>
              <a:t>Diskurse</a:t>
            </a:r>
            <a:r>
              <a:rPr lang="de-DE" sz="1600" dirty="0" smtClean="0">
                <a:solidFill>
                  <a:prstClr val="black"/>
                </a:solidFill>
                <a:latin typeface="Arial" panose="020B0604020202020204" pitchFamily="34" charset="0"/>
                <a:cs typeface="Arial" panose="020B0604020202020204" pitchFamily="34" charset="0"/>
              </a:rPr>
              <a:t>, in der </a:t>
            </a:r>
          </a:p>
          <a:p>
            <a:pPr marL="628650" lvl="0" indent="-266700">
              <a:spcBef>
                <a:spcPts val="0"/>
              </a:spcBef>
              <a:spcAft>
                <a:spcPts val="600"/>
              </a:spcAft>
              <a:buClr>
                <a:srgbClr val="C00000"/>
              </a:buClr>
              <a:buFont typeface="Wingdings" panose="05000000000000000000" pitchFamily="2" charset="2"/>
              <a:buChar char="§"/>
            </a:pPr>
            <a:r>
              <a:rPr lang="de-DE" sz="1600" b="1" dirty="0" smtClean="0">
                <a:solidFill>
                  <a:prstClr val="black"/>
                </a:solidFill>
                <a:latin typeface="Arial" panose="020B0604020202020204" pitchFamily="34" charset="0"/>
                <a:cs typeface="Arial" panose="020B0604020202020204" pitchFamily="34" charset="0"/>
              </a:rPr>
              <a:t>Grenzen</a:t>
            </a:r>
            <a:r>
              <a:rPr lang="de-DE" sz="1600" dirty="0" smtClean="0">
                <a:solidFill>
                  <a:prstClr val="black"/>
                </a:solidFill>
                <a:latin typeface="Arial" panose="020B0604020202020204" pitchFamily="34" charset="0"/>
                <a:cs typeface="Arial" panose="020B0604020202020204" pitchFamily="34" charset="0"/>
              </a:rPr>
              <a:t> gesetzt und</a:t>
            </a:r>
          </a:p>
          <a:p>
            <a:pPr marL="628650" lvl="0" indent="-266700">
              <a:spcBef>
                <a:spcPts val="0"/>
              </a:spcBef>
              <a:spcAft>
                <a:spcPts val="1200"/>
              </a:spcAft>
              <a:buClr>
                <a:srgbClr val="C00000"/>
              </a:buClr>
              <a:buFont typeface="Wingdings" panose="05000000000000000000" pitchFamily="2" charset="2"/>
              <a:buChar char="§"/>
            </a:pPr>
            <a:r>
              <a:rPr lang="de-DE" sz="1600" b="1" dirty="0" smtClean="0">
                <a:solidFill>
                  <a:prstClr val="black"/>
                </a:solidFill>
                <a:latin typeface="Arial" panose="020B0604020202020204" pitchFamily="34" charset="0"/>
                <a:cs typeface="Arial" panose="020B0604020202020204" pitchFamily="34" charset="0"/>
              </a:rPr>
              <a:t>Brücken</a:t>
            </a:r>
            <a:r>
              <a:rPr lang="de-DE" sz="1600" dirty="0" smtClean="0">
                <a:solidFill>
                  <a:prstClr val="black"/>
                </a:solidFill>
                <a:latin typeface="Arial" panose="020B0604020202020204" pitchFamily="34" charset="0"/>
                <a:cs typeface="Arial" panose="020B0604020202020204" pitchFamily="34" charset="0"/>
              </a:rPr>
              <a:t> gebaut werden!</a:t>
            </a:r>
          </a:p>
          <a:p>
            <a:pPr marL="355600" lvl="0" indent="-355600">
              <a:spcBef>
                <a:spcPts val="0"/>
              </a:spcBef>
              <a:spcAft>
                <a:spcPts val="1200"/>
              </a:spcAft>
              <a:buClr>
                <a:srgbClr val="C00000"/>
              </a:buClr>
              <a:buFont typeface="Wingdings" panose="05000000000000000000" pitchFamily="2" charset="2"/>
              <a:buChar char="Ø"/>
            </a:pPr>
            <a:r>
              <a:rPr lang="de-DE" sz="1600" b="1" dirty="0" smtClean="0">
                <a:solidFill>
                  <a:prstClr val="black"/>
                </a:solidFill>
                <a:latin typeface="Arial" panose="020B0604020202020204" pitchFamily="34" charset="0"/>
                <a:cs typeface="Arial" panose="020B0604020202020204" pitchFamily="34" charset="0"/>
              </a:rPr>
              <a:t>Herausforderung</a:t>
            </a:r>
            <a:r>
              <a:rPr lang="de-DE" sz="1600" b="1" dirty="0" smtClean="0">
                <a:solidFill>
                  <a:prstClr val="black"/>
                </a:solidFill>
                <a:latin typeface="Arial" panose="020B0604020202020204" pitchFamily="34" charset="0"/>
                <a:cs typeface="Arial" panose="020B0604020202020204" pitchFamily="34" charset="0"/>
              </a:rPr>
              <a:t>:</a:t>
            </a:r>
            <a:r>
              <a:rPr lang="de-DE" sz="1600" dirty="0" smtClean="0">
                <a:solidFill>
                  <a:prstClr val="black"/>
                </a:solidFill>
                <a:latin typeface="Arial" panose="020B0604020202020204" pitchFamily="34" charset="0"/>
                <a:cs typeface="Arial" panose="020B0604020202020204" pitchFamily="34" charset="0"/>
              </a:rPr>
              <a:t> </a:t>
            </a:r>
            <a:r>
              <a:rPr lang="de-DE" sz="1600" dirty="0" smtClean="0">
                <a:solidFill>
                  <a:prstClr val="black"/>
                </a:solidFill>
                <a:latin typeface="Arial" panose="020B0604020202020204" pitchFamily="34" charset="0"/>
                <a:cs typeface="Arial" panose="020B0604020202020204" pitchFamily="34" charset="0"/>
              </a:rPr>
              <a:t>Entwicklung einer neuen </a:t>
            </a:r>
            <a:r>
              <a:rPr lang="de-DE" sz="1600" dirty="0" smtClean="0">
                <a:solidFill>
                  <a:prstClr val="black"/>
                </a:solidFill>
                <a:latin typeface="Arial" panose="020B0604020202020204" pitchFamily="34" charset="0"/>
                <a:cs typeface="Arial" panose="020B0604020202020204" pitchFamily="34" charset="0"/>
              </a:rPr>
              <a:t>Streitkultur</a:t>
            </a:r>
          </a:p>
          <a:p>
            <a:pPr marL="355600" lvl="0" indent="0">
              <a:spcBef>
                <a:spcPts val="0"/>
              </a:spcBef>
              <a:spcAft>
                <a:spcPts val="1200"/>
              </a:spcAft>
              <a:buClr>
                <a:srgbClr val="C00000"/>
              </a:buClr>
              <a:buNone/>
            </a:pPr>
            <a:r>
              <a:rPr lang="de-DE" sz="1500" dirty="0" smtClean="0">
                <a:solidFill>
                  <a:prstClr val="black"/>
                </a:solidFill>
                <a:latin typeface="Arial" panose="020B0604020202020204" pitchFamily="34" charset="0"/>
                <a:cs typeface="Arial" panose="020B0604020202020204" pitchFamily="34" charset="0"/>
              </a:rPr>
              <a:t>„Zu </a:t>
            </a:r>
            <a:r>
              <a:rPr lang="de-DE" sz="1500" dirty="0">
                <a:solidFill>
                  <a:prstClr val="black"/>
                </a:solidFill>
                <a:latin typeface="Arial" panose="020B0604020202020204" pitchFamily="34" charset="0"/>
                <a:cs typeface="Arial" panose="020B0604020202020204" pitchFamily="34" charset="0"/>
              </a:rPr>
              <a:t>den Aufgaben einer lokalen </a:t>
            </a:r>
            <a:r>
              <a:rPr lang="de-DE" sz="1500" dirty="0" err="1">
                <a:solidFill>
                  <a:prstClr val="black"/>
                </a:solidFill>
                <a:latin typeface="Arial" panose="020B0604020202020204" pitchFamily="34" charset="0"/>
                <a:cs typeface="Arial" panose="020B0604020202020204" pitchFamily="34" charset="0"/>
              </a:rPr>
              <a:t>Engagementpolitik</a:t>
            </a:r>
            <a:r>
              <a:rPr lang="de-DE" sz="1500" dirty="0">
                <a:solidFill>
                  <a:prstClr val="black"/>
                </a:solidFill>
                <a:latin typeface="Arial" panose="020B0604020202020204" pitchFamily="34" charset="0"/>
                <a:cs typeface="Arial" panose="020B0604020202020204" pitchFamily="34" charset="0"/>
              </a:rPr>
              <a:t> gehört … die Organisation einer </a:t>
            </a:r>
            <a:r>
              <a:rPr lang="de-DE" sz="1500" b="1" dirty="0">
                <a:solidFill>
                  <a:prstClr val="black"/>
                </a:solidFill>
                <a:latin typeface="Arial" panose="020B0604020202020204" pitchFamily="34" charset="0"/>
                <a:cs typeface="Arial" panose="020B0604020202020204" pitchFamily="34" charset="0"/>
              </a:rPr>
              <a:t>zivilen öffentlichen Debatte </a:t>
            </a:r>
            <a:r>
              <a:rPr lang="de-DE" sz="1500" dirty="0">
                <a:solidFill>
                  <a:prstClr val="black"/>
                </a:solidFill>
                <a:latin typeface="Arial" panose="020B0604020202020204" pitchFamily="34" charset="0"/>
                <a:cs typeface="Arial" panose="020B0604020202020204" pitchFamily="34" charset="0"/>
              </a:rPr>
              <a:t>zwischen Gruppen mit verschiedenen, mitunter kontroversen Haltungen und Standpunkten“ (Evers/Klie 2017; Zweiter </a:t>
            </a:r>
            <a:r>
              <a:rPr lang="de-DE" sz="1500" dirty="0" err="1">
                <a:solidFill>
                  <a:prstClr val="black"/>
                </a:solidFill>
                <a:latin typeface="Arial" panose="020B0604020202020204" pitchFamily="34" charset="0"/>
                <a:cs typeface="Arial" panose="020B0604020202020204" pitchFamily="34" charset="0"/>
              </a:rPr>
              <a:t>Engagementbericht</a:t>
            </a:r>
            <a:r>
              <a:rPr lang="de-DE" sz="1500" dirty="0">
                <a:solidFill>
                  <a:prstClr val="black"/>
                </a:solidFill>
                <a:latin typeface="Arial" panose="020B0604020202020204" pitchFamily="34" charset="0"/>
                <a:cs typeface="Arial" panose="020B0604020202020204" pitchFamily="34" charset="0"/>
              </a:rPr>
              <a:t>).</a:t>
            </a:r>
          </a:p>
          <a:p>
            <a:pPr marL="361950" lvl="0" indent="-361950" eaLnBrk="0" fontAlgn="base" hangingPunct="0">
              <a:spcBef>
                <a:spcPts val="0"/>
              </a:spcBef>
              <a:spcAft>
                <a:spcPts val="1800"/>
              </a:spcAft>
              <a:buClr>
                <a:srgbClr val="C00000"/>
              </a:buClr>
              <a:buFont typeface="Wingdings" pitchFamily="2" charset="2"/>
              <a:buChar char="è"/>
            </a:pPr>
            <a:r>
              <a:rPr lang="de-DE" sz="1500" b="1" dirty="0" smtClean="0">
                <a:solidFill>
                  <a:prstClr val="black"/>
                </a:solidFill>
                <a:latin typeface="Arial" panose="020B0604020202020204" pitchFamily="34" charset="0"/>
                <a:ea typeface="Verdana" pitchFamily="34" charset="0"/>
                <a:cs typeface="Arial" panose="020B0604020202020204" pitchFamily="34" charset="0"/>
                <a:sym typeface="Wingdings" pitchFamily="2" charset="2"/>
              </a:rPr>
              <a:t>Gerade die Lebendigkeit der Streitkultur beweist die Lebendigkeit der Zivilgesellschaft</a:t>
            </a:r>
            <a:endParaRPr lang="de-DE" sz="1600" b="1" dirty="0" smtClean="0">
              <a:solidFill>
                <a:prstClr val="black"/>
              </a:solidFill>
              <a:latin typeface="Arial" panose="020B0604020202020204" pitchFamily="34" charset="0"/>
              <a:cs typeface="Arial" panose="020B0604020202020204" pitchFamily="34" charset="0"/>
            </a:endParaRPr>
          </a:p>
          <a:p>
            <a:pPr lvl="0">
              <a:spcBef>
                <a:spcPts val="0"/>
              </a:spcBef>
              <a:spcAft>
                <a:spcPts val="1200"/>
              </a:spcAft>
              <a:buFont typeface="Wingdings" panose="05000000000000000000" pitchFamily="2" charset="2"/>
              <a:buChar char="Ø"/>
            </a:pPr>
            <a:endParaRPr lang="de-DE" sz="1600" dirty="0" smtClean="0">
              <a:solidFill>
                <a:prstClr val="black"/>
              </a:solidFill>
              <a:latin typeface="Arial" panose="020B0604020202020204" pitchFamily="34" charset="0"/>
              <a:cs typeface="Arial" panose="020B0604020202020204" pitchFamily="34" charset="0"/>
            </a:endParaRPr>
          </a:p>
          <a:p>
            <a:pPr>
              <a:spcBef>
                <a:spcPts val="0"/>
              </a:spcBef>
              <a:spcAft>
                <a:spcPts val="1200"/>
              </a:spcAft>
              <a:buFont typeface="Wingdings" panose="05000000000000000000" pitchFamily="2" charset="2"/>
              <a:buChar char="Ø"/>
            </a:pPr>
            <a:endParaRPr lang="de-DE" sz="1600" dirty="0" smtClean="0">
              <a:latin typeface="Arial" panose="020B0604020202020204" pitchFamily="34" charset="0"/>
              <a:cs typeface="Arial" panose="020B0604020202020204" pitchFamily="34" charset="0"/>
            </a:endParaRPr>
          </a:p>
          <a:p>
            <a:pPr marL="0" indent="0">
              <a:buNone/>
            </a:pP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91271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Inhaltsplatzhalter 2"/>
          <p:cNvSpPr>
            <a:spLocks noGrp="1"/>
          </p:cNvSpPr>
          <p:nvPr>
            <p:ph idx="1"/>
          </p:nvPr>
        </p:nvSpPr>
        <p:spPr/>
        <p:txBody>
          <a:bodyPr/>
          <a:lstStyle/>
          <a:p>
            <a:pPr marL="0" indent="0" algn="ctr">
              <a:buNone/>
            </a:pPr>
            <a:r>
              <a:rPr lang="de-DE" sz="2000" b="1" dirty="0" smtClean="0">
                <a:solidFill>
                  <a:srgbClr val="0070C0"/>
                </a:solidFill>
                <a:latin typeface="Arial" panose="020B0604020202020204" pitchFamily="34" charset="0"/>
                <a:ea typeface="+mj-ea"/>
                <a:cs typeface="Arial" panose="020B0604020202020204" pitchFamily="34" charset="0"/>
              </a:rPr>
              <a:t>VI. </a:t>
            </a:r>
          </a:p>
          <a:p>
            <a:pPr marL="0" indent="0" algn="ctr">
              <a:buNone/>
            </a:pPr>
            <a:r>
              <a:rPr lang="de-DE" sz="2000" b="1" dirty="0" smtClean="0">
                <a:solidFill>
                  <a:srgbClr val="0070C0"/>
                </a:solidFill>
                <a:latin typeface="Arial" panose="020B0604020202020204" pitchFamily="34" charset="0"/>
                <a:ea typeface="+mj-ea"/>
                <a:cs typeface="Arial" panose="020B0604020202020204" pitchFamily="34" charset="0"/>
              </a:rPr>
              <a:t>Anhang </a:t>
            </a:r>
          </a:p>
        </p:txBody>
      </p:sp>
    </p:spTree>
    <p:extLst>
      <p:ext uri="{BB962C8B-B14F-4D97-AF65-F5344CB8AC3E}">
        <p14:creationId xmlns:p14="http://schemas.microsoft.com/office/powerpoint/2010/main" val="29933878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a:solidFill>
                  <a:srgbClr val="0070C0"/>
                </a:solidFill>
                <a:latin typeface="Arial" panose="020B0604020202020204" pitchFamily="34" charset="0"/>
                <a:cs typeface="Arial" panose="020B0604020202020204" pitchFamily="34" charset="0"/>
              </a:rPr>
              <a:t>Wie stark ist das </a:t>
            </a:r>
            <a:r>
              <a:rPr lang="de-DE" sz="2000" b="1" dirty="0" smtClean="0">
                <a:solidFill>
                  <a:srgbClr val="0070C0"/>
                </a:solidFill>
                <a:latin typeface="Arial" panose="020B0604020202020204" pitchFamily="34" charset="0"/>
                <a:cs typeface="Arial" panose="020B0604020202020204" pitchFamily="34" charset="0"/>
              </a:rPr>
              <a:t>Engagement in Deutschland?</a:t>
            </a:r>
            <a:endParaRPr lang="de-DE" sz="2000" b="1" dirty="0">
              <a:solidFill>
                <a:srgbClr val="0070C0"/>
              </a:solidFill>
              <a:latin typeface="Arial" panose="020B0604020202020204" pitchFamily="34" charset="0"/>
              <a:cs typeface="Arial" panose="020B0604020202020204" pitchFamily="34" charset="0"/>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1628800"/>
            <a:ext cx="6435715" cy="396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10741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solidFill>
                  <a:srgbClr val="0070C0"/>
                </a:solidFill>
                <a:latin typeface="Arial" panose="020B0604020202020204" pitchFamily="34" charset="0"/>
                <a:cs typeface="Arial" panose="020B0604020202020204" pitchFamily="34" charset="0"/>
              </a:rPr>
              <a:t>In welchen Bereichen findet das Engagement statt?</a:t>
            </a:r>
            <a:endParaRPr lang="de-DE" sz="2000" b="1" dirty="0">
              <a:solidFill>
                <a:srgbClr val="0070C0"/>
              </a:solidFill>
              <a:latin typeface="Arial" panose="020B0604020202020204" pitchFamily="34" charset="0"/>
              <a:cs typeface="Arial" panose="020B0604020202020204" pitchFamily="34" charset="0"/>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1397010"/>
            <a:ext cx="6264696" cy="5108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35105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60648"/>
            <a:ext cx="8229600" cy="882352"/>
          </a:xfrm>
        </p:spPr>
        <p:txBody>
          <a:bodyPr anchor="t">
            <a:normAutofit fontScale="90000"/>
          </a:bodyPr>
          <a:lstStyle/>
          <a:p>
            <a:pPr algn="ctr"/>
            <a:r>
              <a:rPr lang="de-DE" sz="2000" b="1" dirty="0" smtClean="0">
                <a:solidFill>
                  <a:srgbClr val="0070C0"/>
                </a:solidFill>
                <a:latin typeface="Arial" panose="020B0604020202020204" pitchFamily="34" charset="0"/>
                <a:cs typeface="Arial" panose="020B0604020202020204" pitchFamily="34" charset="0"/>
              </a:rPr>
              <a:t>Entwicklung ökonomischer und kulturell-</a:t>
            </a:r>
            <a:r>
              <a:rPr lang="de-DE" sz="2000" b="1" dirty="0" err="1" smtClean="0">
                <a:solidFill>
                  <a:srgbClr val="0070C0"/>
                </a:solidFill>
                <a:latin typeface="Arial" panose="020B0604020202020204" pitchFamily="34" charset="0"/>
                <a:cs typeface="Arial" panose="020B0604020202020204" pitchFamily="34" charset="0"/>
              </a:rPr>
              <a:t>identitärer</a:t>
            </a:r>
            <a:r>
              <a:rPr lang="de-DE" sz="2000" b="1" dirty="0" smtClean="0">
                <a:solidFill>
                  <a:srgbClr val="0070C0"/>
                </a:solidFill>
                <a:latin typeface="Arial" panose="020B0604020202020204" pitchFamily="34" charset="0"/>
                <a:cs typeface="Arial" panose="020B0604020202020204" pitchFamily="34" charset="0"/>
              </a:rPr>
              <a:t> Konfliktthemen</a:t>
            </a:r>
            <a:br>
              <a:rPr lang="de-DE" sz="2000" b="1" dirty="0" smtClean="0">
                <a:solidFill>
                  <a:srgbClr val="0070C0"/>
                </a:solidFill>
                <a:latin typeface="Arial" panose="020B0604020202020204" pitchFamily="34" charset="0"/>
                <a:cs typeface="Arial" panose="020B0604020202020204" pitchFamily="34" charset="0"/>
              </a:rPr>
            </a:br>
            <a:r>
              <a:rPr lang="de-DE" sz="2000" b="1" dirty="0" smtClean="0">
                <a:solidFill>
                  <a:srgbClr val="0070C0"/>
                </a:solidFill>
                <a:latin typeface="Arial" panose="020B0604020202020204" pitchFamily="34" charset="0"/>
                <a:cs typeface="Arial" panose="020B0604020202020204" pitchFamily="34" charset="0"/>
              </a:rPr>
              <a:t>in Bundestagswahlen, 1994-2017</a:t>
            </a:r>
            <a:endParaRPr lang="de-DE" sz="2000" b="1" dirty="0">
              <a:solidFill>
                <a:srgbClr val="0070C0"/>
              </a:solidFill>
              <a:latin typeface="Arial" panose="020B0604020202020204" pitchFamily="34" charset="0"/>
              <a:cs typeface="Arial" panose="020B0604020202020204" pitchFamily="34" charset="0"/>
            </a:endParaRPr>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5770" y="1269280"/>
            <a:ext cx="6432459" cy="46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15736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00" y="568325"/>
            <a:ext cx="6604000" cy="572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7915406"/>
      </p:ext>
    </p:extLst>
  </p:cSld>
  <p:clrMapOvr>
    <a:masterClrMapping/>
  </p:clrMapOvr>
  <p:timing>
    <p:tnLst>
      <p:par>
        <p:cTn id="1" dur="indefinite" restart="never" nodeType="tmRoot"/>
      </p:par>
    </p:tnLst>
  </p:timing>
</p:sld>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Times New Roman"/>
        <a:ea typeface=""/>
        <a:cs typeface=""/>
      </a:majorFont>
      <a:minorFont>
        <a:latin typeface="Times New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8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7.xml><?xml version="1.0" encoding="utf-8"?>
<a:theme xmlns:a="http://schemas.openxmlformats.org/drawingml/2006/main" name="8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8.xml><?xml version="1.0" encoding="utf-8"?>
<a:theme xmlns:a="http://schemas.openxmlformats.org/drawingml/2006/main" name="1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2.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docProps/app.xml><?xml version="1.0" encoding="utf-8"?>
<Properties xmlns="http://schemas.openxmlformats.org/officeDocument/2006/extended-properties" xmlns:vt="http://schemas.openxmlformats.org/officeDocument/2006/docPropsVTypes">
  <TotalTime>0</TotalTime>
  <Words>1057</Words>
  <Application>Microsoft Office PowerPoint</Application>
  <PresentationFormat>Bildschirmpräsentation (4:3)</PresentationFormat>
  <Paragraphs>184</Paragraphs>
  <Slides>31</Slides>
  <Notes>3</Notes>
  <HiddenSlides>0</HiddenSlides>
  <MMClips>0</MMClips>
  <ScaleCrop>false</ScaleCrop>
  <HeadingPairs>
    <vt:vector size="4" baseType="variant">
      <vt:variant>
        <vt:lpstr>Design</vt:lpstr>
      </vt:variant>
      <vt:variant>
        <vt:i4>8</vt:i4>
      </vt:variant>
      <vt:variant>
        <vt:lpstr>Folientitel</vt:lpstr>
      </vt:variant>
      <vt:variant>
        <vt:i4>31</vt:i4>
      </vt:variant>
    </vt:vector>
  </HeadingPairs>
  <TitlesOfParts>
    <vt:vector size="39" baseType="lpstr">
      <vt:lpstr>Larissa</vt:lpstr>
      <vt:lpstr>Standarddesign</vt:lpstr>
      <vt:lpstr>2_Larissa</vt:lpstr>
      <vt:lpstr>6_Larissa</vt:lpstr>
      <vt:lpstr>8_Larissa</vt:lpstr>
      <vt:lpstr>Origin</vt:lpstr>
      <vt:lpstr>8_Origin</vt:lpstr>
      <vt:lpstr>1_Larissa</vt:lpstr>
      <vt:lpstr>Zivilgesellschaft  als Ideal und Leitbild in westlichen Staaten –  alternativlos und der Kritik entzogen?  </vt:lpstr>
      <vt:lpstr>Gliederung</vt:lpstr>
      <vt:lpstr>PowerPoint-Präsentation</vt:lpstr>
      <vt:lpstr>Zivilgesellschaft und Demokratie:  Das Leitbild der Engagementpolitik</vt:lpstr>
      <vt:lpstr>Wie realistisch ist dieses Idealbild?</vt:lpstr>
      <vt:lpstr>PowerPoint-Präsentation</vt:lpstr>
      <vt:lpstr>PowerPoint-Präsentation</vt:lpstr>
      <vt:lpstr>Merkmale der Zivilgesellschaft</vt:lpstr>
      <vt:lpstr>Wie aktiv ist die Zivilgesellschaft in Deutschland?</vt:lpstr>
      <vt:lpstr>Strukturwandel: Zivilgesellschaft wandelt sich!</vt:lpstr>
      <vt:lpstr>Typologie von Engagementformen</vt:lpstr>
      <vt:lpstr>Zivilgesellschaft:  Ein Spiegelbild der Gesellschaft?</vt:lpstr>
      <vt:lpstr>PowerPoint-Präsentation</vt:lpstr>
      <vt:lpstr>Emil Durkheim   zur Bedeutung von intermediären Vereinigungen „Über die soziale Arbeitsteilung“  (1897)</vt:lpstr>
      <vt:lpstr>Typen von intermediären Vereinigungen (nach Offe/Fuchs 2001)</vt:lpstr>
      <vt:lpstr>Der Zustand der Demokratie weltweit (2021)</vt:lpstr>
      <vt:lpstr>Der Zustand der Zivilgesellschaft weltweit  Quelle: Brot für die Welt, Atlas der Zivilgesellschaft 2023</vt:lpstr>
      <vt:lpstr>Zivilgesellschaft und Demokratie:  Die globale Perspektive</vt:lpstr>
      <vt:lpstr>PowerPoint-Präsentation</vt:lpstr>
      <vt:lpstr>1. Ambivalenz der Zivilgesellschaft The good, the bad and the ugly!</vt:lpstr>
      <vt:lpstr>2. Zivilgesellschaft und politischer Konflikt</vt:lpstr>
      <vt:lpstr>Die Polarisierung der Wähler  bei der Bundestagswahl 2017 </vt:lpstr>
      <vt:lpstr>3. Neue Konflikte und die Politisierung der Zivilgesellschaft</vt:lpstr>
      <vt:lpstr>PowerPoint-Präsentation</vt:lpstr>
      <vt:lpstr>Schlussthese</vt:lpstr>
      <vt:lpstr>Welchen Beitrag kann die Zivilgesellschaft  zur Zivilisierung von Konflikten leisten?</vt:lpstr>
      <vt:lpstr>PowerPoint-Präsentation</vt:lpstr>
      <vt:lpstr>Wie stark ist das Engagement in Deutschland?</vt:lpstr>
      <vt:lpstr>In welchen Bereichen findet das Engagement statt?</vt:lpstr>
      <vt:lpstr>Entwicklung ökonomischer und kulturell-identitärer Konfliktthemen in Bundestagswahlen, 1994-2017</vt:lpstr>
      <vt:lpstr>PowerPoint-Präsentation</vt:lpstr>
    </vt:vector>
  </TitlesOfParts>
  <Company>Wissenschaftszentrum Berlin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Zivilgesellschaft und gesellschaftlicher Zusammenhalt in Deutschland</dc:title>
  <dc:creator>grande</dc:creator>
  <cp:lastModifiedBy>grande</cp:lastModifiedBy>
  <cp:revision>141</cp:revision>
  <cp:lastPrinted>2023-09-06T11:33:30Z</cp:lastPrinted>
  <dcterms:created xsi:type="dcterms:W3CDTF">2018-03-12T17:51:38Z</dcterms:created>
  <dcterms:modified xsi:type="dcterms:W3CDTF">2023-10-10T08:13:51Z</dcterms:modified>
</cp:coreProperties>
</file>