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0"/>
  </p:notesMasterIdLst>
  <p:sldIdLst>
    <p:sldId id="261" r:id="rId2"/>
    <p:sldId id="333" r:id="rId3"/>
    <p:sldId id="335" r:id="rId4"/>
    <p:sldId id="337" r:id="rId5"/>
    <p:sldId id="338" r:id="rId6"/>
    <p:sldId id="339" r:id="rId7"/>
    <p:sldId id="341" r:id="rId8"/>
    <p:sldId id="342" r:id="rId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a:srgbClr val="FFD240"/>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8" d="100"/>
          <a:sy n="108" d="100"/>
        </p:scale>
        <p:origin x="-1328"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DB65A2-3224-DB43-A41C-A5B4D067E442}" type="datetimeFigureOut">
              <a:rPr lang="de-DE" smtClean="0"/>
              <a:t>03.06.13</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C61B25-6112-224D-853E-C5F38931B44A}" type="slidenum">
              <a:rPr lang="de-DE" smtClean="0"/>
              <a:t>‹Nr.›</a:t>
            </a:fld>
            <a:endParaRPr lang="de-DE"/>
          </a:p>
        </p:txBody>
      </p:sp>
    </p:spTree>
    <p:extLst>
      <p:ext uri="{BB962C8B-B14F-4D97-AF65-F5344CB8AC3E}">
        <p14:creationId xmlns:p14="http://schemas.microsoft.com/office/powerpoint/2010/main" val="29666884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gif"/><Relationship Id="rId6" Type="http://schemas.openxmlformats.org/officeDocument/2006/relationships/image" Target="../media/image5.jpe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0" name="Rechteck 19"/>
          <p:cNvSpPr/>
          <p:nvPr userDrawn="1"/>
        </p:nvSpPr>
        <p:spPr>
          <a:xfrm>
            <a:off x="0" y="5572140"/>
            <a:ext cx="9144000" cy="1285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userDrawn="1"/>
        </p:nvSpPr>
        <p:spPr>
          <a:xfrm>
            <a:off x="0" y="0"/>
            <a:ext cx="9144000" cy="10001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userDrawn="1"/>
        </p:nvSpPr>
        <p:spPr>
          <a:xfrm>
            <a:off x="0" y="5500702"/>
            <a:ext cx="3049200" cy="71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userDrawn="1"/>
        </p:nvSpPr>
        <p:spPr>
          <a:xfrm>
            <a:off x="3048555" y="5500702"/>
            <a:ext cx="3049200"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solidFill>
            </a:endParaRPr>
          </a:p>
        </p:txBody>
      </p:sp>
      <p:sp>
        <p:nvSpPr>
          <p:cNvPr id="10" name="Rechteck 9"/>
          <p:cNvSpPr/>
          <p:nvPr userDrawn="1"/>
        </p:nvSpPr>
        <p:spPr>
          <a:xfrm>
            <a:off x="6097110" y="5500702"/>
            <a:ext cx="3049200"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3" descr="C:\Users\sklat_01\Documents\Öffentlichkeitsarbeit\WWU-Logo\weiß auf transparent.png"/>
          <p:cNvPicPr>
            <a:picLocks noChangeAspect="1" noChangeArrowheads="1"/>
          </p:cNvPicPr>
          <p:nvPr userDrawn="1"/>
        </p:nvPicPr>
        <p:blipFill>
          <a:blip r:embed="rId2" cstate="print"/>
          <a:srcRect/>
          <a:stretch>
            <a:fillRect/>
          </a:stretch>
        </p:blipFill>
        <p:spPr bwMode="auto">
          <a:xfrm>
            <a:off x="465152" y="142852"/>
            <a:ext cx="3249592" cy="698607"/>
          </a:xfrm>
          <a:prstGeom prst="rect">
            <a:avLst/>
          </a:prstGeom>
          <a:noFill/>
        </p:spPr>
      </p:pic>
      <p:pic>
        <p:nvPicPr>
          <p:cNvPr id="12" name="Picture 4" descr="C:\Users\sklat_01\Documents\Veranstaltungen\2010-04-27 Eröffnungsfeier\Fotos\26.jpg"/>
          <p:cNvPicPr>
            <a:picLocks noChangeAspect="1" noChangeArrowheads="1"/>
          </p:cNvPicPr>
          <p:nvPr userDrawn="1"/>
        </p:nvPicPr>
        <p:blipFill>
          <a:blip r:embed="rId3" cstate="print">
            <a:duotone>
              <a:schemeClr val="bg2">
                <a:shade val="45000"/>
                <a:satMod val="135000"/>
              </a:schemeClr>
              <a:prstClr val="white"/>
            </a:duotone>
          </a:blip>
          <a:srcRect l="4545" t="26795" b="2727"/>
          <a:stretch>
            <a:fillRect/>
          </a:stretch>
        </p:blipFill>
        <p:spPr bwMode="auto">
          <a:xfrm>
            <a:off x="0" y="1000108"/>
            <a:ext cx="9144000" cy="4500594"/>
          </a:xfrm>
          <a:prstGeom prst="rect">
            <a:avLst/>
          </a:prstGeom>
          <a:noFill/>
        </p:spPr>
      </p:pic>
      <p:pic>
        <p:nvPicPr>
          <p:cNvPr id="13" name="Picture 5"/>
          <p:cNvPicPr>
            <a:picLocks noChangeAspect="1" noChangeArrowheads="1"/>
          </p:cNvPicPr>
          <p:nvPr userDrawn="1"/>
        </p:nvPicPr>
        <p:blipFill>
          <a:blip r:embed="rId4" cstate="print"/>
          <a:srcRect/>
          <a:stretch>
            <a:fillRect/>
          </a:stretch>
        </p:blipFill>
        <p:spPr bwMode="auto">
          <a:xfrm>
            <a:off x="500034" y="6000768"/>
            <a:ext cx="1714512" cy="464843"/>
          </a:xfrm>
          <a:prstGeom prst="rect">
            <a:avLst/>
          </a:prstGeom>
          <a:noFill/>
          <a:ln w="9525">
            <a:noFill/>
            <a:miter lim="800000"/>
            <a:headEnd/>
            <a:tailEnd/>
          </a:ln>
          <a:effectLst/>
        </p:spPr>
      </p:pic>
      <p:sp>
        <p:nvSpPr>
          <p:cNvPr id="26" name="Textplatzhalter 25"/>
          <p:cNvSpPr>
            <a:spLocks noGrp="1"/>
          </p:cNvSpPr>
          <p:nvPr>
            <p:ph type="body" sz="quarter" idx="10" hasCustomPrompt="1"/>
          </p:nvPr>
        </p:nvSpPr>
        <p:spPr>
          <a:xfrm>
            <a:off x="0" y="2371944"/>
            <a:ext cx="3779912" cy="396000"/>
          </a:xfrm>
          <a:solidFill>
            <a:schemeClr val="accent1"/>
          </a:solidFill>
        </p:spPr>
        <p:txBody>
          <a:bodyPr lIns="288000" tIns="25200" bIns="25200"/>
          <a:lstStyle>
            <a:lvl1pPr marL="179388" indent="-179388">
              <a:buFont typeface="MetaNormal-Roman" pitchFamily="34" charset="0"/>
              <a:buChar char="&gt;"/>
              <a:defRPr>
                <a:solidFill>
                  <a:schemeClr val="bg1"/>
                </a:solidFill>
                <a:latin typeface="MetaOT-Medium" pitchFamily="50" charset="0"/>
              </a:defRPr>
            </a:lvl1pPr>
          </a:lstStyle>
          <a:p>
            <a:pPr lvl="0"/>
            <a:r>
              <a:rPr lang="de-DE" dirty="0" smtClean="0"/>
              <a:t>Programm und Ziele der</a:t>
            </a:r>
            <a:endParaRPr lang="de-DE" dirty="0"/>
          </a:p>
        </p:txBody>
      </p:sp>
      <p:sp>
        <p:nvSpPr>
          <p:cNvPr id="27" name="Textplatzhalter 25"/>
          <p:cNvSpPr>
            <a:spLocks noGrp="1"/>
          </p:cNvSpPr>
          <p:nvPr>
            <p:ph type="body" sz="quarter" idx="11" hasCustomPrompt="1"/>
          </p:nvPr>
        </p:nvSpPr>
        <p:spPr>
          <a:xfrm>
            <a:off x="0" y="2828468"/>
            <a:ext cx="3643306" cy="396000"/>
          </a:xfrm>
          <a:solidFill>
            <a:schemeClr val="accent1"/>
          </a:solidFill>
        </p:spPr>
        <p:txBody>
          <a:bodyPr lIns="468000" tIns="25200" bIns="25200"/>
          <a:lstStyle>
            <a:lvl1pPr marL="179388" indent="-179388">
              <a:buFont typeface="MetaNormal-Roman" pitchFamily="34" charset="0"/>
              <a:buNone/>
              <a:defRPr>
                <a:solidFill>
                  <a:schemeClr val="bg1"/>
                </a:solidFill>
                <a:latin typeface="MetaOT-Medium" pitchFamily="50" charset="0"/>
              </a:defRPr>
            </a:lvl1pPr>
          </a:lstStyle>
          <a:p>
            <a:pPr lvl="0"/>
            <a:r>
              <a:rPr lang="de-DE" dirty="0" smtClean="0"/>
              <a:t>Kolleg-Forschergruppe</a:t>
            </a:r>
            <a:endParaRPr lang="de-DE" dirty="0"/>
          </a:p>
        </p:txBody>
      </p:sp>
      <p:sp>
        <p:nvSpPr>
          <p:cNvPr id="28" name="Textplatzhalter 25"/>
          <p:cNvSpPr>
            <a:spLocks noGrp="1"/>
          </p:cNvSpPr>
          <p:nvPr>
            <p:ph type="body" sz="quarter" idx="12" hasCustomPrompt="1"/>
          </p:nvPr>
        </p:nvSpPr>
        <p:spPr>
          <a:xfrm>
            <a:off x="0" y="3278867"/>
            <a:ext cx="2555776" cy="288000"/>
          </a:xfrm>
          <a:solidFill>
            <a:schemeClr val="tx1"/>
          </a:solidFill>
        </p:spPr>
        <p:txBody>
          <a:bodyPr lIns="468000" tIns="25200" bIns="25200">
            <a:normAutofit/>
          </a:bodyPr>
          <a:lstStyle>
            <a:lvl1pPr marL="179388" indent="-179388">
              <a:buFont typeface="MetaNormal-Roman" pitchFamily="34" charset="0"/>
              <a:buNone/>
              <a:defRPr sz="1600">
                <a:solidFill>
                  <a:schemeClr val="bg1"/>
                </a:solidFill>
                <a:latin typeface="MetaOT-Medium" pitchFamily="50" charset="0"/>
              </a:defRPr>
            </a:lvl1pPr>
          </a:lstStyle>
          <a:p>
            <a:pPr lvl="0"/>
            <a:r>
              <a:rPr lang="de-DE" dirty="0" smtClean="0"/>
              <a:t>Eine kurze Einführung</a:t>
            </a:r>
            <a:endParaRPr lang="de-DE" dirty="0"/>
          </a:p>
        </p:txBody>
      </p:sp>
      <p:sp>
        <p:nvSpPr>
          <p:cNvPr id="29" name="Textplatzhalter 25"/>
          <p:cNvSpPr>
            <a:spLocks noGrp="1"/>
          </p:cNvSpPr>
          <p:nvPr>
            <p:ph type="body" sz="quarter" idx="13" hasCustomPrompt="1"/>
          </p:nvPr>
        </p:nvSpPr>
        <p:spPr>
          <a:xfrm>
            <a:off x="0" y="2036525"/>
            <a:ext cx="5292080" cy="288000"/>
          </a:xfrm>
          <a:solidFill>
            <a:schemeClr val="tx1"/>
          </a:solidFill>
        </p:spPr>
        <p:txBody>
          <a:bodyPr lIns="468000" tIns="25200" bIns="25200">
            <a:normAutofit/>
          </a:bodyPr>
          <a:lstStyle>
            <a:lvl1pPr marL="179388" indent="-179388">
              <a:buFont typeface="MetaNormal-Roman" pitchFamily="34" charset="0"/>
              <a:buNone/>
              <a:defRPr sz="1600">
                <a:solidFill>
                  <a:schemeClr val="bg1"/>
                </a:solidFill>
                <a:latin typeface="MetaOT-Medium" pitchFamily="50" charset="0"/>
              </a:defRPr>
            </a:lvl1pPr>
          </a:lstStyle>
          <a:p>
            <a:pPr lvl="0"/>
            <a:r>
              <a:rPr lang="de-DE" dirty="0" smtClean="0"/>
              <a:t>„Normenbegründung in Medizinethik und Biopolitik“</a:t>
            </a:r>
            <a:endParaRPr lang="de-DE" dirty="0"/>
          </a:p>
        </p:txBody>
      </p:sp>
      <p:sp>
        <p:nvSpPr>
          <p:cNvPr id="31" name="Textplatzhalter 25"/>
          <p:cNvSpPr>
            <a:spLocks noGrp="1"/>
          </p:cNvSpPr>
          <p:nvPr>
            <p:ph type="body" sz="quarter" idx="15" hasCustomPrompt="1"/>
          </p:nvPr>
        </p:nvSpPr>
        <p:spPr>
          <a:xfrm>
            <a:off x="0" y="1699974"/>
            <a:ext cx="4355976" cy="288000"/>
          </a:xfrm>
          <a:solidFill>
            <a:schemeClr val="tx1"/>
          </a:solidFill>
        </p:spPr>
        <p:txBody>
          <a:bodyPr lIns="468000" tIns="25200" bIns="25200">
            <a:normAutofit/>
          </a:bodyPr>
          <a:lstStyle>
            <a:lvl1pPr marL="179388" indent="-179388">
              <a:buFont typeface="MetaNormal-Roman" pitchFamily="34" charset="0"/>
              <a:buNone/>
              <a:defRPr sz="1600">
                <a:solidFill>
                  <a:schemeClr val="bg1"/>
                </a:solidFill>
                <a:latin typeface="MetaOT-Medium" pitchFamily="50" charset="0"/>
              </a:defRPr>
            </a:lvl1pPr>
          </a:lstStyle>
          <a:p>
            <a:pPr lvl="0"/>
            <a:r>
              <a:rPr lang="de-DE" dirty="0" smtClean="0"/>
              <a:t>Eröffnungsfeier der Kolleg-Forschergruppe</a:t>
            </a:r>
            <a:endParaRPr lang="de-DE" dirty="0"/>
          </a:p>
        </p:txBody>
      </p:sp>
      <p:pic>
        <p:nvPicPr>
          <p:cNvPr id="2" name="Grafik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92080" y="5639427"/>
            <a:ext cx="3776128" cy="1113957"/>
          </a:xfrm>
          <a:prstGeom prst="rect">
            <a:avLst/>
          </a:prstGeom>
        </p:spPr>
      </p:pic>
      <p:pic>
        <p:nvPicPr>
          <p:cNvPr id="3" name="Bild 2" descr="Logo_4c.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7504" y="5720856"/>
            <a:ext cx="4392488" cy="89013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42844" y="49642"/>
            <a:ext cx="8858312" cy="931086"/>
          </a:xfrm>
          <a:prstGeom prst="rect">
            <a:avLst/>
          </a:prstGeom>
        </p:spPr>
        <p:txBody>
          <a:bodyPr/>
          <a:lstStyle>
            <a:lvl1pPr>
              <a:defRPr>
                <a:latin typeface="Calibri"/>
                <a:cs typeface="Calibri"/>
              </a:defRPr>
            </a:lvl1pPr>
          </a:lstStyle>
          <a:p>
            <a:r>
              <a:rPr lang="de-DE" dirty="0" smtClean="0"/>
              <a:t>ÜBERSCHRIFT</a:t>
            </a:r>
            <a:endParaRPr lang="de-DE" dirty="0"/>
          </a:p>
        </p:txBody>
      </p:sp>
      <p:sp>
        <p:nvSpPr>
          <p:cNvPr id="3" name="Inhaltsplatzhalter 2"/>
          <p:cNvSpPr>
            <a:spLocks noGrp="1"/>
          </p:cNvSpPr>
          <p:nvPr>
            <p:ph idx="1"/>
          </p:nvPr>
        </p:nvSpPr>
        <p:spPr>
          <a:xfrm>
            <a:off x="142844" y="1340768"/>
            <a:ext cx="8858312" cy="5302942"/>
          </a:xfrm>
          <a:prstGeom prst="rect">
            <a:avLst/>
          </a:prstGeom>
        </p:spPr>
        <p:txBody>
          <a:bodyPr/>
          <a:lstStyle>
            <a:lvl1pPr marL="0" indent="0">
              <a:buNone/>
              <a:defRPr>
                <a:latin typeface="Calibri"/>
                <a:cs typeface="Calibri"/>
              </a:defRPr>
            </a:lvl1pPr>
            <a:lvl2pPr>
              <a:defRPr>
                <a:latin typeface="Calibri"/>
                <a:cs typeface="Calibri"/>
              </a:defRPr>
            </a:lvl2pPr>
            <a:lvl3pPr>
              <a:defRPr>
                <a:latin typeface="Calibri"/>
                <a:cs typeface="Calibri"/>
              </a:defRPr>
            </a:lvl3pPr>
            <a:lvl4pPr>
              <a:defRPr>
                <a:latin typeface="Calibri"/>
                <a:cs typeface="Calibri"/>
              </a:defRPr>
            </a:lvl4pPr>
            <a:lvl5pPr>
              <a:defRPr>
                <a:latin typeface="Calibri"/>
                <a:cs typeface="Calibri"/>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hteck 19"/>
          <p:cNvSpPr/>
          <p:nvPr/>
        </p:nvSpPr>
        <p:spPr>
          <a:xfrm>
            <a:off x="0" y="0"/>
            <a:ext cx="9144000" cy="1412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p:cNvSpPr/>
          <p:nvPr/>
        </p:nvSpPr>
        <p:spPr>
          <a:xfrm>
            <a:off x="0" y="6786562"/>
            <a:ext cx="3049200" cy="71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p:cNvSpPr/>
          <p:nvPr/>
        </p:nvSpPr>
        <p:spPr>
          <a:xfrm>
            <a:off x="3048555" y="6786562"/>
            <a:ext cx="3049200" cy="714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p:cNvSpPr/>
          <p:nvPr/>
        </p:nvSpPr>
        <p:spPr>
          <a:xfrm>
            <a:off x="6097110" y="6786562"/>
            <a:ext cx="3049200"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itelplatzhalter 25"/>
          <p:cNvSpPr>
            <a:spLocks noGrp="1"/>
          </p:cNvSpPr>
          <p:nvPr>
            <p:ph type="title"/>
          </p:nvPr>
        </p:nvSpPr>
        <p:spPr>
          <a:xfrm>
            <a:off x="127198" y="42386"/>
            <a:ext cx="8873958" cy="1010350"/>
          </a:xfrm>
          <a:prstGeom prst="rect">
            <a:avLst/>
          </a:prstGeom>
        </p:spPr>
        <p:txBody>
          <a:bodyPr vert="horz" lIns="91440" tIns="45720" rIns="91440" bIns="45720" rtlCol="0" anchor="t">
            <a:normAutofit/>
          </a:bodyPr>
          <a:lstStyle/>
          <a:p>
            <a:r>
              <a:rPr lang="de-DE" dirty="0" smtClean="0"/>
              <a:t>Überschrift</a:t>
            </a:r>
            <a:endParaRPr lang="de-DE" dirty="0"/>
          </a:p>
        </p:txBody>
      </p:sp>
      <p:sp>
        <p:nvSpPr>
          <p:cNvPr id="27" name="Textplatzhalter 26"/>
          <p:cNvSpPr>
            <a:spLocks noGrp="1"/>
          </p:cNvSpPr>
          <p:nvPr>
            <p:ph type="body" idx="1"/>
          </p:nvPr>
        </p:nvSpPr>
        <p:spPr>
          <a:xfrm>
            <a:off x="142844" y="1484784"/>
            <a:ext cx="8858312" cy="5158926"/>
          </a:xfrm>
          <a:prstGeom prst="rect">
            <a:avLst/>
          </a:prstGeom>
        </p:spPr>
        <p:txBody>
          <a:bodyPr vert="horz" lIns="91440" tIns="45720" rIns="91440" bIns="4572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2400" b="1" i="0" kern="1200" cap="none" baseline="0">
          <a:solidFill>
            <a:schemeClr val="bg1"/>
          </a:solidFill>
          <a:latin typeface="Calibri"/>
          <a:ea typeface="+mj-ea"/>
          <a:cs typeface="+mj-cs"/>
        </a:defRPr>
      </a:lvl1pPr>
    </p:titleStyle>
    <p:bodyStyle>
      <a:lvl1pPr marL="0" indent="0" algn="l" defTabSz="914400" rtl="0" eaLnBrk="1" latinLnBrk="0" hangingPunct="1">
        <a:spcBef>
          <a:spcPct val="20000"/>
        </a:spcBef>
        <a:buFont typeface="Arial" pitchFamily="34" charset="0"/>
        <a:buNone/>
        <a:defRPr sz="2000" kern="1200">
          <a:solidFill>
            <a:schemeClr val="accent6">
              <a:lumMod val="10000"/>
            </a:schemeClr>
          </a:solidFill>
          <a:latin typeface="Calibri"/>
          <a:ea typeface="+mn-ea"/>
          <a:cs typeface="Calibri"/>
        </a:defRPr>
      </a:lvl1pPr>
      <a:lvl2pPr marL="742950" indent="-28575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2pPr>
      <a:lvl3pPr marL="11430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3pPr>
      <a:lvl4pPr marL="16002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4pPr>
      <a:lvl5pPr marL="20574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klat_01\Documents\Veranstaltungen\2012-07-23_27 Summer School\Fotolia_31406933_XL_ed.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artisticBlur radius="26"/>
                    </a14:imgEffect>
                    <a14:imgEffect>
                      <a14:brightnessContrast bright="20000"/>
                    </a14:imgEffect>
                  </a14:imgLayer>
                </a14:imgProps>
              </a:ext>
              <a:ext uri="{28A0092B-C50C-407E-A947-70E740481C1C}">
                <a14:useLocalDpi xmlns:a14="http://schemas.microsoft.com/office/drawing/2010/main" val="0"/>
              </a:ext>
            </a:extLst>
          </a:blip>
          <a:srcRect l="1" t="17792" r="25327" b="32502"/>
          <a:stretch/>
        </p:blipFill>
        <p:spPr bwMode="auto">
          <a:xfrm>
            <a:off x="-1" y="999232"/>
            <a:ext cx="9144001" cy="451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platzhalter 1"/>
          <p:cNvSpPr>
            <a:spLocks noGrp="1"/>
          </p:cNvSpPr>
          <p:nvPr>
            <p:ph type="body" sz="quarter" idx="10"/>
          </p:nvPr>
        </p:nvSpPr>
        <p:spPr>
          <a:xfrm>
            <a:off x="0" y="2132856"/>
            <a:ext cx="5148064" cy="936104"/>
          </a:xfrm>
        </p:spPr>
        <p:txBody>
          <a:bodyPr>
            <a:noAutofit/>
          </a:bodyPr>
          <a:lstStyle/>
          <a:p>
            <a:r>
              <a:rPr lang="de-DE" sz="2800" dirty="0">
                <a:latin typeface="Calibri"/>
              </a:rPr>
              <a:t>Religiöse Intervention in Bio- und Medizinethik</a:t>
            </a:r>
            <a:r>
              <a:rPr lang="de-DE" sz="2800" dirty="0">
                <a:latin typeface="Calibri"/>
              </a:rPr>
              <a:t> </a:t>
            </a:r>
            <a:endParaRPr lang="de-DE" sz="2800" dirty="0">
              <a:latin typeface="Calibri"/>
            </a:endParaRPr>
          </a:p>
        </p:txBody>
      </p:sp>
      <p:sp>
        <p:nvSpPr>
          <p:cNvPr id="4" name="Textplatzhalter 3"/>
          <p:cNvSpPr>
            <a:spLocks noGrp="1"/>
          </p:cNvSpPr>
          <p:nvPr>
            <p:ph type="body" sz="quarter" idx="12"/>
          </p:nvPr>
        </p:nvSpPr>
        <p:spPr>
          <a:xfrm>
            <a:off x="0" y="3213008"/>
            <a:ext cx="3419872" cy="360008"/>
          </a:xfrm>
        </p:spPr>
        <p:txBody>
          <a:bodyPr>
            <a:normAutofit/>
          </a:bodyPr>
          <a:lstStyle/>
          <a:p>
            <a:r>
              <a:rPr lang="de-DE" sz="2000" dirty="0" smtClean="0">
                <a:latin typeface="Calibri"/>
              </a:rPr>
              <a:t>Prof. Dr. Thomas Gutmann</a:t>
            </a:r>
            <a:endParaRPr lang="de-DE" sz="2000" dirty="0">
              <a:latin typeface="Calibri"/>
            </a:endParaRPr>
          </a:p>
        </p:txBody>
      </p:sp>
      <p:sp>
        <p:nvSpPr>
          <p:cNvPr id="5" name="Textplatzhalter 4"/>
          <p:cNvSpPr>
            <a:spLocks noGrp="1"/>
          </p:cNvSpPr>
          <p:nvPr>
            <p:ph type="body" sz="quarter" idx="13"/>
          </p:nvPr>
        </p:nvSpPr>
        <p:spPr>
          <a:xfrm>
            <a:off x="0" y="1196752"/>
            <a:ext cx="5148064" cy="792088"/>
          </a:xfrm>
          <a:solidFill>
            <a:schemeClr val="bg1">
              <a:lumMod val="65000"/>
            </a:schemeClr>
          </a:solidFill>
        </p:spPr>
        <p:txBody>
          <a:bodyPr vert="horz" lIns="288000" tIns="25200" rIns="91440" bIns="25200" rtlCol="0">
            <a:normAutofit/>
          </a:bodyPr>
          <a:lstStyle/>
          <a:p>
            <a:pPr>
              <a:buChar char="&gt;"/>
            </a:pPr>
            <a:r>
              <a:rPr lang="de-DE" dirty="0">
                <a:latin typeface="Calibri"/>
              </a:rPr>
              <a:t>Forum </a:t>
            </a:r>
            <a:r>
              <a:rPr lang="de-DE" dirty="0">
                <a:latin typeface="Calibri"/>
              </a:rPr>
              <a:t>Offene Wissenschaft, Universität Bielefeld: </a:t>
            </a:r>
            <a:br>
              <a:rPr lang="de-DE" dirty="0">
                <a:latin typeface="Calibri"/>
              </a:rPr>
            </a:br>
            <a:r>
              <a:rPr lang="de-DE" dirty="0">
                <a:latin typeface="Calibri"/>
              </a:rPr>
              <a:t>Religionen in der Demokratie – Konfliktpotentiale, </a:t>
            </a:r>
            <a:r>
              <a:rPr lang="de-DE" dirty="0">
                <a:latin typeface="Calibri"/>
              </a:rPr>
              <a:t>Gestaltungsmöglichkeiten</a:t>
            </a:r>
            <a:endParaRPr lang="de-DE" dirty="0">
              <a:latin typeface="Calibri"/>
            </a:endParaRPr>
          </a:p>
        </p:txBody>
      </p:sp>
      <p:sp>
        <p:nvSpPr>
          <p:cNvPr id="8" name="Textplatzhalter 3"/>
          <p:cNvSpPr txBox="1">
            <a:spLocks/>
          </p:cNvSpPr>
          <p:nvPr/>
        </p:nvSpPr>
        <p:spPr>
          <a:xfrm>
            <a:off x="0" y="3645056"/>
            <a:ext cx="1763688" cy="288000"/>
          </a:xfrm>
          <a:prstGeom prst="rect">
            <a:avLst/>
          </a:prstGeom>
          <a:solidFill>
            <a:schemeClr val="tx1"/>
          </a:solidFill>
        </p:spPr>
        <p:txBody>
          <a:bodyPr vert="horz" lIns="468000" tIns="25200" rIns="91440" bIns="25200" rtlCol="0">
            <a:normAutofit lnSpcReduction="10000"/>
          </a:bodyPr>
          <a:lstStyle>
            <a:lvl1pPr marL="179388" indent="-179388" algn="l" defTabSz="914400" rtl="0" eaLnBrk="1" latinLnBrk="0" hangingPunct="1">
              <a:spcBef>
                <a:spcPct val="20000"/>
              </a:spcBef>
              <a:buFont typeface="MetaNormal-Roman" pitchFamily="34" charset="0"/>
              <a:buNone/>
              <a:defRPr sz="1600" kern="1200">
                <a:solidFill>
                  <a:schemeClr val="bg1"/>
                </a:solidFill>
                <a:latin typeface="MetaOT-Medium" pitchFamily="50" charset="0"/>
                <a:ea typeface="+mn-ea"/>
                <a:cs typeface="Calibri"/>
              </a:defRPr>
            </a:lvl1pPr>
            <a:lvl2pPr marL="742950" indent="-28575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2pPr>
            <a:lvl3pPr marL="11430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3pPr>
            <a:lvl4pPr marL="16002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4pPr>
            <a:lvl5pPr marL="20574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smtClean="0">
                <a:latin typeface="Calibri"/>
              </a:rPr>
              <a:t>3. Juni 2013</a:t>
            </a:r>
            <a:endParaRPr lang="de-DE" dirty="0">
              <a:latin typeface="Calibri"/>
            </a:endParaRPr>
          </a:p>
        </p:txBody>
      </p:sp>
    </p:spTree>
    <p:extLst>
      <p:ext uri="{BB962C8B-B14F-4D97-AF65-F5344CB8AC3E}">
        <p14:creationId xmlns:p14="http://schemas.microsoft.com/office/powerpoint/2010/main" val="19840628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42844" y="1582442"/>
            <a:ext cx="8858312" cy="5302942"/>
          </a:xfrm>
        </p:spPr>
        <p:txBody>
          <a:bodyPr>
            <a:normAutofit/>
          </a:bodyPr>
          <a:lstStyle/>
          <a:p>
            <a:pPr marL="342900" indent="-342900">
              <a:spcAft>
                <a:spcPts val="1200"/>
              </a:spcAft>
              <a:buFont typeface="Arial"/>
              <a:buChar char="•"/>
            </a:pPr>
            <a:endParaRPr lang="de-DE" dirty="0" smtClean="0"/>
          </a:p>
          <a:p>
            <a:pPr marL="342900" indent="-342900">
              <a:spcAft>
                <a:spcPts val="1800"/>
              </a:spcAft>
              <a:buFont typeface="Arial"/>
              <a:buChar char="•"/>
            </a:pPr>
            <a:r>
              <a:rPr lang="de-DE" dirty="0" smtClean="0"/>
              <a:t>Wie </a:t>
            </a:r>
            <a:r>
              <a:rPr lang="de-DE" dirty="0"/>
              <a:t>hat sich der Einfluss der Religion auf die Biopolitik, die Medizinethik und das Medizinrecht historisch verändert ?</a:t>
            </a:r>
          </a:p>
          <a:p>
            <a:pPr marL="342900" indent="-342900">
              <a:spcAft>
                <a:spcPts val="1800"/>
              </a:spcAft>
              <a:buFont typeface="Arial"/>
              <a:buChar char="•"/>
            </a:pPr>
            <a:r>
              <a:rPr lang="de-DE" dirty="0"/>
              <a:t>Welchen Status haben religiöse Argumente im Rahmen des liberalen und demokratischen Rechtsstaats ?</a:t>
            </a:r>
          </a:p>
          <a:p>
            <a:pPr marL="342900" indent="-342900">
              <a:spcAft>
                <a:spcPts val="1800"/>
              </a:spcAft>
              <a:buFont typeface="Arial"/>
              <a:buChar char="•"/>
            </a:pPr>
            <a:r>
              <a:rPr lang="de-DE" dirty="0"/>
              <a:t>Welche Entwicklungen in den Lebenswissenschaften führen heute zum Ruf nach absoluten Grenzen für das menschliche Handeln, die sich mit Hilfe religiöser Argumente scheinbar besser ziehen lassen als mit den Begründungsressourcen des säkularen Rechtsstaates?</a:t>
            </a:r>
          </a:p>
          <a:p>
            <a:r>
              <a:rPr lang="de-DE" sz="2800" dirty="0"/>
              <a:t> </a:t>
            </a:r>
          </a:p>
        </p:txBody>
      </p:sp>
      <p:sp>
        <p:nvSpPr>
          <p:cNvPr id="5" name="Titel 1"/>
          <p:cNvSpPr>
            <a:spLocks noGrp="1"/>
          </p:cNvSpPr>
          <p:nvPr>
            <p:ph type="title"/>
          </p:nvPr>
        </p:nvSpPr>
        <p:spPr>
          <a:xfrm>
            <a:off x="142844" y="193658"/>
            <a:ext cx="8858312" cy="931086"/>
          </a:xfrm>
        </p:spPr>
        <p:txBody>
          <a:bodyPr anchor="ctr">
            <a:normAutofit/>
          </a:bodyPr>
          <a:lstStyle/>
          <a:p>
            <a:r>
              <a:rPr lang="de-DE" dirty="0"/>
              <a:t>Drei Fragen:</a:t>
            </a:r>
          </a:p>
        </p:txBody>
      </p:sp>
    </p:spTree>
    <p:extLst>
      <p:ext uri="{BB962C8B-B14F-4D97-AF65-F5344CB8AC3E}">
        <p14:creationId xmlns:p14="http://schemas.microsoft.com/office/powerpoint/2010/main" val="176956458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42844" y="1582442"/>
            <a:ext cx="8858312" cy="5302942"/>
          </a:xfrm>
        </p:spPr>
        <p:txBody>
          <a:bodyPr>
            <a:normAutofit/>
          </a:bodyPr>
          <a:lstStyle/>
          <a:p>
            <a:pPr marL="342900" indent="-342900">
              <a:spcAft>
                <a:spcPts val="1200"/>
              </a:spcAft>
              <a:buFont typeface="Arial"/>
              <a:buChar char="•"/>
            </a:pPr>
            <a:r>
              <a:rPr lang="de-DE" dirty="0" smtClean="0"/>
              <a:t>Säkularisierung </a:t>
            </a:r>
            <a:r>
              <a:rPr lang="de-DE" dirty="0"/>
              <a:t>als Streitbegriff der Religionssoziologie</a:t>
            </a:r>
          </a:p>
          <a:p>
            <a:pPr marL="342900" indent="-342900">
              <a:spcAft>
                <a:spcPts val="1200"/>
              </a:spcAft>
              <a:buFont typeface="Arial"/>
              <a:buChar char="•"/>
            </a:pPr>
            <a:r>
              <a:rPr lang="de-DE" dirty="0"/>
              <a:t>Säkularisierung des Rechts</a:t>
            </a:r>
          </a:p>
          <a:p>
            <a:pPr marL="719138" indent="-342900">
              <a:spcAft>
                <a:spcPts val="1200"/>
              </a:spcAft>
              <a:buFont typeface="Arial"/>
              <a:buChar char="•"/>
            </a:pPr>
            <a:r>
              <a:rPr lang="de-DE" dirty="0"/>
              <a:t>Der Prozess der Umstellung von religiösen auf säkulare Begründungen staatlicher Normen seit dem 16. Jahrhundert</a:t>
            </a:r>
          </a:p>
          <a:p>
            <a:pPr marL="719138" indent="-342900">
              <a:spcAft>
                <a:spcPts val="1200"/>
              </a:spcAft>
              <a:buFont typeface="Arial"/>
              <a:buChar char="•"/>
            </a:pPr>
            <a:r>
              <a:rPr lang="de-DE" dirty="0"/>
              <a:t>Drei Beispiele</a:t>
            </a:r>
          </a:p>
          <a:p>
            <a:pPr marL="1082675" indent="-342900">
              <a:spcAft>
                <a:spcPts val="1200"/>
              </a:spcAft>
              <a:buFont typeface="Arial"/>
              <a:buChar char="•"/>
              <a:tabLst>
                <a:tab pos="987425" algn="l"/>
              </a:tabLst>
            </a:pPr>
            <a:r>
              <a:rPr lang="de-DE" dirty="0"/>
              <a:t>Menschenwürde</a:t>
            </a:r>
          </a:p>
          <a:p>
            <a:pPr marL="1082675" indent="-342900">
              <a:spcAft>
                <a:spcPts val="1200"/>
              </a:spcAft>
              <a:buFont typeface="Arial"/>
              <a:buChar char="•"/>
              <a:tabLst>
                <a:tab pos="987425" algn="l"/>
              </a:tabLst>
            </a:pPr>
            <a:r>
              <a:rPr lang="de-DE" dirty="0"/>
              <a:t>Die Säkularisierung des Strafrechts</a:t>
            </a:r>
          </a:p>
          <a:p>
            <a:pPr marL="1082675" indent="-342900">
              <a:spcAft>
                <a:spcPts val="1200"/>
              </a:spcAft>
              <a:buFont typeface="Arial"/>
              <a:buChar char="•"/>
              <a:tabLst>
                <a:tab pos="987425" algn="l"/>
              </a:tabLst>
            </a:pPr>
            <a:r>
              <a:rPr lang="de-DE" dirty="0"/>
              <a:t>„Sittenwidrigkeit“ als Grenze der Selbstbestimmung, § 228 StGB</a:t>
            </a:r>
          </a:p>
        </p:txBody>
      </p:sp>
      <p:sp>
        <p:nvSpPr>
          <p:cNvPr id="5" name="Titel 1"/>
          <p:cNvSpPr>
            <a:spLocks noGrp="1"/>
          </p:cNvSpPr>
          <p:nvPr>
            <p:ph type="title"/>
          </p:nvPr>
        </p:nvSpPr>
        <p:spPr>
          <a:xfrm>
            <a:off x="142844" y="193658"/>
            <a:ext cx="8858312" cy="931086"/>
          </a:xfrm>
        </p:spPr>
        <p:txBody>
          <a:bodyPr anchor="ctr">
            <a:normAutofit/>
          </a:bodyPr>
          <a:lstStyle/>
          <a:p>
            <a:pPr marL="365125" indent="-365125"/>
            <a:r>
              <a:rPr lang="de-DE" dirty="0" smtClean="0"/>
              <a:t>1</a:t>
            </a:r>
            <a:r>
              <a:rPr lang="de-DE" dirty="0"/>
              <a:t>.	Wie hat sich der Einfluss der Religion auf die Biopolitik, die Medizinethik und das Medizinrecht historisch verändert ?</a:t>
            </a:r>
          </a:p>
        </p:txBody>
      </p:sp>
    </p:spTree>
    <p:extLst>
      <p:ext uri="{BB962C8B-B14F-4D97-AF65-F5344CB8AC3E}">
        <p14:creationId xmlns:p14="http://schemas.microsoft.com/office/powerpoint/2010/main" val="39850776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42844" y="1582442"/>
            <a:ext cx="8858312" cy="5302942"/>
          </a:xfrm>
        </p:spPr>
        <p:txBody>
          <a:bodyPr>
            <a:normAutofit/>
          </a:bodyPr>
          <a:lstStyle/>
          <a:p>
            <a:pPr>
              <a:spcAft>
                <a:spcPts val="1200"/>
              </a:spcAft>
            </a:pPr>
            <a:r>
              <a:rPr lang="de-DE" dirty="0" smtClean="0"/>
              <a:t>Ist </a:t>
            </a:r>
            <a:r>
              <a:rPr lang="de-DE" dirty="0"/>
              <a:t>es legitim, dass sich demokratische Mehrheiten bei der Normsetzung religiöser Argumente bedienen ?</a:t>
            </a:r>
          </a:p>
          <a:p>
            <a:pPr>
              <a:spcAft>
                <a:spcPts val="1200"/>
              </a:spcAft>
            </a:pPr>
            <a:endParaRPr lang="de-DE" dirty="0" smtClean="0"/>
          </a:p>
          <a:p>
            <a:pPr marL="342900" indent="-342900">
              <a:spcAft>
                <a:spcPts val="1800"/>
              </a:spcAft>
              <a:buFont typeface="Arial"/>
              <a:buChar char="•"/>
            </a:pPr>
            <a:r>
              <a:rPr lang="de-DE" dirty="0" smtClean="0"/>
              <a:t>Die </a:t>
            </a:r>
            <a:r>
              <a:rPr lang="de-DE" dirty="0"/>
              <a:t>Theorie des politischen Liberalismus und das Konzept des öffentlichen Vernunftgebrauchs (John </a:t>
            </a:r>
            <a:r>
              <a:rPr lang="de-DE" dirty="0" err="1"/>
              <a:t>Rawls</a:t>
            </a:r>
            <a:r>
              <a:rPr lang="de-DE" dirty="0"/>
              <a:t> und Jürgen Habermas)</a:t>
            </a:r>
          </a:p>
          <a:p>
            <a:pPr marL="342900" indent="-342900">
              <a:spcAft>
                <a:spcPts val="1200"/>
              </a:spcAft>
              <a:buFont typeface="Arial"/>
              <a:buChar char="•"/>
            </a:pPr>
            <a:r>
              <a:rPr lang="de-DE" dirty="0" smtClean="0"/>
              <a:t>Die </a:t>
            </a:r>
            <a:r>
              <a:rPr lang="de-DE" dirty="0"/>
              <a:t>weltanschaulich-religiöse Neutralität der </a:t>
            </a:r>
            <a:r>
              <a:rPr lang="de-DE" dirty="0" smtClean="0"/>
              <a:t>Rechtsordnung </a:t>
            </a:r>
            <a:r>
              <a:rPr lang="de-DE" dirty="0"/>
              <a:t>des Grundgesetzes </a:t>
            </a:r>
          </a:p>
        </p:txBody>
      </p:sp>
      <p:sp>
        <p:nvSpPr>
          <p:cNvPr id="5" name="Titel 1"/>
          <p:cNvSpPr>
            <a:spLocks noGrp="1"/>
          </p:cNvSpPr>
          <p:nvPr>
            <p:ph type="title"/>
          </p:nvPr>
        </p:nvSpPr>
        <p:spPr>
          <a:xfrm>
            <a:off x="142844" y="193658"/>
            <a:ext cx="8858312" cy="931086"/>
          </a:xfrm>
        </p:spPr>
        <p:txBody>
          <a:bodyPr anchor="ctr">
            <a:normAutofit/>
          </a:bodyPr>
          <a:lstStyle/>
          <a:p>
            <a:pPr marL="365125" indent="-365125" defTabSz="365125"/>
            <a:r>
              <a:rPr lang="de-DE" dirty="0"/>
              <a:t>2.	Welchen Status haben religiöse Argumente im Rahmen des liberalen und demokratischen Rechtsstaats ?</a:t>
            </a:r>
          </a:p>
        </p:txBody>
      </p:sp>
    </p:spTree>
    <p:extLst>
      <p:ext uri="{BB962C8B-B14F-4D97-AF65-F5344CB8AC3E}">
        <p14:creationId xmlns:p14="http://schemas.microsoft.com/office/powerpoint/2010/main" val="132438953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42844" y="1628800"/>
            <a:ext cx="8858312" cy="3096344"/>
          </a:xfrm>
          <a:solidFill>
            <a:schemeClr val="accent3">
              <a:lumMod val="20000"/>
              <a:lumOff val="80000"/>
              <a:alpha val="50000"/>
            </a:schemeClr>
          </a:solidFill>
        </p:spPr>
        <p:txBody>
          <a:bodyPr>
            <a:normAutofit lnSpcReduction="10000"/>
          </a:bodyPr>
          <a:lstStyle/>
          <a:p>
            <a:pPr>
              <a:spcAft>
                <a:spcPts val="1200"/>
              </a:spcAft>
            </a:pPr>
            <a:r>
              <a:rPr lang="de-DE" dirty="0" smtClean="0"/>
              <a:t>Das </a:t>
            </a:r>
            <a:r>
              <a:rPr lang="de-DE" dirty="0"/>
              <a:t>legitimitätserzeugende „Prinzip der weltanschaulich neutralen Ausübung politischer Herrschaft“ fordert, dass „alle mit staatlicher Gewalt durchsetzbaren politischen Entscheidungen in einer Sprache formuliert sein müssen und gerechtfertigt werden können, die allen Bürgern gleichermaßen zugänglich ist. </a:t>
            </a:r>
            <a:endParaRPr lang="de-DE" dirty="0" smtClean="0"/>
          </a:p>
          <a:p>
            <a:pPr>
              <a:spcAft>
                <a:spcPts val="1200"/>
              </a:spcAft>
            </a:pPr>
            <a:r>
              <a:rPr lang="de-DE" dirty="0" smtClean="0"/>
              <a:t>Die </a:t>
            </a:r>
            <a:r>
              <a:rPr lang="de-DE" dirty="0"/>
              <a:t>Mehrheitsherrschaft verwandelt sich in Repression, wenn eine religiös argumentierende Mehrheit im Verfahren der politischen Meinungs- und Willensbildung der unterlegenen säkularen oder andersgläubigen Minderheit den Nachvollzug der ihr geschuldeten Rechtfertigungen verweigert.“</a:t>
            </a:r>
          </a:p>
          <a:p>
            <a:pPr algn="r"/>
            <a:r>
              <a:rPr lang="de-DE" i="1" dirty="0" smtClean="0"/>
              <a:t>Jürgen Habermas, mit </a:t>
            </a:r>
            <a:r>
              <a:rPr lang="de-DE" i="1" dirty="0"/>
              <a:t>Bezug auf John </a:t>
            </a:r>
            <a:r>
              <a:rPr lang="de-DE" i="1" dirty="0" err="1" smtClean="0"/>
              <a:t>Rawls</a:t>
            </a:r>
            <a:endParaRPr lang="de-DE" i="1" dirty="0"/>
          </a:p>
        </p:txBody>
      </p:sp>
      <p:sp>
        <p:nvSpPr>
          <p:cNvPr id="5" name="Titel 1"/>
          <p:cNvSpPr>
            <a:spLocks noGrp="1"/>
          </p:cNvSpPr>
          <p:nvPr>
            <p:ph type="title"/>
          </p:nvPr>
        </p:nvSpPr>
        <p:spPr>
          <a:xfrm>
            <a:off x="142844" y="193658"/>
            <a:ext cx="8858312" cy="931086"/>
          </a:xfrm>
        </p:spPr>
        <p:txBody>
          <a:bodyPr anchor="ctr">
            <a:normAutofit/>
          </a:bodyPr>
          <a:lstStyle/>
          <a:p>
            <a:pPr marL="365125" indent="-365125" defTabSz="365125"/>
            <a:r>
              <a:rPr lang="de-DE" dirty="0"/>
              <a:t>2.	Welchen Status haben religiöse Argumente im Rahmen des liberalen und demokratischen Rechtsstaats ?</a:t>
            </a:r>
          </a:p>
        </p:txBody>
      </p:sp>
    </p:spTree>
    <p:extLst>
      <p:ext uri="{BB962C8B-B14F-4D97-AF65-F5344CB8AC3E}">
        <p14:creationId xmlns:p14="http://schemas.microsoft.com/office/powerpoint/2010/main" val="205358455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42844" y="1582442"/>
            <a:ext cx="8858312" cy="5302942"/>
          </a:xfrm>
        </p:spPr>
        <p:txBody>
          <a:bodyPr>
            <a:normAutofit/>
          </a:bodyPr>
          <a:lstStyle/>
          <a:p>
            <a:pPr>
              <a:spcAft>
                <a:spcPts val="1200"/>
              </a:spcAft>
            </a:pPr>
            <a:r>
              <a:rPr lang="de-DE" dirty="0" smtClean="0"/>
              <a:t>Ist </a:t>
            </a:r>
            <a:r>
              <a:rPr lang="de-DE" dirty="0"/>
              <a:t>es legitim, dass sich demokratische Mehrheiten bei der Normsetzung religiöser Argumente bedienen ?</a:t>
            </a:r>
          </a:p>
          <a:p>
            <a:pPr>
              <a:spcAft>
                <a:spcPts val="1200"/>
              </a:spcAft>
            </a:pPr>
            <a:endParaRPr lang="de-DE" dirty="0" smtClean="0"/>
          </a:p>
          <a:p>
            <a:pPr marL="342900" indent="-342900">
              <a:spcAft>
                <a:spcPts val="1800"/>
              </a:spcAft>
              <a:buFont typeface="Arial"/>
              <a:buChar char="•"/>
            </a:pPr>
            <a:r>
              <a:rPr lang="de-DE" dirty="0" smtClean="0"/>
              <a:t>Die </a:t>
            </a:r>
            <a:r>
              <a:rPr lang="de-DE" dirty="0"/>
              <a:t>Theorie des politischen Liberalismus und das Konzept des öffentlichen Vernunftgebrauchs (John </a:t>
            </a:r>
            <a:r>
              <a:rPr lang="de-DE" dirty="0" err="1"/>
              <a:t>Rawls</a:t>
            </a:r>
            <a:r>
              <a:rPr lang="de-DE" dirty="0"/>
              <a:t> und Jürgen Habermas)</a:t>
            </a:r>
          </a:p>
          <a:p>
            <a:pPr marL="342900" indent="-342900">
              <a:spcAft>
                <a:spcPts val="1200"/>
              </a:spcAft>
              <a:buFont typeface="Arial"/>
              <a:buChar char="•"/>
            </a:pPr>
            <a:r>
              <a:rPr lang="de-DE" dirty="0" smtClean="0"/>
              <a:t>Die </a:t>
            </a:r>
            <a:r>
              <a:rPr lang="de-DE" dirty="0"/>
              <a:t>weltanschaulich-religiöse Neutralität der </a:t>
            </a:r>
            <a:r>
              <a:rPr lang="de-DE" dirty="0" smtClean="0"/>
              <a:t>Rechtsordnung </a:t>
            </a:r>
            <a:r>
              <a:rPr lang="de-DE" dirty="0"/>
              <a:t>des Grundgesetzes </a:t>
            </a:r>
          </a:p>
        </p:txBody>
      </p:sp>
      <p:sp>
        <p:nvSpPr>
          <p:cNvPr id="5" name="Titel 1"/>
          <p:cNvSpPr>
            <a:spLocks noGrp="1"/>
          </p:cNvSpPr>
          <p:nvPr>
            <p:ph type="title"/>
          </p:nvPr>
        </p:nvSpPr>
        <p:spPr>
          <a:xfrm>
            <a:off x="142844" y="193658"/>
            <a:ext cx="8858312" cy="931086"/>
          </a:xfrm>
        </p:spPr>
        <p:txBody>
          <a:bodyPr anchor="ctr">
            <a:normAutofit/>
          </a:bodyPr>
          <a:lstStyle/>
          <a:p>
            <a:pPr marL="365125" indent="-365125" defTabSz="365125"/>
            <a:r>
              <a:rPr lang="de-DE" dirty="0"/>
              <a:t>2.	Welchen Status haben religiöse Argumente im Rahmen des liberalen und demokratischen Rechtsstaats ?</a:t>
            </a:r>
          </a:p>
        </p:txBody>
      </p:sp>
    </p:spTree>
    <p:extLst>
      <p:ext uri="{BB962C8B-B14F-4D97-AF65-F5344CB8AC3E}">
        <p14:creationId xmlns:p14="http://schemas.microsoft.com/office/powerpoint/2010/main" val="211759169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42844" y="1700808"/>
            <a:ext cx="8858312" cy="5302942"/>
          </a:xfrm>
        </p:spPr>
        <p:txBody>
          <a:bodyPr>
            <a:normAutofit/>
          </a:bodyPr>
          <a:lstStyle/>
          <a:p>
            <a:pPr marL="457200" indent="-457200">
              <a:buAutoNum type="alphaLcParenR"/>
            </a:pPr>
            <a:r>
              <a:rPr lang="de-DE" dirty="0" smtClean="0"/>
              <a:t>Restbestände </a:t>
            </a:r>
            <a:r>
              <a:rPr lang="de-DE" dirty="0"/>
              <a:t>theologischer </a:t>
            </a:r>
            <a:r>
              <a:rPr lang="de-DE" dirty="0" smtClean="0"/>
              <a:t>Figuren: Das Recht der Sterbehilfe </a:t>
            </a:r>
          </a:p>
          <a:p>
            <a:pPr marL="457200" indent="-457200">
              <a:buAutoNum type="alphaLcParenR"/>
            </a:pPr>
            <a:endParaRPr lang="de-DE" dirty="0"/>
          </a:p>
          <a:p>
            <a:pPr marL="457200" indent="-457200">
              <a:buAutoNum type="alphaLcParenR"/>
            </a:pPr>
            <a:endParaRPr lang="de-DE" dirty="0" smtClean="0"/>
          </a:p>
          <a:p>
            <a:pPr marL="457200" indent="-457200">
              <a:buAutoNum type="alphaLcParenR"/>
            </a:pPr>
            <a:endParaRPr lang="de-DE" dirty="0"/>
          </a:p>
          <a:p>
            <a:pPr marL="457200" indent="-457200">
              <a:buAutoNum type="alphaLcParenR"/>
            </a:pPr>
            <a:endParaRPr lang="de-DE" dirty="0" smtClean="0"/>
          </a:p>
          <a:p>
            <a:pPr marL="457200" indent="-457200">
              <a:buAutoNum type="alphaLcParenR"/>
            </a:pPr>
            <a:endParaRPr lang="de-DE" dirty="0"/>
          </a:p>
          <a:p>
            <a:pPr marL="457200" indent="-457200">
              <a:buAutoNum type="alphaLcParenR"/>
            </a:pPr>
            <a:endParaRPr lang="de-DE" dirty="0" smtClean="0"/>
          </a:p>
          <a:p>
            <a:pPr marL="457200" indent="-457200">
              <a:buAutoNum type="alphaLcParenR"/>
            </a:pPr>
            <a:endParaRPr lang="de-DE" dirty="0"/>
          </a:p>
          <a:p>
            <a:pPr marL="457200" indent="-457200">
              <a:buAutoNum type="alphaLcParenR"/>
            </a:pPr>
            <a:endParaRPr lang="de-DE" dirty="0" smtClean="0"/>
          </a:p>
          <a:p>
            <a:pPr marL="457200" indent="-457200">
              <a:buAutoNum type="alphaLcParenR"/>
            </a:pPr>
            <a:endParaRPr lang="de-DE" dirty="0"/>
          </a:p>
          <a:p>
            <a:pPr marL="457200" indent="-457200">
              <a:buAutoNum type="alphaLcParenR"/>
            </a:pPr>
            <a:endParaRPr lang="de-DE" dirty="0" smtClean="0"/>
          </a:p>
          <a:p>
            <a:pPr marL="457200" indent="-457200">
              <a:buAutoNum type="alphaLcParenR"/>
            </a:pPr>
            <a:r>
              <a:rPr lang="de-DE" dirty="0" smtClean="0"/>
              <a:t>Humangenetik und theologische Phantomschmerzen</a:t>
            </a:r>
            <a:r>
              <a:rPr lang="de-DE" dirty="0"/>
              <a:t>. Die „Gattungswürde“ </a:t>
            </a:r>
          </a:p>
        </p:txBody>
      </p:sp>
      <p:sp>
        <p:nvSpPr>
          <p:cNvPr id="5" name="Titel 1"/>
          <p:cNvSpPr>
            <a:spLocks noGrp="1"/>
          </p:cNvSpPr>
          <p:nvPr>
            <p:ph type="title"/>
          </p:nvPr>
        </p:nvSpPr>
        <p:spPr>
          <a:xfrm>
            <a:off x="142844" y="193658"/>
            <a:ext cx="8858312" cy="931086"/>
          </a:xfrm>
        </p:spPr>
        <p:txBody>
          <a:bodyPr anchor="ctr">
            <a:normAutofit fontScale="90000"/>
          </a:bodyPr>
          <a:lstStyle/>
          <a:p>
            <a:pPr marL="365125" indent="-365125"/>
            <a:r>
              <a:rPr lang="de-DE" dirty="0"/>
              <a:t>3.	Welche Entwicklungen in den Lebenswissenschaften führen heute zum Ruf nach absoluten Grenzen für das menschliche Handeln, die sich mit Hilfe religiöser Argumente scheinbar besser ziehen lassen als mit den Begründungsressourcen des säkularen Rechtsstaates?</a:t>
            </a:r>
          </a:p>
        </p:txBody>
      </p:sp>
      <p:sp>
        <p:nvSpPr>
          <p:cNvPr id="4" name="Inhaltsplatzhalter 2"/>
          <p:cNvSpPr txBox="1">
            <a:spLocks/>
          </p:cNvSpPr>
          <p:nvPr/>
        </p:nvSpPr>
        <p:spPr>
          <a:xfrm>
            <a:off x="251520" y="2276872"/>
            <a:ext cx="8640960" cy="3312368"/>
          </a:xfrm>
          <a:prstGeom prst="rect">
            <a:avLst/>
          </a:prstGeom>
          <a:solidFill>
            <a:schemeClr val="accent3">
              <a:lumMod val="20000"/>
              <a:lumOff val="80000"/>
              <a:alpha val="50000"/>
            </a:schemeClr>
          </a:solidFill>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000" kern="1200">
                <a:solidFill>
                  <a:schemeClr val="accent6">
                    <a:lumMod val="10000"/>
                  </a:schemeClr>
                </a:solidFill>
                <a:latin typeface="Calibri"/>
                <a:ea typeface="+mn-ea"/>
                <a:cs typeface="Calibri"/>
              </a:defRPr>
            </a:lvl1pPr>
            <a:lvl2pPr marL="742950" indent="-28575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2pPr>
            <a:lvl3pPr marL="11430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3pPr>
            <a:lvl4pPr marL="16002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4pPr>
            <a:lvl5pPr marL="20574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smtClean="0"/>
              <a:t>„</a:t>
            </a:r>
            <a:r>
              <a:rPr lang="de-DE" dirty="0"/>
              <a:t>Staaten haben ein [...] legitimes Interesse daran, Individuen davor zu bewahren, durch irrationale, unaufgeklärte, erzwungene oder labile Entscheidungen ihren Tod zu beschleunigen. Zu diesem Zweck dürfen Staaten die Hilfe, die Ärzte Personen leisten dürfen, die den Wunsch zu sterben zum Ausdruck bringen, regulieren und beschränken. Aber der Staat darf Menschen [...] nicht schlechthin die Möglichkeit verwehren, im Rahmen eines vernünftigen, vom Staat festgeschriebenen Verfahrens [...] zu demonstrieren, dass ihre Entscheidung, sterben zu wollen, in der Tat aufgeklärt, beständig und freiwillig ist“. </a:t>
            </a:r>
            <a:endParaRPr lang="de-DE" dirty="0" smtClean="0"/>
          </a:p>
          <a:p>
            <a:pPr algn="ctr"/>
            <a:r>
              <a:rPr lang="de-DE" sz="1800" i="1" dirty="0"/>
              <a:t>Dworkin, R. / Nagel, </a:t>
            </a:r>
            <a:r>
              <a:rPr lang="de-DE" sz="1800" i="1" dirty="0" err="1"/>
              <a:t>Th</a:t>
            </a:r>
            <a:r>
              <a:rPr lang="de-DE" sz="1800" i="1" dirty="0"/>
              <a:t>. / Nozick, R. / </a:t>
            </a:r>
            <a:r>
              <a:rPr lang="de-DE" sz="1800" i="1" dirty="0" err="1"/>
              <a:t>Scanlon</a:t>
            </a:r>
            <a:r>
              <a:rPr lang="de-DE" sz="1800" i="1" dirty="0"/>
              <a:t>, </a:t>
            </a:r>
            <a:r>
              <a:rPr lang="de-DE" sz="1800" i="1" dirty="0" err="1"/>
              <a:t>Th</a:t>
            </a:r>
            <a:r>
              <a:rPr lang="de-DE" sz="1800" i="1" dirty="0"/>
              <a:t>. / Thomson, J. J., </a:t>
            </a:r>
            <a:r>
              <a:rPr lang="de-DE" sz="1800" i="1" dirty="0" err="1"/>
              <a:t>Assisted</a:t>
            </a:r>
            <a:r>
              <a:rPr lang="de-DE" sz="1800" i="1" dirty="0"/>
              <a:t> </a:t>
            </a:r>
            <a:r>
              <a:rPr lang="de-DE" sz="1800" i="1" dirty="0" err="1" smtClean="0"/>
              <a:t>Suicide</a:t>
            </a:r>
            <a:r>
              <a:rPr lang="de-DE" sz="1800" i="1" dirty="0"/>
              <a:t>. </a:t>
            </a:r>
            <a:r>
              <a:rPr lang="de-DE" sz="1800" i="1" dirty="0" smtClean="0"/>
              <a:t/>
            </a:r>
            <a:br>
              <a:rPr lang="de-DE" sz="1800" i="1" dirty="0" smtClean="0"/>
            </a:br>
            <a:r>
              <a:rPr lang="de-DE" sz="1800" i="1" dirty="0" smtClean="0"/>
              <a:t>The </a:t>
            </a:r>
            <a:r>
              <a:rPr lang="de-DE" sz="1800" i="1" dirty="0" err="1"/>
              <a:t>Philosophers</a:t>
            </a:r>
            <a:r>
              <a:rPr lang="de-DE" sz="1800" i="1" dirty="0"/>
              <a:t>‘ Brief, The New York Review </a:t>
            </a:r>
            <a:r>
              <a:rPr lang="de-DE" sz="1800" i="1" dirty="0" err="1"/>
              <a:t>of</a:t>
            </a:r>
            <a:r>
              <a:rPr lang="de-DE" sz="1800" i="1" dirty="0"/>
              <a:t> Books, 23.3.1997, 41-47. </a:t>
            </a:r>
          </a:p>
          <a:p>
            <a:endParaRPr lang="de-DE" dirty="0"/>
          </a:p>
        </p:txBody>
      </p:sp>
    </p:spTree>
    <p:extLst>
      <p:ext uri="{BB962C8B-B14F-4D97-AF65-F5344CB8AC3E}">
        <p14:creationId xmlns:p14="http://schemas.microsoft.com/office/powerpoint/2010/main" val="32218132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klat_01\Documents\Veranstaltungen\2012-07-23_27 Summer School\Fotolia_31406933_XL_ed.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artisticBlur radius="26"/>
                    </a14:imgEffect>
                    <a14:imgEffect>
                      <a14:brightnessContrast bright="20000"/>
                    </a14:imgEffect>
                  </a14:imgLayer>
                </a14:imgProps>
              </a:ext>
              <a:ext uri="{28A0092B-C50C-407E-A947-70E740481C1C}">
                <a14:useLocalDpi xmlns:a14="http://schemas.microsoft.com/office/drawing/2010/main" val="0"/>
              </a:ext>
            </a:extLst>
          </a:blip>
          <a:srcRect l="1" t="17792" r="25327" b="32502"/>
          <a:stretch/>
        </p:blipFill>
        <p:spPr bwMode="auto">
          <a:xfrm>
            <a:off x="-1" y="999232"/>
            <a:ext cx="9144001" cy="451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platzhalter 1"/>
          <p:cNvSpPr>
            <a:spLocks noGrp="1"/>
          </p:cNvSpPr>
          <p:nvPr>
            <p:ph type="body" sz="quarter" idx="10"/>
          </p:nvPr>
        </p:nvSpPr>
        <p:spPr>
          <a:xfrm>
            <a:off x="0" y="2132856"/>
            <a:ext cx="5148064" cy="936104"/>
          </a:xfrm>
        </p:spPr>
        <p:txBody>
          <a:bodyPr>
            <a:noAutofit/>
          </a:bodyPr>
          <a:lstStyle/>
          <a:p>
            <a:r>
              <a:rPr lang="de-DE" sz="2800" dirty="0">
                <a:latin typeface="Calibri"/>
              </a:rPr>
              <a:t>Religiöse Intervention in Bio- und Medizinethik</a:t>
            </a:r>
            <a:r>
              <a:rPr lang="de-DE" sz="2800" dirty="0">
                <a:latin typeface="Calibri"/>
              </a:rPr>
              <a:t> </a:t>
            </a:r>
            <a:endParaRPr lang="de-DE" sz="2800" dirty="0">
              <a:latin typeface="Calibri"/>
            </a:endParaRPr>
          </a:p>
        </p:txBody>
      </p:sp>
      <p:sp>
        <p:nvSpPr>
          <p:cNvPr id="4" name="Textplatzhalter 3"/>
          <p:cNvSpPr>
            <a:spLocks noGrp="1"/>
          </p:cNvSpPr>
          <p:nvPr>
            <p:ph type="body" sz="quarter" idx="12"/>
          </p:nvPr>
        </p:nvSpPr>
        <p:spPr>
          <a:xfrm>
            <a:off x="0" y="3213008"/>
            <a:ext cx="3419872" cy="360008"/>
          </a:xfrm>
        </p:spPr>
        <p:txBody>
          <a:bodyPr>
            <a:normAutofit/>
          </a:bodyPr>
          <a:lstStyle/>
          <a:p>
            <a:r>
              <a:rPr lang="de-DE" sz="2000" dirty="0" smtClean="0">
                <a:latin typeface="Calibri"/>
              </a:rPr>
              <a:t>Prof. Dr. Thomas Gutmann</a:t>
            </a:r>
            <a:endParaRPr lang="de-DE" sz="2000" dirty="0">
              <a:latin typeface="Calibri"/>
            </a:endParaRPr>
          </a:p>
        </p:txBody>
      </p:sp>
      <p:sp>
        <p:nvSpPr>
          <p:cNvPr id="5" name="Textplatzhalter 4"/>
          <p:cNvSpPr>
            <a:spLocks noGrp="1"/>
          </p:cNvSpPr>
          <p:nvPr>
            <p:ph type="body" sz="quarter" idx="13"/>
          </p:nvPr>
        </p:nvSpPr>
        <p:spPr>
          <a:xfrm>
            <a:off x="0" y="1196752"/>
            <a:ext cx="5148064" cy="864096"/>
          </a:xfrm>
          <a:solidFill>
            <a:schemeClr val="bg1">
              <a:lumMod val="65000"/>
            </a:schemeClr>
          </a:solidFill>
        </p:spPr>
        <p:txBody>
          <a:bodyPr vert="horz" lIns="288000" tIns="25200" rIns="91440" bIns="25200" rtlCol="0">
            <a:normAutofit/>
          </a:bodyPr>
          <a:lstStyle/>
          <a:p>
            <a:pPr>
              <a:buChar char="&gt;"/>
            </a:pPr>
            <a:r>
              <a:rPr lang="de-DE" dirty="0">
                <a:latin typeface="Calibri"/>
              </a:rPr>
              <a:t>Forum </a:t>
            </a:r>
            <a:r>
              <a:rPr lang="de-DE" dirty="0">
                <a:latin typeface="Calibri"/>
              </a:rPr>
              <a:t>Offene Wissenschaft, Universität Bielefeld: </a:t>
            </a:r>
            <a:br>
              <a:rPr lang="de-DE" dirty="0">
                <a:latin typeface="Calibri"/>
              </a:rPr>
            </a:br>
            <a:r>
              <a:rPr lang="de-DE" dirty="0">
                <a:latin typeface="Calibri"/>
              </a:rPr>
              <a:t>Religionen in der Demokratie – Konfliktpotentiale, </a:t>
            </a:r>
            <a:r>
              <a:rPr lang="de-DE" dirty="0">
                <a:latin typeface="Calibri"/>
              </a:rPr>
              <a:t>Gestaltungsmöglichkeiten</a:t>
            </a:r>
            <a:endParaRPr lang="de-DE" dirty="0">
              <a:latin typeface="Calibri"/>
            </a:endParaRPr>
          </a:p>
        </p:txBody>
      </p:sp>
      <p:sp>
        <p:nvSpPr>
          <p:cNvPr id="8" name="Textplatzhalter 3"/>
          <p:cNvSpPr txBox="1">
            <a:spLocks/>
          </p:cNvSpPr>
          <p:nvPr/>
        </p:nvSpPr>
        <p:spPr>
          <a:xfrm>
            <a:off x="0" y="3645056"/>
            <a:ext cx="1763688" cy="288000"/>
          </a:xfrm>
          <a:prstGeom prst="rect">
            <a:avLst/>
          </a:prstGeom>
          <a:solidFill>
            <a:schemeClr val="tx1"/>
          </a:solidFill>
        </p:spPr>
        <p:txBody>
          <a:bodyPr vert="horz" lIns="468000" tIns="25200" rIns="91440" bIns="25200" rtlCol="0">
            <a:normAutofit lnSpcReduction="10000"/>
          </a:bodyPr>
          <a:lstStyle>
            <a:lvl1pPr marL="179388" indent="-179388" algn="l" defTabSz="914400" rtl="0" eaLnBrk="1" latinLnBrk="0" hangingPunct="1">
              <a:spcBef>
                <a:spcPct val="20000"/>
              </a:spcBef>
              <a:buFont typeface="MetaNormal-Roman" pitchFamily="34" charset="0"/>
              <a:buNone/>
              <a:defRPr sz="1600" kern="1200">
                <a:solidFill>
                  <a:schemeClr val="bg1"/>
                </a:solidFill>
                <a:latin typeface="MetaOT-Medium" pitchFamily="50" charset="0"/>
                <a:ea typeface="+mn-ea"/>
                <a:cs typeface="Calibri"/>
              </a:defRPr>
            </a:lvl1pPr>
            <a:lvl2pPr marL="742950" indent="-28575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2pPr>
            <a:lvl3pPr marL="11430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3pPr>
            <a:lvl4pPr marL="16002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4pPr>
            <a:lvl5pPr marL="2057400" indent="-228600" algn="l" defTabSz="914400" rtl="0" eaLnBrk="1" latinLnBrk="0" hangingPunct="1">
              <a:spcBef>
                <a:spcPct val="20000"/>
              </a:spcBef>
              <a:buFont typeface="Arial" pitchFamily="34" charset="0"/>
              <a:buChar char="»"/>
              <a:defRPr sz="2000" kern="1200">
                <a:solidFill>
                  <a:schemeClr val="accent6">
                    <a:lumMod val="10000"/>
                  </a:schemeClr>
                </a:solidFill>
                <a:latin typeface="Calibri"/>
                <a:ea typeface="+mn-ea"/>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smtClean="0">
                <a:latin typeface="Calibri"/>
              </a:rPr>
              <a:t>3. Juni 2013</a:t>
            </a:r>
            <a:endParaRPr lang="de-DE" dirty="0">
              <a:latin typeface="Calibri"/>
            </a:endParaRPr>
          </a:p>
        </p:txBody>
      </p:sp>
    </p:spTree>
    <p:extLst>
      <p:ext uri="{BB962C8B-B14F-4D97-AF65-F5344CB8AC3E}">
        <p14:creationId xmlns:p14="http://schemas.microsoft.com/office/powerpoint/2010/main" val="248682348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äsentation Summer School">
  <a:themeElements>
    <a:clrScheme name="KFG 1209">
      <a:dk1>
        <a:srgbClr val="87888A"/>
      </a:dk1>
      <a:lt1>
        <a:sysClr val="window" lastClr="FFFFFF"/>
      </a:lt1>
      <a:dk2>
        <a:srgbClr val="87888A"/>
      </a:dk2>
      <a:lt2>
        <a:srgbClr val="FFFFFF"/>
      </a:lt2>
      <a:accent1>
        <a:srgbClr val="007BB2"/>
      </a:accent1>
      <a:accent2>
        <a:srgbClr val="008E96"/>
      </a:accent2>
      <a:accent3>
        <a:srgbClr val="006E89"/>
      </a:accent3>
      <a:accent4>
        <a:srgbClr val="B1C800"/>
      </a:accent4>
      <a:accent5>
        <a:srgbClr val="FFED00"/>
      </a:accent5>
      <a:accent6>
        <a:srgbClr val="D9DADB"/>
      </a:accent6>
      <a:hlink>
        <a:srgbClr val="0000FF"/>
      </a:hlink>
      <a:folHlink>
        <a:srgbClr val="800080"/>
      </a:folHlink>
    </a:clrScheme>
    <a:fontScheme name="WWU">
      <a:majorFont>
        <a:latin typeface="MetaBold-Roman"/>
        <a:ea typeface=""/>
        <a:cs typeface=""/>
      </a:majorFont>
      <a:minorFont>
        <a:latin typeface="MetaNormal-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accent1"/>
        </a:solidFill>
      </a:spPr>
      <a:bodyPr wrap="square" lIns="468000" tIns="25200" bIns="25200" rtlCol="0">
        <a:spAutoFit/>
      </a:bodyPr>
      <a:lstStyle>
        <a:defPPr>
          <a:defRPr sz="2400" dirty="0" smtClean="0">
            <a:solidFill>
              <a:schemeClr val="bg1"/>
            </a:solidFill>
            <a:latin typeface="MetaNormal-Roman" pitchFamily="34" charset="0"/>
          </a:defRPr>
        </a:defPPr>
      </a:lstStyle>
    </a:tx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Präsentation Summer School</Template>
  <TotalTime>0</TotalTime>
  <Words>495</Words>
  <Application>Microsoft Macintosh PowerPoint</Application>
  <PresentationFormat>Bildschirmpräsentation (4:3)</PresentationFormat>
  <Paragraphs>51</Paragraphs>
  <Slides>8</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vt:i4>
      </vt:variant>
    </vt:vector>
  </HeadingPairs>
  <TitlesOfParts>
    <vt:vector size="14" baseType="lpstr">
      <vt:lpstr>MetaNormal-Roman</vt:lpstr>
      <vt:lpstr>ＭＳ Ｐゴシック</vt:lpstr>
      <vt:lpstr>Arial Unicode MS</vt:lpstr>
      <vt:lpstr>Wingdings 3</vt:lpstr>
      <vt:lpstr>Calibri</vt:lpstr>
      <vt:lpstr>Präsentation Summer School</vt:lpstr>
      <vt:lpstr>PowerPoint-Präsentation</vt:lpstr>
      <vt:lpstr>Drei Fragen:</vt:lpstr>
      <vt:lpstr>1. Wie hat sich der Einfluss der Religion auf die Biopolitik, die Medizinethik und das Medizinrecht historisch verändert ?</vt:lpstr>
      <vt:lpstr>2. Welchen Status haben religiöse Argumente im Rahmen des liberalen und demokratischen Rechtsstaats ?</vt:lpstr>
      <vt:lpstr>2. Welchen Status haben religiöse Argumente im Rahmen des liberalen und demokratischen Rechtsstaats ?</vt:lpstr>
      <vt:lpstr>2. Welchen Status haben religiöse Argumente im Rahmen des liberalen und demokratischen Rechtsstaats ?</vt:lpstr>
      <vt:lpstr>3. Welche Entwicklungen in den Lebenswissenschaften führen heute zum Ruf nach absoluten Grenzen für das menschliche Handeln, die sich mit Hilfe religiöser Argumente scheinbar besser ziehen lassen als mit den Begründungsressourcen des säkularen Rechtsstaates?</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Klatt</dc:creator>
  <cp:lastModifiedBy>Thomas Gutmann</cp:lastModifiedBy>
  <cp:revision>62</cp:revision>
  <dcterms:created xsi:type="dcterms:W3CDTF">2012-07-17T10:03:00Z</dcterms:created>
  <dcterms:modified xsi:type="dcterms:W3CDTF">2013-06-03T15:03:48Z</dcterms:modified>
</cp:coreProperties>
</file>