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8" r:id="rId2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4" autoAdjust="0"/>
    <p:restoredTop sz="94660"/>
  </p:normalViewPr>
  <p:slideViewPr>
    <p:cSldViewPr>
      <p:cViewPr varScale="1">
        <p:scale>
          <a:sx n="108" d="100"/>
          <a:sy n="108" d="100"/>
        </p:scale>
        <p:origin x="-8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07AAE-D08C-4A73-9301-BE273AC58EFD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239A0-C5A5-41CB-A20D-20B323B6C38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239A0-C5A5-41CB-A20D-20B323B6C388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42B21D5-CFD1-4877-A936-C489BBE86F0F}" type="datetimeFigureOut">
              <a:rPr lang="de-DE" smtClean="0"/>
              <a:pPr/>
              <a:t>17.10.2011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E3CCD52-649E-44A4-8950-FF003750A38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208912" cy="3627784"/>
          </a:xfrm>
        </p:spPr>
        <p:txBody>
          <a:bodyPr>
            <a:normAutofit/>
          </a:bodyPr>
          <a:lstStyle/>
          <a:p>
            <a:r>
              <a:rPr lang="de-DE" sz="4400" b="1" dirty="0" smtClean="0"/>
              <a:t>Blogs</a:t>
            </a:r>
            <a:r>
              <a:rPr lang="de-DE" sz="4400" b="1" dirty="0"/>
              <a:t>, </a:t>
            </a:r>
            <a:r>
              <a:rPr lang="de-DE" sz="4400" b="1" dirty="0" err="1" smtClean="0"/>
              <a:t>Facebook</a:t>
            </a:r>
            <a:r>
              <a:rPr lang="de-DE" sz="4400" b="1" dirty="0"/>
              <a:t>, </a:t>
            </a:r>
            <a:r>
              <a:rPr lang="de-DE" sz="4400" b="1" dirty="0" err="1"/>
              <a:t>Twitter</a:t>
            </a:r>
            <a:r>
              <a:rPr lang="de-DE" sz="4400" b="1" dirty="0"/>
              <a:t> – Eine neue Form der </a:t>
            </a:r>
            <a:r>
              <a:rPr lang="de-DE" sz="4400" b="1" dirty="0" smtClean="0"/>
              <a:t>Sozialität (?)</a:t>
            </a:r>
            <a:br>
              <a:rPr lang="de-DE" sz="4400" b="1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3100" b="1" dirty="0"/>
              <a:t>Forum Offene </a:t>
            </a:r>
            <a:r>
              <a:rPr lang="de-DE" sz="3100" b="1" dirty="0" smtClean="0"/>
              <a:t>Wissenschaft</a:t>
            </a:r>
            <a:endParaRPr lang="de-DE" sz="31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6728792" cy="2281808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Petra </a:t>
            </a:r>
            <a:r>
              <a:rPr lang="de-DE" dirty="0" err="1" smtClean="0"/>
              <a:t>Pansegrau</a:t>
            </a:r>
            <a:endParaRPr lang="de-DE" dirty="0" smtClean="0"/>
          </a:p>
          <a:p>
            <a:r>
              <a:rPr lang="de-DE" dirty="0" smtClean="0"/>
              <a:t>Interdisziplinäre Medienwissenschaft / Fakultät für Linguistik und Literaturwissenschaft der Universität Bielefeld</a:t>
            </a:r>
          </a:p>
          <a:p>
            <a:r>
              <a:rPr lang="de-DE" b="1" dirty="0" smtClean="0"/>
              <a:t>17.10.2011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dirty="0" smtClean="0"/>
              <a:t>Blogs, </a:t>
            </a:r>
            <a:r>
              <a:rPr lang="de-DE" sz="4000" dirty="0" err="1" smtClean="0"/>
              <a:t>Facebook</a:t>
            </a:r>
            <a:r>
              <a:rPr lang="de-DE" sz="4000" dirty="0" smtClean="0"/>
              <a:t>, </a:t>
            </a:r>
            <a:r>
              <a:rPr lang="de-DE" sz="4000" dirty="0" err="1" smtClean="0"/>
              <a:t>Twitter</a:t>
            </a:r>
            <a:r>
              <a:rPr lang="de-DE" sz="4000" dirty="0" smtClean="0"/>
              <a:t> – Eine neue Form der Sozialität (?)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de-DE" dirty="0" smtClean="0"/>
              <a:t>a) Einführung</a:t>
            </a:r>
            <a:endParaRPr lang="de-DE" sz="2400" dirty="0" smtClean="0"/>
          </a:p>
          <a:p>
            <a:endParaRPr lang="de-DE" sz="2400" dirty="0" smtClean="0"/>
          </a:p>
          <a:p>
            <a:pPr lvl="0">
              <a:buNone/>
            </a:pPr>
            <a:r>
              <a:rPr lang="de-DE" dirty="0" smtClean="0"/>
              <a:t>b) Soziale Netzwerke</a:t>
            </a:r>
            <a:endParaRPr lang="de-DE" sz="2400" dirty="0" smtClean="0"/>
          </a:p>
          <a:p>
            <a:pPr lvl="0">
              <a:buNone/>
            </a:pPr>
            <a:endParaRPr lang="de-DE" dirty="0" smtClean="0"/>
          </a:p>
          <a:p>
            <a:pPr lvl="0">
              <a:buNone/>
            </a:pPr>
            <a:r>
              <a:rPr lang="de-DE" dirty="0" smtClean="0"/>
              <a:t>c) Online-Gemeinschaften / </a:t>
            </a:r>
            <a:r>
              <a:rPr lang="de-DE" dirty="0" err="1" smtClean="0"/>
              <a:t>Social</a:t>
            </a:r>
            <a:r>
              <a:rPr lang="de-DE" dirty="0" smtClean="0"/>
              <a:t> Networks / </a:t>
            </a:r>
            <a:r>
              <a:rPr lang="de-DE" dirty="0" err="1" smtClean="0"/>
              <a:t>Social</a:t>
            </a:r>
            <a:r>
              <a:rPr lang="de-DE" dirty="0" smtClean="0"/>
              <a:t> Software </a:t>
            </a:r>
            <a:endParaRPr lang="de-DE" sz="2400" dirty="0" smtClean="0"/>
          </a:p>
          <a:p>
            <a:pPr lvl="1"/>
            <a:r>
              <a:rPr lang="de-DE" dirty="0" err="1" smtClean="0"/>
              <a:t>Facebook</a:t>
            </a:r>
            <a:endParaRPr lang="de-DE" sz="2000" dirty="0" smtClean="0"/>
          </a:p>
          <a:p>
            <a:pPr lvl="1"/>
            <a:r>
              <a:rPr lang="de-DE" dirty="0" err="1" smtClean="0"/>
              <a:t>Twitter</a:t>
            </a:r>
            <a:endParaRPr lang="de-DE" sz="2000" dirty="0" smtClean="0"/>
          </a:p>
          <a:p>
            <a:pPr lvl="1"/>
            <a:r>
              <a:rPr lang="de-DE" dirty="0" smtClean="0"/>
              <a:t>Blogs</a:t>
            </a:r>
            <a:endParaRPr lang="de-DE" sz="2000" dirty="0" smtClean="0"/>
          </a:p>
          <a:p>
            <a:pPr lvl="1"/>
            <a:r>
              <a:rPr lang="de-DE" dirty="0" err="1" smtClean="0"/>
              <a:t>Youtube</a:t>
            </a:r>
            <a:endParaRPr lang="de-DE" sz="2000" dirty="0" smtClean="0"/>
          </a:p>
          <a:p>
            <a:pPr lvl="1"/>
            <a:r>
              <a:rPr lang="de-DE" dirty="0" err="1" smtClean="0"/>
              <a:t>Flickr</a:t>
            </a:r>
            <a:endParaRPr lang="de-DE" sz="2000" dirty="0" smtClean="0"/>
          </a:p>
          <a:p>
            <a:pPr>
              <a:buNone/>
            </a:pPr>
            <a:r>
              <a:rPr lang="de-DE" dirty="0" smtClean="0"/>
              <a:t> </a:t>
            </a:r>
            <a:endParaRPr lang="de-DE" sz="2400" dirty="0" smtClean="0"/>
          </a:p>
          <a:p>
            <a:pPr lvl="0">
              <a:buNone/>
            </a:pPr>
            <a:r>
              <a:rPr lang="de-DE" dirty="0" smtClean="0"/>
              <a:t>d) Was ist neu an den neuen digitalen Netzwerken</a:t>
            </a:r>
            <a:endParaRPr lang="de-DE" sz="2400" dirty="0" smtClean="0"/>
          </a:p>
          <a:p>
            <a:pPr lvl="1"/>
            <a:r>
              <a:rPr lang="de-DE" dirty="0" smtClean="0"/>
              <a:t>Neue </a:t>
            </a:r>
            <a:r>
              <a:rPr lang="de-DE" dirty="0" err="1" smtClean="0"/>
              <a:t>Öffentlichkeiten</a:t>
            </a:r>
            <a:endParaRPr lang="de-DE" sz="2000" dirty="0" smtClean="0"/>
          </a:p>
          <a:p>
            <a:pPr lvl="1"/>
            <a:r>
              <a:rPr lang="de-DE" dirty="0" smtClean="0"/>
              <a:t>Der Begriff der Freundschaft</a:t>
            </a:r>
            <a:endParaRPr lang="de-DE" sz="2000" dirty="0" smtClean="0"/>
          </a:p>
          <a:p>
            <a:pPr lvl="1"/>
            <a:r>
              <a:rPr lang="de-DE" dirty="0" smtClean="0"/>
              <a:t> Politische Partizipationsmöglichkeiten</a:t>
            </a:r>
            <a:endParaRPr lang="de-DE" sz="2000" dirty="0" smtClean="0"/>
          </a:p>
          <a:p>
            <a:endParaRPr lang="de-DE" dirty="0" smtClean="0"/>
          </a:p>
          <a:p>
            <a:pPr>
              <a:buNone/>
            </a:pPr>
            <a:r>
              <a:rPr lang="de-DE" dirty="0" smtClean="0"/>
              <a:t>e) Diskussion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Soziale Netzwerke</a:t>
            </a:r>
          </a:p>
          <a:p>
            <a:endParaRPr lang="de-DE" dirty="0" smtClean="0"/>
          </a:p>
          <a:p>
            <a:pPr>
              <a:buFontTx/>
              <a:buChar char="-"/>
            </a:pPr>
            <a:r>
              <a:rPr lang="de-DE" sz="2000" dirty="0" smtClean="0"/>
              <a:t>Soziale Netzwerke sind kein Phänomen des Internetzeitalters</a:t>
            </a:r>
          </a:p>
          <a:p>
            <a:pPr>
              <a:buNone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smtClean="0"/>
              <a:t>Soziale Netzwerke sind organisierte Gruppen von Menschen und bestehen aus zwei Elementen: den Menschen und ihren Beziehungen. </a:t>
            </a:r>
          </a:p>
          <a:p>
            <a:pPr>
              <a:buNone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smtClean="0"/>
              <a:t>Netzwerke entwickeln eine </a:t>
            </a:r>
            <a:r>
              <a:rPr lang="de-DE" sz="2000" smtClean="0"/>
              <a:t>eigene Dynamik</a:t>
            </a:r>
          </a:p>
          <a:p>
            <a:pPr>
              <a:buNone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smtClean="0"/>
              <a:t>Soziale Netzwerke prägen uns </a:t>
            </a:r>
          </a:p>
          <a:p>
            <a:pPr>
              <a:buFontTx/>
              <a:buChar char="-"/>
            </a:pPr>
            <a:endParaRPr lang="de-D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u="sng" dirty="0" smtClean="0"/>
              <a:t>Das </a:t>
            </a:r>
            <a:r>
              <a:rPr lang="de-DE" u="sng" dirty="0" err="1" smtClean="0"/>
              <a:t>Social</a:t>
            </a:r>
            <a:r>
              <a:rPr lang="de-DE" u="sng" dirty="0" smtClean="0"/>
              <a:t> Web </a:t>
            </a:r>
          </a:p>
          <a:p>
            <a:endParaRPr lang="de-DE" dirty="0" smtClean="0"/>
          </a:p>
          <a:p>
            <a:pPr>
              <a:buNone/>
            </a:pPr>
            <a:r>
              <a:rPr lang="de-DE" dirty="0" smtClean="0"/>
              <a:t>	</a:t>
            </a:r>
            <a:r>
              <a:rPr lang="de-DE" sz="2200" dirty="0" smtClean="0"/>
              <a:t>- </a:t>
            </a:r>
            <a:r>
              <a:rPr lang="de-DE" sz="2200" b="1" dirty="0" smtClean="0"/>
              <a:t>Online-Communities: </a:t>
            </a:r>
            <a:r>
              <a:rPr lang="de-DE" sz="2200" dirty="0" smtClean="0"/>
              <a:t>institutionell organisierte Netzwerke, die dem Aufbau und der Pflege sozialer Beziehungen dienen (</a:t>
            </a:r>
            <a:r>
              <a:rPr lang="de-DE" sz="2200" dirty="0" err="1" smtClean="0"/>
              <a:t>Facebook</a:t>
            </a:r>
            <a:r>
              <a:rPr lang="de-DE" sz="2200" dirty="0" smtClean="0"/>
              <a:t>, Friendster etc.) </a:t>
            </a:r>
          </a:p>
          <a:p>
            <a:pPr>
              <a:buNone/>
            </a:pPr>
            <a:endParaRPr lang="de-DE" sz="2200" dirty="0" smtClean="0"/>
          </a:p>
          <a:p>
            <a:pPr>
              <a:buNone/>
            </a:pPr>
            <a:r>
              <a:rPr lang="de-DE" sz="2200" dirty="0" smtClean="0"/>
              <a:t>	- </a:t>
            </a:r>
            <a:r>
              <a:rPr lang="de-DE" sz="2200" b="1" dirty="0" smtClean="0"/>
              <a:t>Entertainment: </a:t>
            </a:r>
            <a:r>
              <a:rPr lang="de-DE" sz="2200" dirty="0" smtClean="0"/>
              <a:t>Plattformen, die Unterhaltung für den Nutzer ermöglichen und zur Verfügung stellen (</a:t>
            </a:r>
            <a:r>
              <a:rPr lang="de-DE" sz="2200" dirty="0" err="1" smtClean="0"/>
              <a:t>Youtube</a:t>
            </a:r>
            <a:r>
              <a:rPr lang="de-DE" sz="2200" dirty="0" smtClean="0"/>
              <a:t>, </a:t>
            </a:r>
            <a:r>
              <a:rPr lang="de-DE" sz="2200" dirty="0" err="1" smtClean="0"/>
              <a:t>Flickr</a:t>
            </a:r>
            <a:r>
              <a:rPr lang="de-DE" sz="2200" dirty="0" smtClean="0"/>
              <a:t> etc.) </a:t>
            </a:r>
          </a:p>
          <a:p>
            <a:pPr>
              <a:buNone/>
            </a:pPr>
            <a:endParaRPr lang="de-DE" sz="2200" dirty="0" smtClean="0"/>
          </a:p>
          <a:p>
            <a:pPr>
              <a:buNone/>
            </a:pPr>
            <a:r>
              <a:rPr lang="de-DE" sz="2200" dirty="0" smtClean="0"/>
              <a:t>	- </a:t>
            </a:r>
            <a:r>
              <a:rPr lang="de-DE" sz="2200" b="1" dirty="0" smtClean="0"/>
              <a:t>Information: </a:t>
            </a:r>
            <a:r>
              <a:rPr lang="de-DE" sz="2200" dirty="0" smtClean="0"/>
              <a:t>Plattformen, die der Informationsübermittlung unter den Nutzern dienen (Blogs, Wikis etc.) </a:t>
            </a:r>
            <a:endParaRPr lang="de-D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5008" y="1484784"/>
            <a:ext cx="8928992" cy="5517232"/>
          </a:xfrm>
        </p:spPr>
        <p:txBody>
          <a:bodyPr/>
          <a:lstStyle/>
          <a:p>
            <a:pPr>
              <a:buNone/>
            </a:pPr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616" y="1455980"/>
            <a:ext cx="6752526" cy="540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mit Pfeil 10"/>
          <p:cNvCxnSpPr/>
          <p:nvPr/>
        </p:nvCxnSpPr>
        <p:spPr>
          <a:xfrm>
            <a:off x="2123728" y="2492896"/>
            <a:ext cx="72008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1259632" y="4293096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5400000" flipH="1" flipV="1">
            <a:off x="2951820" y="3248980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16200000" flipH="1">
            <a:off x="2447764" y="4617132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41168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Facebook</a:t>
            </a:r>
            <a:r>
              <a:rPr lang="de-DE" dirty="0" smtClean="0"/>
              <a:t> hat zurzeit 800 Millionen aktive Nutzer und wird in mehr als 70 Sprachen angeboten</a:t>
            </a:r>
          </a:p>
          <a:p>
            <a:pPr>
              <a:buNone/>
            </a:pPr>
            <a:endParaRPr lang="de-DE" dirty="0" smtClean="0"/>
          </a:p>
          <a:p>
            <a:r>
              <a:rPr lang="de-DE" dirty="0" smtClean="0"/>
              <a:t>Der durchschnittliche </a:t>
            </a:r>
            <a:r>
              <a:rPr lang="de-DE" dirty="0" err="1" smtClean="0"/>
              <a:t>Facebooknutzer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ist mit 130 anderen Nutzern befreundet</a:t>
            </a:r>
          </a:p>
          <a:p>
            <a:pPr lvl="1"/>
            <a:r>
              <a:rPr lang="de-DE" dirty="0" smtClean="0"/>
              <a:t>Sendet acht Freundschaftsanfragen pro Monat</a:t>
            </a:r>
          </a:p>
          <a:p>
            <a:pPr lvl="1"/>
            <a:r>
              <a:rPr lang="de-DE" dirty="0" smtClean="0"/>
              <a:t>Verbringt jeden Tag mehr als 55 Minuten in </a:t>
            </a:r>
            <a:r>
              <a:rPr lang="de-DE" dirty="0" err="1" smtClean="0"/>
              <a:t>Facebook</a:t>
            </a:r>
            <a:endParaRPr lang="de-DE" dirty="0" smtClean="0"/>
          </a:p>
          <a:p>
            <a:pPr lvl="1"/>
            <a:r>
              <a:rPr lang="de-DE" dirty="0" smtClean="0"/>
              <a:t>Klickt neun Mal im Monat den „gefällt mir Button“</a:t>
            </a:r>
          </a:p>
          <a:p>
            <a:pPr lvl="1"/>
            <a:r>
              <a:rPr lang="de-DE" dirty="0" smtClean="0"/>
              <a:t>Kommentiert 23 Beiträge im Monet</a:t>
            </a:r>
          </a:p>
          <a:p>
            <a:pPr lvl="1"/>
            <a:r>
              <a:rPr lang="de-DE" dirty="0" smtClean="0"/>
              <a:t>Ist Mitglied in 12 Gruppen</a:t>
            </a:r>
          </a:p>
          <a:p>
            <a:pPr lvl="1"/>
            <a:r>
              <a:rPr lang="de-DE" dirty="0" smtClean="0"/>
              <a:t>Meldet sich mindestens einmal täglich bei der Plattform an (über 50%)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7950" y="1916832"/>
            <a:ext cx="801449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eck 4"/>
          <p:cNvSpPr/>
          <p:nvPr/>
        </p:nvSpPr>
        <p:spPr>
          <a:xfrm>
            <a:off x="1259632" y="515719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/>
              <a:t>Facebook</a:t>
            </a:r>
            <a:r>
              <a:rPr lang="de-DE" b="1" dirty="0" smtClean="0"/>
              <a:t> Nutzerzahlen nach Geschlecht in Deutschland </a:t>
            </a:r>
            <a:r>
              <a:rPr lang="de-DE" sz="1000" b="1" dirty="0" smtClean="0"/>
              <a:t>(allfacebook.de)</a:t>
            </a:r>
            <a:endParaRPr lang="de-DE" sz="1000" dirty="0" smtClean="0"/>
          </a:p>
          <a:p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1187624" y="5949280"/>
          <a:ext cx="6096000" cy="73152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221744">
                <a:tc>
                  <a:txBody>
                    <a:bodyPr/>
                    <a:lstStyle/>
                    <a:p>
                      <a:r>
                        <a:rPr lang="de-DE" dirty="0"/>
                        <a:t>Männlich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2.016.760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2.838.340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b="1"/>
                        <a:t>3.295.560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/>
                        <a:t>16,11%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dirty="0"/>
                        <a:t>Weiblich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2.152.200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2.964.160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3.362.000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13,42%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2411760" y="5517232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Juli</a:t>
            </a:r>
            <a:r>
              <a:rPr lang="de-DE" dirty="0" smtClean="0"/>
              <a:t>              </a:t>
            </a:r>
            <a:r>
              <a:rPr lang="de-DE" b="1" dirty="0" smtClean="0"/>
              <a:t>Januar</a:t>
            </a:r>
            <a:r>
              <a:rPr lang="de-DE" dirty="0" smtClean="0"/>
              <a:t>          </a:t>
            </a:r>
            <a:r>
              <a:rPr lang="de-DE" b="1" dirty="0" smtClean="0"/>
              <a:t>Februar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475656" y="1556792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/>
              <a:t>Facebook</a:t>
            </a:r>
            <a:r>
              <a:rPr lang="de-DE" b="1" dirty="0" smtClean="0"/>
              <a:t> Nutzerzahlen nach Alter in Deutschland </a:t>
            </a:r>
            <a:r>
              <a:rPr lang="de-DE" sz="1000" b="1" dirty="0" smtClean="0"/>
              <a:t>(allfacebook.de)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75656" y="1484784"/>
            <a:ext cx="6912768" cy="553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75656" y="1477387"/>
            <a:ext cx="6912768" cy="553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Twitter</a:t>
            </a:r>
            <a:endParaRPr lang="de-DE" dirty="0" smtClean="0"/>
          </a:p>
          <a:p>
            <a:pPr lvl="1"/>
            <a:r>
              <a:rPr lang="de-DE" dirty="0" smtClean="0"/>
              <a:t>105 Millionen Benutzer angemeldet</a:t>
            </a:r>
          </a:p>
          <a:p>
            <a:pPr lvl="1"/>
            <a:r>
              <a:rPr lang="de-DE" dirty="0" smtClean="0"/>
              <a:t>Pro Tag ca. 300 000 neue Nutzer</a:t>
            </a:r>
          </a:p>
          <a:p>
            <a:pPr lvl="1"/>
            <a:r>
              <a:rPr lang="de-DE" dirty="0" smtClean="0"/>
              <a:t>37% Prozent der aktiven User nutzen Handy oder Smartphone</a:t>
            </a:r>
          </a:p>
          <a:p>
            <a:pPr lvl="1">
              <a:buNone/>
            </a:pPr>
            <a:r>
              <a:rPr lang="de-DE" dirty="0" smtClean="0"/>
              <a:t>Aber</a:t>
            </a:r>
          </a:p>
          <a:p>
            <a:pPr lvl="1"/>
            <a:r>
              <a:rPr lang="de-DE" dirty="0" smtClean="0"/>
              <a:t> 25% der User haben keinen einzigen </a:t>
            </a:r>
            <a:r>
              <a:rPr lang="de-DE" dirty="0" err="1" smtClean="0"/>
              <a:t>Follower</a:t>
            </a:r>
            <a:endParaRPr lang="de-DE" dirty="0" smtClean="0"/>
          </a:p>
          <a:p>
            <a:pPr lvl="1"/>
            <a:r>
              <a:rPr lang="de-DE" dirty="0" smtClean="0"/>
              <a:t>40% haben noch nie eine </a:t>
            </a:r>
            <a:r>
              <a:rPr lang="de-DE" dirty="0" err="1" smtClean="0"/>
              <a:t>Tweet</a:t>
            </a:r>
            <a:r>
              <a:rPr lang="de-DE" dirty="0" smtClean="0"/>
              <a:t> geschrieben</a:t>
            </a:r>
          </a:p>
          <a:p>
            <a:pPr lvl="1"/>
            <a:r>
              <a:rPr lang="de-DE" dirty="0" smtClean="0"/>
              <a:t>80% (!!!) haben weniger als 10 Nachrichten verfasst</a:t>
            </a:r>
          </a:p>
          <a:p>
            <a:pPr lvl="1"/>
            <a:r>
              <a:rPr lang="de-DE" dirty="0" smtClean="0"/>
              <a:t>Also nur 20% der Nutzer tatsächlich aktiv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Wer </a:t>
            </a:r>
            <a:r>
              <a:rPr lang="de-DE" dirty="0" err="1" smtClean="0"/>
              <a:t>twittert</a:t>
            </a:r>
            <a:r>
              <a:rPr lang="de-DE" dirty="0" smtClean="0"/>
              <a:t> was?</a:t>
            </a:r>
          </a:p>
          <a:p>
            <a:endParaRPr lang="de-DE" dirty="0" smtClean="0"/>
          </a:p>
          <a:p>
            <a:pPr lvl="1"/>
            <a:r>
              <a:rPr lang="de-DE" dirty="0" smtClean="0"/>
              <a:t>Privatpersonen </a:t>
            </a:r>
            <a:r>
              <a:rPr lang="de-DE" dirty="0" err="1" smtClean="0"/>
              <a:t>twittern</a:t>
            </a:r>
            <a:r>
              <a:rPr lang="de-DE" dirty="0" smtClean="0"/>
              <a:t> persönliche Nachrichten („Gehe heute Abend auf das Stadtfest“) – kollektiver Smalltalk an mehrere Personen gleichzeitig </a:t>
            </a:r>
          </a:p>
          <a:p>
            <a:pPr lvl="1"/>
            <a:endParaRPr lang="de-DE" sz="2000" dirty="0" smtClean="0"/>
          </a:p>
          <a:p>
            <a:pPr lvl="1"/>
            <a:r>
              <a:rPr lang="de-DE" dirty="0" smtClean="0"/>
              <a:t>Aktuelle Nachrichten (</a:t>
            </a:r>
            <a:r>
              <a:rPr lang="de-DE" dirty="0" err="1" smtClean="0"/>
              <a:t>Breaking</a:t>
            </a:r>
            <a:r>
              <a:rPr lang="de-DE" dirty="0" smtClean="0"/>
              <a:t> News) werden schnell und effektiv über </a:t>
            </a:r>
            <a:r>
              <a:rPr lang="de-DE" dirty="0" err="1" smtClean="0"/>
              <a:t>Twitter</a:t>
            </a:r>
            <a:r>
              <a:rPr lang="de-DE" dirty="0" smtClean="0"/>
              <a:t> verbreitet. 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Quelle und Koordinationsinstrument für politische Mobilisierung und soziale Bewegungen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5373216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Blogs / Weblogs</a:t>
            </a:r>
          </a:p>
          <a:p>
            <a:pPr lvl="1"/>
            <a:r>
              <a:rPr lang="de-DE" dirty="0" smtClean="0"/>
              <a:t>2008: 112 Millionen Blog </a:t>
            </a:r>
          </a:p>
          <a:p>
            <a:pPr lvl="1"/>
            <a:r>
              <a:rPr lang="de-DE" dirty="0" smtClean="0"/>
              <a:t>Blogger: fast ausgeglichenes Geschlechterverhältnis, hoher Bildungsstand, Freude am Schreiben und/oder Kommunizieren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Chronologisch umgekehrte Reihenfolge</a:t>
            </a:r>
          </a:p>
          <a:p>
            <a:pPr lvl="1"/>
            <a:r>
              <a:rPr lang="de-DE" dirty="0" smtClean="0"/>
              <a:t>Ein oder wenige Autoren schreiben, alle anderen sind kommentarberechtigt</a:t>
            </a:r>
          </a:p>
          <a:p>
            <a:pPr lvl="1"/>
            <a:r>
              <a:rPr lang="de-DE" dirty="0" smtClean="0"/>
              <a:t>Kurze Texte</a:t>
            </a:r>
          </a:p>
          <a:p>
            <a:pPr lvl="1"/>
            <a:r>
              <a:rPr lang="de-DE" dirty="0" smtClean="0"/>
              <a:t>Hohe Aktualität der Beiträge</a:t>
            </a:r>
          </a:p>
          <a:p>
            <a:pPr lvl="1"/>
            <a:r>
              <a:rPr lang="de-DE" dirty="0" smtClean="0"/>
              <a:t>Authentizität durch Subjektivität</a:t>
            </a:r>
          </a:p>
          <a:p>
            <a:pPr lvl="1"/>
            <a:r>
              <a:rPr lang="de-DE" dirty="0" smtClean="0"/>
              <a:t>Leichte </a:t>
            </a:r>
            <a:r>
              <a:rPr lang="de-DE" dirty="0" err="1" smtClean="0"/>
              <a:t>Bedienbarkeit</a:t>
            </a:r>
            <a:endParaRPr lang="de-DE" dirty="0" smtClean="0"/>
          </a:p>
          <a:p>
            <a:pPr lvl="1"/>
            <a:r>
              <a:rPr lang="de-DE" dirty="0" smtClean="0"/>
              <a:t>Schnelle Verbreitung durch Vernetzung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de-DE" dirty="0" smtClean="0"/>
              <a:t>Inhalte:</a:t>
            </a:r>
          </a:p>
          <a:p>
            <a:pPr lvl="1"/>
            <a:r>
              <a:rPr lang="de-DE" dirty="0" smtClean="0"/>
              <a:t>Tagebücher: sehr persönliche Blogs</a:t>
            </a:r>
          </a:p>
          <a:p>
            <a:pPr lvl="1"/>
            <a:r>
              <a:rPr lang="de-DE" dirty="0" smtClean="0"/>
              <a:t>Zeitungsblogs werden von Printmedien betrieben</a:t>
            </a:r>
          </a:p>
          <a:p>
            <a:pPr lvl="1"/>
            <a:r>
              <a:rPr lang="de-DE" dirty="0" err="1" smtClean="0"/>
              <a:t>Watchblogs</a:t>
            </a:r>
            <a:r>
              <a:rPr lang="de-DE" dirty="0" smtClean="0"/>
              <a:t> hinterfragen, was in anderen Medien kommuniziert wird</a:t>
            </a:r>
          </a:p>
          <a:p>
            <a:pPr lvl="1"/>
            <a:r>
              <a:rPr lang="de-DE" dirty="0" err="1" smtClean="0"/>
              <a:t>Warblogs</a:t>
            </a:r>
            <a:r>
              <a:rPr lang="de-DE" dirty="0" smtClean="0"/>
              <a:t> berichten aus Krisengebieten</a:t>
            </a:r>
          </a:p>
          <a:p>
            <a:pPr lvl="1"/>
            <a:r>
              <a:rPr lang="de-DE" dirty="0" smtClean="0"/>
              <a:t>Eventblogs verfolgen ein bestimmtes Ereignis</a:t>
            </a:r>
          </a:p>
          <a:p>
            <a:pPr lvl="1"/>
            <a:r>
              <a:rPr lang="de-DE" dirty="0" smtClean="0"/>
              <a:t>Hobbyblogs beschäftigen sich mit einem Hobby (Angeln)</a:t>
            </a:r>
          </a:p>
          <a:p>
            <a:pPr lvl="1"/>
            <a:r>
              <a:rPr lang="de-DE" dirty="0" smtClean="0"/>
              <a:t>Infoblogs informieren themenspezifisch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de-DE" dirty="0" smtClean="0"/>
              <a:t>Beliebte und populäre Blogs</a:t>
            </a:r>
          </a:p>
          <a:p>
            <a:endParaRPr lang="de-DE" dirty="0" smtClean="0"/>
          </a:p>
          <a:p>
            <a:pPr lvl="1"/>
            <a:r>
              <a:rPr lang="de-DE" dirty="0" smtClean="0"/>
              <a:t> </a:t>
            </a:r>
            <a:r>
              <a:rPr lang="de-DE" dirty="0" err="1" smtClean="0"/>
              <a:t>Bildblog</a:t>
            </a:r>
            <a:r>
              <a:rPr lang="de-DE" dirty="0" smtClean="0"/>
              <a:t>  http://www.bildblog.de/</a:t>
            </a:r>
          </a:p>
          <a:p>
            <a:pPr lvl="2">
              <a:buNone/>
            </a:pPr>
            <a:r>
              <a:rPr lang="de-DE" dirty="0" smtClean="0"/>
              <a:t>Nicht die Onlineversion der Zeitung. Hier werden Irrtümer und Fälschungen der Bild zusammengetragen</a:t>
            </a:r>
          </a:p>
          <a:p>
            <a:pPr lvl="2">
              <a:buNone/>
            </a:pPr>
            <a:endParaRPr lang="de-DE" dirty="0" smtClean="0"/>
          </a:p>
          <a:p>
            <a:pPr lvl="1"/>
            <a:r>
              <a:rPr lang="de-DE" dirty="0" smtClean="0"/>
              <a:t>Netzpolitik  http://netzpolitik.org/</a:t>
            </a:r>
          </a:p>
          <a:p>
            <a:pPr lvl="2">
              <a:buNone/>
            </a:pPr>
            <a:r>
              <a:rPr lang="de-DE" dirty="0" smtClean="0"/>
              <a:t>„Blog und eine politische Plattform für Freiheit und Offenheit im digitalen Zeitalter“</a:t>
            </a:r>
          </a:p>
          <a:p>
            <a:pPr lvl="2">
              <a:buNone/>
            </a:pPr>
            <a:endParaRPr lang="de-DE" dirty="0" smtClean="0"/>
          </a:p>
          <a:p>
            <a:pPr lvl="1"/>
            <a:r>
              <a:rPr lang="de-DE" dirty="0" smtClean="0"/>
              <a:t>Klatsch und Tratsch   http://www.klatsch-tratsch.de/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YouTube</a:t>
            </a:r>
          </a:p>
          <a:p>
            <a:pPr lvl="1"/>
            <a:r>
              <a:rPr lang="de-DE" dirty="0" smtClean="0"/>
              <a:t>Videoportal, auf dem Film- und Fernsehausschnitte, Musikvideos sowie selbstgedrehte Filme präsentiert werden</a:t>
            </a:r>
          </a:p>
          <a:p>
            <a:pPr lvl="1"/>
            <a:r>
              <a:rPr lang="de-DE" dirty="0" smtClean="0"/>
              <a:t>Die Nutzer können Filme hochladen, kommentieren, bewerten und an Freunde  verschicken bzw. deren Kanäle abonnieren</a:t>
            </a:r>
          </a:p>
          <a:p>
            <a:pPr lvl="1"/>
            <a:r>
              <a:rPr lang="de-DE" dirty="0" smtClean="0"/>
              <a:t> Dadurch Ranking der Filme (Werbung) und Entwicklung eigener Community</a:t>
            </a:r>
          </a:p>
          <a:p>
            <a:pPr lvl="1"/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Flickr</a:t>
            </a:r>
            <a:endParaRPr lang="de-DE" dirty="0" smtClean="0"/>
          </a:p>
          <a:p>
            <a:pPr lvl="1"/>
            <a:r>
              <a:rPr lang="de-DE" dirty="0" smtClean="0"/>
              <a:t>Portal, das digitale Bilder /Videos mit Kommentaren und Notizen präsentiert und anderen Nutzern zur Verfügung stellt </a:t>
            </a:r>
          </a:p>
          <a:p>
            <a:pPr lvl="1"/>
            <a:r>
              <a:rPr lang="de-DE" dirty="0" smtClean="0"/>
              <a:t>ca. 5000 Uploads pro Minute und über 40 Millionen registrierte Benutzer </a:t>
            </a:r>
          </a:p>
          <a:p>
            <a:pPr lvl="1"/>
            <a:r>
              <a:rPr lang="de-DE" dirty="0" smtClean="0"/>
              <a:t>Aktuell mehr als vier Milliarden Fotos und Videos im Austausch </a:t>
            </a:r>
          </a:p>
          <a:p>
            <a:pPr lvl="1"/>
            <a:r>
              <a:rPr lang="de-DE" dirty="0" smtClean="0"/>
              <a:t>Profilseite auf </a:t>
            </a:r>
            <a:r>
              <a:rPr lang="de-DE" dirty="0" err="1" smtClean="0"/>
              <a:t>Flickr</a:t>
            </a:r>
            <a:r>
              <a:rPr lang="de-DE" dirty="0" smtClean="0"/>
              <a:t> ideale Bühne zur Selbstdarstellung und Selbstinszenierung</a:t>
            </a:r>
          </a:p>
          <a:p>
            <a:pPr lvl="1"/>
            <a:r>
              <a:rPr lang="de-DE" dirty="0" smtClean="0"/>
              <a:t>Community-Bildung über zwei Verfahren</a:t>
            </a:r>
          </a:p>
          <a:p>
            <a:pPr lvl="2"/>
            <a:r>
              <a:rPr lang="de-DE" dirty="0" smtClean="0"/>
              <a:t>Vernetzung, Kommentierung oder Bewertung anderer Bilder</a:t>
            </a:r>
          </a:p>
          <a:p>
            <a:pPr lvl="2"/>
            <a:r>
              <a:rPr lang="de-DE" dirty="0" err="1" smtClean="0"/>
              <a:t>Gestiken</a:t>
            </a:r>
            <a:r>
              <a:rPr lang="de-DE" dirty="0" smtClean="0"/>
              <a:t>, </a:t>
            </a:r>
            <a:r>
              <a:rPr lang="de-DE" dirty="0" err="1" smtClean="0"/>
              <a:t>Mimiken</a:t>
            </a:r>
            <a:r>
              <a:rPr lang="de-DE" dirty="0" smtClean="0"/>
              <a:t>, Posen oder Kleidungsstile Teil der Identität und zeigen spezifische Ausschnitte von Jugendkulturen. </a:t>
            </a:r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Was ist neu an den neuen Netzwerken?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Neue </a:t>
            </a:r>
            <a:r>
              <a:rPr lang="de-DE" dirty="0" err="1" smtClean="0"/>
              <a:t>Öffentlichkeiten</a:t>
            </a:r>
            <a:endParaRPr lang="de-DE" dirty="0" smtClean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Der Begriff der Freundschaft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Politische Partizipationsmöglichkeiten</a:t>
            </a:r>
          </a:p>
          <a:p>
            <a:pPr lvl="1"/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Neue </a:t>
            </a:r>
            <a:r>
              <a:rPr lang="de-DE" dirty="0" err="1" smtClean="0"/>
              <a:t>Öffentlichkeiten</a:t>
            </a:r>
            <a:endParaRPr lang="de-DE" dirty="0" smtClean="0"/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 smtClean="0"/>
          </a:p>
          <a:p>
            <a:pPr marL="813816" lvl="2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Trennung von Privatheit und Öffentlichkeit verwischt zunehmend </a:t>
            </a:r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Privatheit beschränkt sich auf persönlichen Bereich</a:t>
            </a:r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Öffentlichkeit wird zumeist medial hergestellt und bietet Themen mit gesellschaftlicher Relevanz</a:t>
            </a:r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de-DE" dirty="0" smtClean="0"/>
          </a:p>
          <a:p>
            <a:pPr marL="813816" lvl="2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Entstehung von ‚persönlichen </a:t>
            </a:r>
            <a:r>
              <a:rPr lang="de-DE" dirty="0" err="1" smtClean="0"/>
              <a:t>Öffentlichkeiten</a:t>
            </a:r>
            <a:r>
              <a:rPr lang="de-DE" dirty="0" smtClean="0"/>
              <a:t>‘</a:t>
            </a:r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Reiz des Bloggens besteht darin, persönliche und private Ereignisse festzuhalten und mit anderen zu teilen. Weblog wird als Online-Journal geführt, gleichsam persönlich wie auch für andere zugänglich sein</a:t>
            </a:r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 smtClean="0"/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 smtClean="0"/>
          </a:p>
          <a:p>
            <a:pPr marL="1033272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 smtClean="0"/>
          </a:p>
          <a:p>
            <a:pPr marL="813816" lvl="2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dirty="0" smtClean="0"/>
              <a:t>Der Begriff der Freundschaft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de-DE" sz="1200" dirty="0" smtClean="0"/>
              <a:t>(Quelle: </a:t>
            </a:r>
            <a:r>
              <a:rPr lang="de-DE" sz="1200" dirty="0" err="1" smtClean="0"/>
              <a:t>Kneidinger</a:t>
            </a:r>
            <a:r>
              <a:rPr lang="de-DE" sz="1200" dirty="0" smtClean="0"/>
              <a:t>, B. 2010)</a:t>
            </a:r>
            <a:r>
              <a:rPr lang="de-DE" dirty="0" smtClean="0"/>
              <a:t> 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de-DE" dirty="0" smtClean="0"/>
          </a:p>
          <a:p>
            <a:endParaRPr lang="de-DE" dirty="0" smtClean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755576" y="2420888"/>
          <a:ext cx="7656512" cy="398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1239755"/>
                <a:gridCol w="1409755"/>
                <a:gridCol w="1575608"/>
                <a:gridCol w="1271154"/>
              </a:tblGrid>
              <a:tr h="82296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Über </a:t>
                      </a:r>
                      <a:r>
                        <a:rPr lang="de-DE" sz="1200" dirty="0" err="1">
                          <a:latin typeface="Times New Roman"/>
                          <a:ea typeface="Calibri"/>
                          <a:cs typeface="Times New Roman"/>
                        </a:rPr>
                        <a:t>Facebook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Internet/ nicht Facebook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Im realen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Leben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Gesamt 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Frage 1: in der Nacht Hilfe benötigen 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0,3 %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4,3 %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95,4 %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100 %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Frage 2: 50 Euro leihen 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0,7 %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2,2 %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97,1 %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100 %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Frage </a:t>
                      </a:r>
                      <a:r>
                        <a:rPr lang="de-DE" sz="1200" dirty="0" smtClean="0">
                          <a:latin typeface="Times New Roman"/>
                          <a:ea typeface="Calibri"/>
                          <a:cs typeface="Times New Roman"/>
                        </a:rPr>
                        <a:t>3: Rat </a:t>
                      </a: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für </a:t>
                      </a:r>
                      <a:endParaRPr lang="de-DE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smtClean="0">
                          <a:latin typeface="Times New Roman"/>
                          <a:ea typeface="Calibri"/>
                          <a:cs typeface="Times New Roman"/>
                        </a:rPr>
                        <a:t>pers. Entscheidung 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smtClean="0">
                          <a:latin typeface="Times New Roman"/>
                          <a:ea typeface="Calibri"/>
                          <a:cs typeface="Times New Roman"/>
                        </a:rPr>
                        <a:t>0,3 </a:t>
                      </a: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4,2 %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95,5 %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100 %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Frage 4: Informationen zu einem speziellen Thema 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3,4 %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5,8 %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90,9 %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100 %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smtClean="0">
                          <a:latin typeface="Times New Roman"/>
                          <a:ea typeface="Calibri"/>
                          <a:cs typeface="Times New Roman"/>
                        </a:rPr>
                        <a:t>Frage 5</a:t>
                      </a: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: </a:t>
                      </a:r>
                      <a:endParaRPr lang="de-DE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smtClean="0">
                          <a:latin typeface="Times New Roman"/>
                          <a:ea typeface="Calibri"/>
                          <a:cs typeface="Times New Roman"/>
                        </a:rPr>
                        <a:t>Arbeitsplatzsuche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0,8 %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3,0 %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latin typeface="Times New Roman"/>
                          <a:ea typeface="Calibri"/>
                          <a:cs typeface="Times New Roman"/>
                        </a:rPr>
                        <a:t>96,2 %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latin typeface="Times New Roman"/>
                          <a:ea typeface="Calibri"/>
                          <a:cs typeface="Times New Roman"/>
                        </a:rPr>
                        <a:t>100 %</a:t>
                      </a:r>
                      <a:endParaRPr lang="de-DE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Blogs, </a:t>
            </a:r>
            <a:r>
              <a:rPr lang="de-DE" sz="3600" dirty="0" err="1" smtClean="0"/>
              <a:t>Facebook</a:t>
            </a:r>
            <a:r>
              <a:rPr lang="de-DE" sz="3600" dirty="0" smtClean="0"/>
              <a:t>, </a:t>
            </a:r>
            <a:r>
              <a:rPr lang="de-DE" sz="3600" dirty="0" err="1" smtClean="0"/>
              <a:t>Twitter</a:t>
            </a:r>
            <a:r>
              <a:rPr lang="de-DE" sz="3600" dirty="0" smtClean="0"/>
              <a:t> – Eine neue Form der Sozialität (?)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Politische Partizipation </a:t>
            </a:r>
          </a:p>
          <a:p>
            <a:endParaRPr lang="de-DE" dirty="0" smtClean="0"/>
          </a:p>
          <a:p>
            <a:pPr lvl="1"/>
            <a:r>
              <a:rPr lang="de-DE" dirty="0" smtClean="0"/>
              <a:t>Stärke der sozialen Netzwerke liegt in ihrem hohen Grad sozialer Organisation, der kollektives Handeln ermöglicht und erleichtert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Internet bietet demokratische Inhalte, weckt Sehnsüchte nach Partizipation und schafft Plattformen zu Vernetzung 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Dezentrale Struktur und Anonymität des Internets macht staatliche Kontrolle schwierig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Nachrichten via </a:t>
            </a:r>
            <a:r>
              <a:rPr lang="de-DE" dirty="0" err="1" smtClean="0"/>
              <a:t>Facebook</a:t>
            </a:r>
            <a:r>
              <a:rPr lang="de-DE" dirty="0" smtClean="0"/>
              <a:t> und </a:t>
            </a:r>
            <a:r>
              <a:rPr lang="de-DE" dirty="0" err="1" smtClean="0"/>
              <a:t>Twitter</a:t>
            </a:r>
            <a:r>
              <a:rPr lang="de-DE" dirty="0" smtClean="0"/>
              <a:t> werden in Echtzeit übermittelt</a:t>
            </a:r>
          </a:p>
          <a:p>
            <a:pPr lvl="1"/>
            <a:endParaRPr lang="de-DE" dirty="0" smtClean="0"/>
          </a:p>
          <a:p>
            <a:pPr lvl="1"/>
            <a:r>
              <a:rPr lang="de-DE" dirty="0" err="1" smtClean="0"/>
              <a:t>Morozov</a:t>
            </a:r>
            <a:r>
              <a:rPr lang="de-DE" dirty="0" smtClean="0"/>
              <a:t> (</a:t>
            </a:r>
            <a:r>
              <a:rPr lang="de-DE" sz="1900" dirty="0" smtClean="0"/>
              <a:t>2011, </a:t>
            </a:r>
            <a:r>
              <a:rPr lang="en-US" sz="1900" dirty="0" smtClean="0"/>
              <a:t>The Net Delusion: The Dark Side of Internet Freedom)</a:t>
            </a:r>
            <a:r>
              <a:rPr lang="en-US" dirty="0" smtClean="0"/>
              <a:t>: “E</a:t>
            </a:r>
            <a:r>
              <a:rPr lang="de-DE" dirty="0" smtClean="0"/>
              <a:t>s ist nicht das Internet gewesen, das Mubarak entmachtet hat, sondern dessen vollkommene Ahnungslosigkeit im Umgang mit dem weltweiten Datennetz.“</a:t>
            </a:r>
          </a:p>
          <a:p>
            <a:pPr lvl="1"/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Herzlichen Dank für die Aufmerksamkeit.</a:t>
            </a:r>
            <a:endParaRPr lang="de-DE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1065</Words>
  <Application>Microsoft Office PowerPoint</Application>
  <PresentationFormat>Bildschirmpräsentation (4:3)</PresentationFormat>
  <Paragraphs>213</Paragraphs>
  <Slides>21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Ananke</vt:lpstr>
      <vt:lpstr>Blogs, Facebook, Twitter – Eine neue Form der Sozialität (?)  Forum Offene Wissenschaft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Blogs, Facebook, Twitter – Eine neue Form der Sozialität (?)</vt:lpstr>
      <vt:lpstr>Folie 21</vt:lpstr>
    </vt:vector>
  </TitlesOfParts>
  <Company>Universität Bielefeld, Fak. LiLi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Blogs, Facebook, Twitter – Eine neue Form der Sozialität (?) Forum Offene Wissenschaft  </dc:title>
  <dc:creator>Petra Pansegrau</dc:creator>
  <cp:lastModifiedBy>Petra Pansegrau</cp:lastModifiedBy>
  <cp:revision>80</cp:revision>
  <dcterms:created xsi:type="dcterms:W3CDTF">2011-10-10T09:37:50Z</dcterms:created>
  <dcterms:modified xsi:type="dcterms:W3CDTF">2011-10-17T15:36:20Z</dcterms:modified>
</cp:coreProperties>
</file>