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58" r:id="rId5"/>
    <p:sldId id="264" r:id="rId6"/>
    <p:sldId id="259" r:id="rId7"/>
    <p:sldId id="282" r:id="rId8"/>
    <p:sldId id="260" r:id="rId9"/>
    <p:sldId id="283" r:id="rId10"/>
    <p:sldId id="261" r:id="rId11"/>
    <p:sldId id="262" r:id="rId12"/>
    <p:sldId id="265" r:id="rId13"/>
    <p:sldId id="266" r:id="rId14"/>
    <p:sldId id="284" r:id="rId15"/>
    <p:sldId id="267" r:id="rId16"/>
    <p:sldId id="268" r:id="rId17"/>
    <p:sldId id="269" r:id="rId18"/>
    <p:sldId id="270" r:id="rId19"/>
    <p:sldId id="271" r:id="rId20"/>
    <p:sldId id="272" r:id="rId21"/>
    <p:sldId id="273" r:id="rId22"/>
    <p:sldId id="275" r:id="rId23"/>
    <p:sldId id="285" r:id="rId24"/>
    <p:sldId id="276" r:id="rId25"/>
    <p:sldId id="277" r:id="rId26"/>
    <p:sldId id="280" r:id="rId27"/>
    <p:sldId id="281" r:id="rId28"/>
    <p:sldId id="278" r:id="rId29"/>
    <p:sldId id="279" r:id="rId30"/>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36" d="100"/>
          <a:sy n="136" d="100"/>
        </p:scale>
        <p:origin x="-1664"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printerSettings" Target="printerSettings/printerSettings1.bin"/><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D5ADEC87-FEF2-4623-B1C3-0ECA85DBAED6}" type="datetimeFigureOut">
              <a:rPr lang="de-DE" smtClean="0"/>
              <a:pPr/>
              <a:t>21.01.13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F7E4E8E-977F-4E38-AEA4-17B11E9F1013}" type="slidenum">
              <a:rPr lang="de-DE" smtClean="0"/>
              <a:pPr/>
              <a:t>‹Nr.›</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D5ADEC87-FEF2-4623-B1C3-0ECA85DBAED6}" type="datetimeFigureOut">
              <a:rPr lang="de-DE" smtClean="0"/>
              <a:pPr/>
              <a:t>21.01.13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F7E4E8E-977F-4E38-AEA4-17B11E9F1013}" type="slidenum">
              <a:rPr lang="de-DE" smtClean="0"/>
              <a:pPr/>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p>
            <a:fld id="{D5ADEC87-FEF2-4623-B1C3-0ECA85DBAED6}" type="datetimeFigureOut">
              <a:rPr lang="de-DE" smtClean="0"/>
              <a:pPr/>
              <a:t>21.01.13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F7E4E8E-977F-4E38-AEA4-17B11E9F1013}" type="slidenum">
              <a:rPr lang="de-DE" smtClean="0"/>
              <a:pPr/>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D5ADEC87-FEF2-4623-B1C3-0ECA85DBAED6}" type="datetimeFigureOut">
              <a:rPr lang="de-DE" smtClean="0"/>
              <a:pPr/>
              <a:t>21.01.13</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CF7E4E8E-977F-4E38-AEA4-17B11E9F1013}" type="slidenum">
              <a:rPr lang="de-DE" smtClean="0"/>
              <a:pPr/>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D5ADEC87-FEF2-4623-B1C3-0ECA85DBAED6}" type="datetimeFigureOut">
              <a:rPr lang="de-DE" smtClean="0"/>
              <a:pPr/>
              <a:t>21.01.13</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CF7E4E8E-977F-4E38-AEA4-17B11E9F1013}" type="slidenum">
              <a:rPr lang="de-DE" smtClean="0"/>
              <a:pPr/>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D5ADEC87-FEF2-4623-B1C3-0ECA85DBAED6}" type="datetimeFigureOut">
              <a:rPr lang="de-DE" smtClean="0"/>
              <a:pPr/>
              <a:t>21.01.13</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CF7E4E8E-977F-4E38-AEA4-17B11E9F1013}" type="slidenum">
              <a:rPr lang="de-DE" smtClean="0"/>
              <a:pPr/>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D5ADEC87-FEF2-4623-B1C3-0ECA85DBAED6}" type="datetimeFigureOut">
              <a:rPr lang="de-DE" smtClean="0"/>
              <a:pPr/>
              <a:t>21.01.13</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CF7E4E8E-977F-4E38-AEA4-17B11E9F1013}" type="slidenum">
              <a:rPr lang="de-DE" smtClean="0"/>
              <a:pPr/>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D5ADEC87-FEF2-4623-B1C3-0ECA85DBAED6}" type="datetimeFigureOut">
              <a:rPr lang="de-DE" smtClean="0"/>
              <a:pPr/>
              <a:t>21.01.13</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CF7E4E8E-977F-4E38-AEA4-17B11E9F1013}" type="slidenum">
              <a:rPr lang="de-DE" smtClean="0"/>
              <a:pPr/>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D5ADEC87-FEF2-4623-B1C3-0ECA85DBAED6}" type="datetimeFigureOut">
              <a:rPr lang="de-DE" smtClean="0"/>
              <a:pPr/>
              <a:t>21.01.13</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CF7E4E8E-977F-4E38-AEA4-17B11E9F1013}" type="slidenum">
              <a:rPr lang="de-DE" smtClean="0"/>
              <a:pPr/>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D5ADEC87-FEF2-4623-B1C3-0ECA85DBAED6}" type="datetimeFigureOut">
              <a:rPr lang="de-DE" smtClean="0"/>
              <a:pPr/>
              <a:t>21.01.13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F7E4E8E-977F-4E38-AEA4-17B11E9F1013}" type="slidenum">
              <a:rPr lang="de-DE" smtClean="0"/>
              <a:pPr/>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D5ADEC87-FEF2-4623-B1C3-0ECA85DBAED6}" type="datetimeFigureOut">
              <a:rPr lang="de-DE" smtClean="0"/>
              <a:pPr/>
              <a:t>21.01.13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F7E4E8E-977F-4E38-AEA4-17B11E9F1013}" type="slidenum">
              <a:rPr lang="de-DE" smtClean="0"/>
              <a:pPr/>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ADEC87-FEF2-4623-B1C3-0ECA85DBAED6}" type="datetimeFigureOut">
              <a:rPr lang="de-DE" smtClean="0"/>
              <a:pPr/>
              <a:t>21.01.13</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7E4E8E-977F-4E38-AEA4-17B11E9F1013}" type="slidenum">
              <a:rPr lang="de-DE" smtClean="0"/>
              <a:pPr/>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lehrerverband.de/eubil"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539552" y="764705"/>
            <a:ext cx="8064896" cy="2736304"/>
          </a:xfrm>
        </p:spPr>
        <p:txBody>
          <a:bodyPr>
            <a:normAutofit/>
          </a:bodyPr>
          <a:lstStyle/>
          <a:p>
            <a:r>
              <a:rPr lang="de-DE" sz="2000" b="1" dirty="0" smtClean="0"/>
              <a:t>Universität Bielefeld : Forum Offene Wissenschaft</a:t>
            </a:r>
            <a:r>
              <a:rPr lang="de-DE" sz="1800" dirty="0" smtClean="0"/>
              <a:t>:</a:t>
            </a:r>
            <a:br>
              <a:rPr lang="de-DE" sz="1800" dirty="0" smtClean="0"/>
            </a:br>
            <a:r>
              <a:rPr lang="de-DE" dirty="0" smtClean="0"/>
              <a:t>„</a:t>
            </a:r>
            <a:r>
              <a:rPr lang="de-DE" sz="2700" b="1" dirty="0" smtClean="0"/>
              <a:t>Europäisches </a:t>
            </a:r>
            <a:r>
              <a:rPr lang="de-DE" sz="2700" b="1" dirty="0"/>
              <a:t>Gemeinwohl“ </a:t>
            </a:r>
            <a:r>
              <a:rPr lang="de-DE" sz="2700" b="1" dirty="0" smtClean="0"/>
              <a:t>, ein </a:t>
            </a:r>
            <a:r>
              <a:rPr lang="de-DE" sz="2700" b="1" dirty="0"/>
              <a:t>Ziel europäischer Identitätspraxis? </a:t>
            </a:r>
            <a:r>
              <a:rPr lang="de-DE" sz="2700" b="1" dirty="0" smtClean="0"/>
              <a:t/>
            </a:r>
            <a:br>
              <a:rPr lang="de-DE" sz="2700" b="1" dirty="0" smtClean="0"/>
            </a:br>
            <a:r>
              <a:rPr lang="de-DE" sz="2200" b="1" dirty="0" smtClean="0"/>
              <a:t> </a:t>
            </a:r>
            <a:r>
              <a:rPr lang="de-DE" sz="2200" dirty="0"/>
              <a:t/>
            </a:r>
            <a:br>
              <a:rPr lang="de-DE" sz="2200" dirty="0"/>
            </a:br>
            <a:endParaRPr lang="de-DE" sz="2200" dirty="0"/>
          </a:p>
        </p:txBody>
      </p:sp>
      <p:sp>
        <p:nvSpPr>
          <p:cNvPr id="3" name="Untertitel 2"/>
          <p:cNvSpPr>
            <a:spLocks noGrp="1"/>
          </p:cNvSpPr>
          <p:nvPr>
            <p:ph type="subTitle" idx="1"/>
          </p:nvPr>
        </p:nvSpPr>
        <p:spPr>
          <a:xfrm>
            <a:off x="1371600" y="2708920"/>
            <a:ext cx="6400800" cy="2929880"/>
          </a:xfrm>
        </p:spPr>
        <p:txBody>
          <a:bodyPr>
            <a:noAutofit/>
          </a:bodyPr>
          <a:lstStyle/>
          <a:p>
            <a:r>
              <a:rPr lang="de-DE" sz="2400" b="1" i="1" dirty="0" smtClean="0">
                <a:solidFill>
                  <a:schemeClr val="tx1"/>
                </a:solidFill>
              </a:rPr>
              <a:t>Konzeptionelle Überlegungen zu Basis, Weg und Ziel für ein nachhaltiges Integrations-und Reproduktionsmodell in Europa</a:t>
            </a:r>
            <a:r>
              <a:rPr lang="de-DE" sz="2400" b="1" dirty="0" smtClean="0">
                <a:solidFill>
                  <a:schemeClr val="tx1"/>
                </a:solidFill>
              </a:rPr>
              <a:t/>
            </a:r>
            <a:br>
              <a:rPr lang="de-DE" sz="2400" b="1" dirty="0" smtClean="0">
                <a:solidFill>
                  <a:schemeClr val="tx1"/>
                </a:solidFill>
              </a:rPr>
            </a:br>
            <a:r>
              <a:rPr lang="de-DE" sz="2400" b="1" dirty="0" smtClean="0">
                <a:solidFill>
                  <a:schemeClr val="tx1"/>
                </a:solidFill>
              </a:rPr>
              <a:t/>
            </a:r>
            <a:br>
              <a:rPr lang="de-DE" sz="2400" b="1" dirty="0" smtClean="0">
                <a:solidFill>
                  <a:schemeClr val="tx1"/>
                </a:solidFill>
              </a:rPr>
            </a:br>
            <a:r>
              <a:rPr lang="de-DE" sz="2400" b="1" dirty="0" smtClean="0">
                <a:solidFill>
                  <a:schemeClr val="tx1"/>
                </a:solidFill>
              </a:rPr>
              <a:t>Peter Schmitt-Egner</a:t>
            </a:r>
            <a:endParaRPr lang="de-DE" sz="2400" dirty="0">
              <a:solidFill>
                <a:schemeClr val="tx1"/>
              </a:solidFill>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0"/>
            <a:ext cx="8229600" cy="692696"/>
          </a:xfrm>
        </p:spPr>
        <p:txBody>
          <a:bodyPr>
            <a:normAutofit/>
          </a:bodyPr>
          <a:lstStyle/>
          <a:p>
            <a:r>
              <a:rPr lang="de-DE" sz="2400" b="1" dirty="0" smtClean="0"/>
              <a:t>Gliederung des Vortrags </a:t>
            </a:r>
            <a:r>
              <a:rPr lang="de-DE" sz="2000" b="1" dirty="0" smtClean="0"/>
              <a:t>:</a:t>
            </a:r>
            <a:endParaRPr lang="de-DE" sz="2000" b="1" dirty="0"/>
          </a:p>
        </p:txBody>
      </p:sp>
      <p:sp>
        <p:nvSpPr>
          <p:cNvPr id="3" name="Inhaltsplatzhalter 2"/>
          <p:cNvSpPr>
            <a:spLocks noGrp="1"/>
          </p:cNvSpPr>
          <p:nvPr>
            <p:ph idx="1"/>
          </p:nvPr>
        </p:nvSpPr>
        <p:spPr>
          <a:xfrm>
            <a:off x="467544" y="692696"/>
            <a:ext cx="8424936" cy="6165304"/>
          </a:xfrm>
        </p:spPr>
        <p:txBody>
          <a:bodyPr>
            <a:noAutofit/>
          </a:bodyPr>
          <a:lstStyle/>
          <a:p>
            <a:pPr>
              <a:buNone/>
            </a:pPr>
            <a:r>
              <a:rPr lang="de-DE" sz="2800" b="1" dirty="0">
                <a:solidFill>
                  <a:srgbClr val="FF0000"/>
                </a:solidFill>
              </a:rPr>
              <a:t>Einleitung:</a:t>
            </a:r>
            <a:r>
              <a:rPr lang="de-DE" sz="2800" b="1" dirty="0"/>
              <a:t> </a:t>
            </a:r>
            <a:r>
              <a:rPr lang="de-DE" sz="2800" b="1" dirty="0" smtClean="0"/>
              <a:t> Vier Ausgangsfragen</a:t>
            </a:r>
            <a:r>
              <a:rPr lang="de-DE" sz="2400" b="1" dirty="0" smtClean="0"/>
              <a:t>:</a:t>
            </a:r>
          </a:p>
          <a:p>
            <a:pPr>
              <a:buNone/>
            </a:pPr>
            <a:endParaRPr lang="de-DE" sz="2400" b="1" dirty="0" smtClean="0"/>
          </a:p>
          <a:p>
            <a:pPr>
              <a:buFont typeface="Wingdings" pitchFamily="2" charset="2"/>
              <a:buChar char="Ø"/>
            </a:pPr>
            <a:r>
              <a:rPr lang="de-DE" sz="2400" b="1" i="1" dirty="0" smtClean="0"/>
              <a:t>Die </a:t>
            </a:r>
            <a:r>
              <a:rPr lang="de-DE" sz="2400" b="1" i="1" dirty="0"/>
              <a:t>Frage nach dem Ziel der europäischen Integration und ihre Antworten in historischer und aktueller </a:t>
            </a:r>
            <a:r>
              <a:rPr lang="de-DE" sz="2400" b="1" i="1" dirty="0" smtClean="0"/>
              <a:t>Perspektive</a:t>
            </a:r>
          </a:p>
          <a:p>
            <a:pPr>
              <a:buFont typeface="Wingdings" pitchFamily="2" charset="2"/>
              <a:buChar char="Ø"/>
            </a:pPr>
            <a:r>
              <a:rPr lang="de-DE" sz="2400" b="1" i="1" dirty="0" smtClean="0"/>
              <a:t>Weshalb waren die bisherigen Antworten nicht oder nur beschränkt zielführend (Verkehrung von Mittel und Zweck)</a:t>
            </a:r>
          </a:p>
          <a:p>
            <a:pPr>
              <a:buFont typeface="Wingdings" pitchFamily="2" charset="2"/>
              <a:buChar char="Ø"/>
            </a:pPr>
            <a:r>
              <a:rPr lang="de-DE" sz="2400" b="1" i="1" dirty="0"/>
              <a:t>I</a:t>
            </a:r>
            <a:r>
              <a:rPr lang="de-DE" sz="2400" b="1" i="1" dirty="0" smtClean="0"/>
              <a:t>nwiefern ist darüber hinaus eine neue Zielbestimmung der Europäischen Integration erforderlich , welche den Problembogen von Herkunft und Zukunft Europas zu erfassen verspricht?</a:t>
            </a:r>
          </a:p>
          <a:p>
            <a:pPr>
              <a:buFont typeface="Wingdings" pitchFamily="2" charset="2"/>
              <a:buChar char="Ø"/>
            </a:pPr>
            <a:r>
              <a:rPr lang="de-DE" sz="2400" b="1" i="1" dirty="0" smtClean="0"/>
              <a:t>Inwieweit kann das Konzept eines „Europäischen Gemeinwohls“  als Ziel europäischer Identitätspraxis die Mittel-Zweck-Relation der Europäischen </a:t>
            </a:r>
            <a:r>
              <a:rPr lang="de-DE" sz="2400" b="1" i="1" dirty="0"/>
              <a:t>I</a:t>
            </a:r>
            <a:r>
              <a:rPr lang="de-DE" sz="2400" b="1" i="1" dirty="0" smtClean="0"/>
              <a:t>ntegration „vom </a:t>
            </a:r>
            <a:r>
              <a:rPr lang="de-DE" sz="2400" b="1" i="1" dirty="0"/>
              <a:t>K</a:t>
            </a:r>
            <a:r>
              <a:rPr lang="de-DE" sz="2400" b="1" i="1" dirty="0" smtClean="0"/>
              <a:t>opf auf die Füße“ und Lösungsoptionen bereit stellen?</a:t>
            </a:r>
          </a:p>
          <a:p>
            <a:pPr>
              <a:buNone/>
            </a:pPr>
            <a:endParaRPr lang="de-DE" sz="1800" i="1" dirty="0"/>
          </a:p>
          <a:p>
            <a:endParaRPr lang="de-DE" sz="1800" i="1"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88640"/>
            <a:ext cx="8229600" cy="720080"/>
          </a:xfrm>
        </p:spPr>
        <p:txBody>
          <a:bodyPr>
            <a:normAutofit fontScale="90000"/>
          </a:bodyPr>
          <a:lstStyle/>
          <a:p>
            <a:r>
              <a:rPr lang="de-DE" sz="2700" dirty="0" smtClean="0"/>
              <a:t/>
            </a:r>
            <a:br>
              <a:rPr lang="de-DE" sz="2700" dirty="0" smtClean="0"/>
            </a:br>
            <a:r>
              <a:rPr lang="de-DE" sz="2700" dirty="0" smtClean="0">
                <a:solidFill>
                  <a:srgbClr val="FF0000"/>
                </a:solidFill>
              </a:rPr>
              <a:t>1</a:t>
            </a:r>
            <a:r>
              <a:rPr lang="de-DE" dirty="0" smtClean="0">
                <a:solidFill>
                  <a:srgbClr val="FF0000"/>
                </a:solidFill>
              </a:rPr>
              <a:t>. „</a:t>
            </a:r>
            <a:r>
              <a:rPr lang="de-DE" sz="2700" b="1" dirty="0" smtClean="0">
                <a:solidFill>
                  <a:srgbClr val="FF0000"/>
                </a:solidFill>
              </a:rPr>
              <a:t>Identität und Gemeinwohl“ im europäischen Kontext</a:t>
            </a:r>
            <a:r>
              <a:rPr lang="de-DE" b="1" dirty="0" smtClean="0"/>
              <a:t/>
            </a:r>
            <a:br>
              <a:rPr lang="de-DE" b="1" dirty="0" smtClean="0"/>
            </a:br>
            <a:endParaRPr lang="de-DE" dirty="0"/>
          </a:p>
        </p:txBody>
      </p:sp>
      <p:sp>
        <p:nvSpPr>
          <p:cNvPr id="3" name="Inhaltsplatzhalter 2"/>
          <p:cNvSpPr>
            <a:spLocks noGrp="1"/>
          </p:cNvSpPr>
          <p:nvPr>
            <p:ph idx="1"/>
          </p:nvPr>
        </p:nvSpPr>
        <p:spPr>
          <a:xfrm>
            <a:off x="457200" y="836712"/>
            <a:ext cx="8229600" cy="6021288"/>
          </a:xfrm>
        </p:spPr>
        <p:txBody>
          <a:bodyPr>
            <a:normAutofit fontScale="25000" lnSpcReduction="20000"/>
          </a:bodyPr>
          <a:lstStyle/>
          <a:p>
            <a:pPr lvl="0">
              <a:buNone/>
            </a:pPr>
            <a:r>
              <a:rPr lang="de-DE" sz="6200" b="1" i="1" dirty="0" smtClean="0"/>
              <a:t>         </a:t>
            </a:r>
            <a:r>
              <a:rPr lang="de-DE" sz="8000" b="1" i="1" dirty="0" smtClean="0">
                <a:solidFill>
                  <a:srgbClr val="0070C0"/>
                </a:solidFill>
              </a:rPr>
              <a:t>1.1 Europäische Identität als Produkt und Prozess</a:t>
            </a:r>
            <a:endParaRPr lang="de-DE" sz="8000" i="1" dirty="0" smtClean="0">
              <a:solidFill>
                <a:srgbClr val="0070C0"/>
              </a:solidFill>
            </a:endParaRPr>
          </a:p>
          <a:p>
            <a:pPr lvl="1">
              <a:buNone/>
            </a:pPr>
            <a:r>
              <a:rPr lang="de-DE" sz="8000" dirty="0" smtClean="0"/>
              <a:t>1.1.1 Die Identifizierung „Europas“ (Welches Europa? Welche Basis)</a:t>
            </a:r>
          </a:p>
          <a:p>
            <a:pPr lvl="1">
              <a:buNone/>
            </a:pPr>
            <a:r>
              <a:rPr lang="de-DE" sz="8000" dirty="0" smtClean="0"/>
              <a:t>1.1.2 Das „Identifiziert Werden“ durch „Europa“ (Zuschreibung von außen: )</a:t>
            </a:r>
          </a:p>
          <a:p>
            <a:pPr lvl="1">
              <a:buNone/>
            </a:pPr>
            <a:r>
              <a:rPr lang="de-DE" sz="8000" dirty="0" smtClean="0"/>
              <a:t>1.1.3 Sich Identifizieren mit „Europa“ (Basis, Weg und Ziel) </a:t>
            </a:r>
          </a:p>
          <a:p>
            <a:pPr>
              <a:buNone/>
            </a:pPr>
            <a:r>
              <a:rPr lang="de-DE" sz="8000" b="1" i="1" dirty="0" smtClean="0"/>
              <a:t>        </a:t>
            </a:r>
            <a:r>
              <a:rPr lang="de-DE" sz="8000" b="1" i="1" dirty="0" smtClean="0">
                <a:solidFill>
                  <a:srgbClr val="0070C0"/>
                </a:solidFill>
              </a:rPr>
              <a:t>1.2 „Gemeinwohl „ als  Begriff und allgemeines Konzept   </a:t>
            </a:r>
          </a:p>
          <a:p>
            <a:pPr>
              <a:buNone/>
            </a:pPr>
            <a:r>
              <a:rPr lang="de-DE" sz="8000" b="1" i="1" dirty="0" smtClean="0"/>
              <a:t>        </a:t>
            </a:r>
            <a:r>
              <a:rPr lang="de-DE" sz="8000" dirty="0" smtClean="0"/>
              <a:t>1.2.1 Arbeitsdefinitionen</a:t>
            </a:r>
          </a:p>
          <a:p>
            <a:pPr>
              <a:buNone/>
            </a:pPr>
            <a:r>
              <a:rPr lang="de-DE" sz="8000" dirty="0" smtClean="0"/>
              <a:t>         1.2.2 Parameter eines Gemeinwohlkonzeptes</a:t>
            </a:r>
          </a:p>
          <a:p>
            <a:pPr>
              <a:buNone/>
            </a:pPr>
            <a:r>
              <a:rPr lang="de-DE" sz="8000" dirty="0" smtClean="0"/>
              <a:t>         1.2.3 Zusammenfassung</a:t>
            </a:r>
          </a:p>
          <a:p>
            <a:pPr>
              <a:buNone/>
            </a:pPr>
            <a:r>
              <a:rPr lang="de-DE" sz="8000" b="1" i="1" dirty="0" smtClean="0"/>
              <a:t>        </a:t>
            </a:r>
            <a:r>
              <a:rPr lang="de-DE" sz="8000" b="1" i="1" dirty="0" smtClean="0">
                <a:solidFill>
                  <a:srgbClr val="0070C0"/>
                </a:solidFill>
              </a:rPr>
              <a:t>1.3  Was kann als spezifische Basis eines Europäischen Gemeinwohls</a:t>
            </a:r>
          </a:p>
          <a:p>
            <a:pPr>
              <a:buNone/>
            </a:pPr>
            <a:r>
              <a:rPr lang="de-DE" sz="8000" b="1" i="1" dirty="0" smtClean="0">
                <a:solidFill>
                  <a:srgbClr val="0070C0"/>
                </a:solidFill>
              </a:rPr>
              <a:t>                gelten?  </a:t>
            </a:r>
            <a:endParaRPr lang="de-DE" sz="8000" dirty="0" smtClean="0">
              <a:solidFill>
                <a:srgbClr val="0070C0"/>
              </a:solidFill>
            </a:endParaRPr>
          </a:p>
          <a:p>
            <a:r>
              <a:rPr lang="de-DE" sz="8000" dirty="0" smtClean="0"/>
              <a:t>  1.3.1 Der strukturelle Rahmen eines Europäischen Gemeinwohls: </a:t>
            </a:r>
          </a:p>
          <a:p>
            <a:pPr>
              <a:buNone/>
            </a:pPr>
            <a:r>
              <a:rPr lang="de-DE" sz="8000" dirty="0" smtClean="0"/>
              <a:t>                   Horizontale Einheit und vertikale Vielfalt</a:t>
            </a:r>
          </a:p>
          <a:p>
            <a:pPr>
              <a:buNone/>
            </a:pPr>
            <a:r>
              <a:rPr lang="de-DE" sz="8000" dirty="0" smtClean="0"/>
              <a:t>         1.3.2 Die materielle Basis der vertikalen Vielfalt : </a:t>
            </a:r>
          </a:p>
          <a:p>
            <a:pPr>
              <a:buNone/>
            </a:pPr>
            <a:r>
              <a:rPr lang="de-DE" sz="8000" dirty="0"/>
              <a:t> </a:t>
            </a:r>
            <a:r>
              <a:rPr lang="de-DE" sz="8000" dirty="0" smtClean="0"/>
              <a:t>                   die Interessengemeinschaft subnationaler, nationaler und</a:t>
            </a:r>
          </a:p>
          <a:p>
            <a:pPr>
              <a:buNone/>
            </a:pPr>
            <a:r>
              <a:rPr lang="de-DE" sz="8000" dirty="0"/>
              <a:t> </a:t>
            </a:r>
            <a:r>
              <a:rPr lang="de-DE" sz="8000" dirty="0" smtClean="0"/>
              <a:t>                     supranationaler Einheiten und ihr Konfliktpotenzial</a:t>
            </a:r>
          </a:p>
          <a:p>
            <a:pPr>
              <a:buNone/>
            </a:pPr>
            <a:r>
              <a:rPr lang="de-DE" sz="8000" dirty="0" smtClean="0"/>
              <a:t>          1.3.3 Die ideelle Basis der horizontalen Einheit: Freiheitlich-</a:t>
            </a:r>
          </a:p>
          <a:p>
            <a:pPr>
              <a:buNone/>
            </a:pPr>
            <a:r>
              <a:rPr lang="de-DE" sz="8000" dirty="0" smtClean="0"/>
              <a:t>                     demokratische Grundordnung Europas (FDGE)</a:t>
            </a:r>
          </a:p>
          <a:p>
            <a:pPr lvl="1">
              <a:buNone/>
            </a:pPr>
            <a:r>
              <a:rPr lang="de-DE" sz="8000" b="1" i="1" dirty="0" smtClean="0">
                <a:solidFill>
                  <a:srgbClr val="0070C0"/>
                </a:solidFill>
              </a:rPr>
              <a:t>1.4 Die nachhaltige Reproduktionsfähigkeit Europas als Ziel einer Identitätspraxis</a:t>
            </a:r>
            <a:r>
              <a:rPr lang="de-DE" sz="3600" b="1" i="1" dirty="0" smtClean="0"/>
              <a:t>  </a:t>
            </a:r>
            <a:endParaRPr lang="de-DE" sz="3600" i="1"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rot="10800000" flipV="1">
            <a:off x="611560" y="332656"/>
            <a:ext cx="7416824" cy="1008112"/>
          </a:xfrm>
        </p:spPr>
        <p:txBody>
          <a:bodyPr>
            <a:normAutofit fontScale="90000"/>
          </a:bodyPr>
          <a:lstStyle/>
          <a:p>
            <a:pPr marL="1255713" lvl="0" indent="-984250"/>
            <a:r>
              <a:rPr lang="de-DE" sz="2800" b="1" dirty="0" smtClean="0"/>
              <a:t/>
            </a:r>
            <a:br>
              <a:rPr lang="de-DE" sz="2800" b="1" dirty="0" smtClean="0"/>
            </a:br>
            <a:r>
              <a:rPr lang="de-DE" sz="2800" b="1" dirty="0" smtClean="0">
                <a:solidFill>
                  <a:srgbClr val="C00000"/>
                </a:solidFill>
              </a:rPr>
              <a:t>2.  Mittel und Wege einer europäischen Identitätspraxis</a:t>
            </a:r>
            <a:r>
              <a:rPr lang="de-DE" sz="2800" dirty="0" smtClean="0"/>
              <a:t/>
            </a:r>
            <a:br>
              <a:rPr lang="de-DE" sz="2800" dirty="0" smtClean="0"/>
            </a:br>
            <a:endParaRPr lang="de-DE" sz="2800" dirty="0"/>
          </a:p>
        </p:txBody>
      </p:sp>
      <p:sp>
        <p:nvSpPr>
          <p:cNvPr id="3" name="Inhaltsplatzhalter 2"/>
          <p:cNvSpPr>
            <a:spLocks noGrp="1"/>
          </p:cNvSpPr>
          <p:nvPr>
            <p:ph idx="1"/>
          </p:nvPr>
        </p:nvSpPr>
        <p:spPr>
          <a:xfrm>
            <a:off x="457200" y="1340768"/>
            <a:ext cx="8229600" cy="5256584"/>
          </a:xfrm>
        </p:spPr>
        <p:txBody>
          <a:bodyPr>
            <a:normAutofit/>
          </a:bodyPr>
          <a:lstStyle/>
          <a:p>
            <a:pPr lvl="1">
              <a:buNone/>
            </a:pPr>
            <a:r>
              <a:rPr lang="de-DE" sz="2400" b="1" i="1" dirty="0" smtClean="0"/>
              <a:t>2.1 </a:t>
            </a:r>
            <a:r>
              <a:rPr lang="de-DE" sz="2400" b="1" dirty="0" smtClean="0">
                <a:solidFill>
                  <a:srgbClr val="0070C0"/>
                </a:solidFill>
              </a:rPr>
              <a:t>Die Brücke von Zukunft und Herkunft Europas</a:t>
            </a:r>
            <a:r>
              <a:rPr lang="de-DE" sz="2400" b="1" i="1" dirty="0" smtClean="0"/>
              <a:t>: Erinnerungsgemeinschaft und Intergeneratives Lernen  (Der Zeitbezug)</a:t>
            </a:r>
          </a:p>
          <a:p>
            <a:pPr lvl="1">
              <a:buNone/>
            </a:pPr>
            <a:r>
              <a:rPr lang="de-DE" sz="2400" b="1" i="1" dirty="0" smtClean="0"/>
              <a:t>2.2 </a:t>
            </a:r>
            <a:r>
              <a:rPr lang="de-DE" sz="2400" b="1" dirty="0" smtClean="0">
                <a:solidFill>
                  <a:srgbClr val="0070C0"/>
                </a:solidFill>
              </a:rPr>
              <a:t>Europa und der Globus</a:t>
            </a:r>
            <a:r>
              <a:rPr lang="de-DE" sz="2400" b="1" i="1" dirty="0" smtClean="0"/>
              <a:t>: Interkulturelle  Erfahrungsgemeinschaft und sozialer Integrationsraum durch Transnationales Lernen  (Der Raumbezug und das antike Paradigma)</a:t>
            </a:r>
            <a:endParaRPr lang="de-DE" sz="2400" i="1" dirty="0"/>
          </a:p>
          <a:p>
            <a:r>
              <a:rPr lang="de-DE" sz="2400" b="1" i="1" dirty="0" smtClean="0"/>
              <a:t>  2.3 </a:t>
            </a:r>
            <a:r>
              <a:rPr lang="de-DE" sz="2400" b="1" dirty="0" smtClean="0">
                <a:solidFill>
                  <a:srgbClr val="0070C0"/>
                </a:solidFill>
              </a:rPr>
              <a:t>Kompetenzkategorien</a:t>
            </a:r>
            <a:r>
              <a:rPr lang="de-DE" sz="2400" b="1" dirty="0" smtClean="0"/>
              <a:t> des Gemeinwohls als</a:t>
            </a:r>
          </a:p>
          <a:p>
            <a:pPr>
              <a:buNone/>
            </a:pPr>
            <a:r>
              <a:rPr lang="de-DE" sz="2400" b="1" dirty="0" smtClean="0"/>
              <a:t>           zweckadäquate Mittel</a:t>
            </a:r>
            <a:endParaRPr lang="de-DE" sz="2400" dirty="0"/>
          </a:p>
          <a:p>
            <a:r>
              <a:rPr lang="de-DE" sz="2400" b="1" i="1" dirty="0" smtClean="0"/>
              <a:t>  2.4 „</a:t>
            </a:r>
            <a:r>
              <a:rPr lang="de-DE" sz="2400" b="1" i="1" dirty="0" smtClean="0">
                <a:solidFill>
                  <a:srgbClr val="0070C0"/>
                </a:solidFill>
              </a:rPr>
              <a:t>Europäische Kompetenz“ </a:t>
            </a:r>
            <a:r>
              <a:rPr lang="de-DE" sz="2400" b="1" i="1" dirty="0" smtClean="0"/>
              <a:t>als Lernprodukt der</a:t>
            </a:r>
          </a:p>
          <a:p>
            <a:pPr>
              <a:buNone/>
            </a:pPr>
            <a:r>
              <a:rPr lang="de-DE" sz="2400" b="1" i="1" dirty="0" smtClean="0"/>
              <a:t>              Identifizierung mit Europa und Mittel zur </a:t>
            </a:r>
          </a:p>
          <a:p>
            <a:pPr>
              <a:buNone/>
            </a:pPr>
            <a:r>
              <a:rPr lang="de-DE" sz="2400" b="1" i="1" dirty="0" smtClean="0"/>
              <a:t>              Realisierung eines „Europäischen Gemeinwohls“ </a:t>
            </a:r>
            <a:endParaRPr lang="de-DE" sz="2400" i="1" dirty="0" smtClean="0"/>
          </a:p>
          <a:p>
            <a:endParaRPr lang="de-DE" sz="2800"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260648"/>
            <a:ext cx="8229600" cy="1440160"/>
          </a:xfrm>
        </p:spPr>
        <p:txBody>
          <a:bodyPr>
            <a:normAutofit fontScale="90000"/>
          </a:bodyPr>
          <a:lstStyle/>
          <a:p>
            <a:pPr lvl="1" algn="ctr" rtl="0">
              <a:spcBef>
                <a:spcPct val="0"/>
              </a:spcBef>
            </a:pPr>
            <a:r>
              <a:rPr lang="de-DE" sz="2700" dirty="0" smtClean="0"/>
              <a:t/>
            </a:r>
            <a:br>
              <a:rPr lang="de-DE" sz="2700" dirty="0" smtClean="0"/>
            </a:br>
            <a:r>
              <a:rPr lang="de-DE" sz="2700" b="1" dirty="0" smtClean="0">
                <a:solidFill>
                  <a:srgbClr val="FF0000"/>
                </a:solidFill>
              </a:rPr>
              <a:t>3. Die Zielsetzung</a:t>
            </a:r>
            <a:r>
              <a:rPr lang="de-DE" sz="2000" b="1" dirty="0" smtClean="0">
                <a:solidFill>
                  <a:srgbClr val="FF0000"/>
                </a:solidFill>
              </a:rPr>
              <a:t>: </a:t>
            </a:r>
            <a:br>
              <a:rPr lang="de-DE" sz="2000" b="1" dirty="0" smtClean="0">
                <a:solidFill>
                  <a:srgbClr val="FF0000"/>
                </a:solidFill>
              </a:rPr>
            </a:br>
            <a:r>
              <a:rPr lang="de-DE" sz="2700" b="1" dirty="0" smtClean="0">
                <a:solidFill>
                  <a:srgbClr val="FF0000"/>
                </a:solidFill>
              </a:rPr>
              <a:t>Drei interdependente Ebenen eines Europäischen Gemeinwohls als nachhaltige Reproduktionsfähigkeit Europas   </a:t>
            </a:r>
            <a:r>
              <a:rPr lang="de-DE" sz="2700" i="1" dirty="0" smtClean="0"/>
              <a:t/>
            </a:r>
            <a:br>
              <a:rPr lang="de-DE" sz="2700" i="1" dirty="0" smtClean="0"/>
            </a:br>
            <a:endParaRPr lang="de-DE" sz="2700" dirty="0"/>
          </a:p>
        </p:txBody>
      </p:sp>
      <p:sp>
        <p:nvSpPr>
          <p:cNvPr id="3" name="Inhaltsplatzhalter 2"/>
          <p:cNvSpPr>
            <a:spLocks noGrp="1"/>
          </p:cNvSpPr>
          <p:nvPr>
            <p:ph idx="1"/>
          </p:nvPr>
        </p:nvSpPr>
        <p:spPr>
          <a:xfrm>
            <a:off x="457200" y="2060848"/>
            <a:ext cx="8229600" cy="4065315"/>
          </a:xfrm>
        </p:spPr>
        <p:txBody>
          <a:bodyPr>
            <a:normAutofit fontScale="92500" lnSpcReduction="20000"/>
          </a:bodyPr>
          <a:lstStyle/>
          <a:p>
            <a:pPr lvl="1">
              <a:buNone/>
            </a:pPr>
            <a:r>
              <a:rPr lang="de-DE" sz="2000" dirty="0" smtClean="0"/>
              <a:t>3.1. </a:t>
            </a:r>
            <a:r>
              <a:rPr lang="de-DE" sz="2000" b="1" i="1" dirty="0" smtClean="0">
                <a:solidFill>
                  <a:srgbClr val="0070C0"/>
                </a:solidFill>
              </a:rPr>
              <a:t>Ökologische Reproduktionsfähigkeit </a:t>
            </a:r>
            <a:r>
              <a:rPr lang="de-DE" sz="2000" b="1" i="1" dirty="0" smtClean="0"/>
              <a:t>(Bedingung des natürlichen </a:t>
            </a:r>
            <a:r>
              <a:rPr lang="de-DE" sz="2000" b="1" i="1" dirty="0" smtClean="0"/>
              <a:t> Lebens</a:t>
            </a:r>
            <a:r>
              <a:rPr lang="de-DE" sz="2000" b="1" i="1" dirty="0" smtClean="0"/>
              <a:t>)</a:t>
            </a:r>
          </a:p>
          <a:p>
            <a:pPr lvl="1">
              <a:buNone/>
            </a:pPr>
            <a:r>
              <a:rPr lang="de-DE" sz="2000" dirty="0" smtClean="0"/>
              <a:t>3.2 </a:t>
            </a:r>
            <a:r>
              <a:rPr lang="de-DE" sz="2000" b="1" i="1" dirty="0" smtClean="0">
                <a:solidFill>
                  <a:srgbClr val="0070C0"/>
                </a:solidFill>
              </a:rPr>
              <a:t>Sozialökonomische Reproduktionsfähigkeit </a:t>
            </a:r>
            <a:r>
              <a:rPr lang="de-DE" sz="2000" dirty="0" smtClean="0"/>
              <a:t>(Bedingung der sozialen Lebenserhaltung und Entfaltung)= kompatibel,(und/oder) komplementär, und oder synergetisch mit 3.1</a:t>
            </a:r>
          </a:p>
          <a:p>
            <a:pPr lvl="1">
              <a:buNone/>
            </a:pPr>
            <a:r>
              <a:rPr lang="de-DE" sz="2000" dirty="0" smtClean="0"/>
              <a:t>3.3 </a:t>
            </a:r>
            <a:r>
              <a:rPr lang="de-DE" sz="2000" b="1" i="1" dirty="0" smtClean="0">
                <a:solidFill>
                  <a:srgbClr val="0070C0"/>
                </a:solidFill>
              </a:rPr>
              <a:t>Kulturelle Reproduktionsfähigkeit </a:t>
            </a:r>
            <a:r>
              <a:rPr lang="de-DE" sz="2000" dirty="0" smtClean="0"/>
              <a:t>(Bedingung der Erhaltung und Entfaltung der FDGE) = kompatibel,(und/oder) komplementär, und (oder) synergetisch mit 3.1</a:t>
            </a:r>
          </a:p>
          <a:p>
            <a:pPr lvl="1">
              <a:buNone/>
            </a:pPr>
            <a:r>
              <a:rPr lang="de-DE" b="1" dirty="0" smtClean="0"/>
              <a:t>Zusammenfassung</a:t>
            </a:r>
            <a:r>
              <a:rPr lang="de-DE" b="1" dirty="0" smtClean="0"/>
              <a:t>: </a:t>
            </a:r>
            <a:r>
              <a:rPr lang="de-DE" sz="2400" b="1" i="1" dirty="0" smtClean="0">
                <a:solidFill>
                  <a:srgbClr val="FF0000"/>
                </a:solidFill>
              </a:rPr>
              <a:t>Basis,  Weg und Ziel europäischer Identitätspraxis </a:t>
            </a:r>
            <a:r>
              <a:rPr lang="de-DE" sz="2400" dirty="0" smtClean="0"/>
              <a:t>(zusammenfassende  Grafik</a:t>
            </a:r>
            <a:r>
              <a:rPr lang="de-DE" sz="2400" dirty="0" smtClean="0"/>
              <a:t>)</a:t>
            </a:r>
          </a:p>
          <a:p>
            <a:pPr lvl="1">
              <a:buNone/>
            </a:pPr>
            <a:r>
              <a:rPr lang="de-DE" sz="2000" dirty="0" smtClean="0"/>
              <a:t>(</a:t>
            </a:r>
            <a:r>
              <a:rPr lang="de-DE" sz="1700" dirty="0" smtClean="0"/>
              <a:t>Der Vortrag beruht im Wesentlichen auf zwei Publikationen des Referenten: 1. Schmitt-Egner, Wie ist Europäisches Gemeinwohl erforschbar?, in: Ambrosius/Schmitt-Egner(Hrsg.): Europäisches Gemeinwohl. Historische Dimension und aktuelle Bedeutung, Baden-Baden 2006, S.17-68.</a:t>
            </a:r>
          </a:p>
          <a:p>
            <a:pPr lvl="1">
              <a:buNone/>
            </a:pPr>
            <a:r>
              <a:rPr lang="de-DE" sz="1700" dirty="0" smtClean="0"/>
              <a:t>2. Schmitt-Egner, Europäische Identität. Ein konzeptioneller Leitfaden zu ihrer Erforschung und Nutzung, Baden-Baden(Nomos), 2012.)</a:t>
            </a:r>
            <a:endParaRPr lang="de-DE" sz="1700" dirty="0" smtClean="0"/>
          </a:p>
          <a:p>
            <a:endParaRPr lang="de-DE" sz="1400" dirty="0" smtClean="0"/>
          </a:p>
          <a:p>
            <a:endParaRPr lang="de-DE"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552" y="188640"/>
            <a:ext cx="8229600" cy="720080"/>
          </a:xfrm>
        </p:spPr>
        <p:txBody>
          <a:bodyPr>
            <a:normAutofit fontScale="90000"/>
          </a:bodyPr>
          <a:lstStyle/>
          <a:p>
            <a:r>
              <a:rPr lang="de-DE" sz="2400" b="1" dirty="0" smtClean="0"/>
              <a:t>Einleitung: </a:t>
            </a:r>
            <a:br>
              <a:rPr lang="de-DE" sz="2400" b="1" dirty="0" smtClean="0"/>
            </a:br>
            <a:endParaRPr lang="de-DE" sz="2400" b="1" i="1" dirty="0" smtClean="0"/>
          </a:p>
        </p:txBody>
      </p:sp>
      <p:sp>
        <p:nvSpPr>
          <p:cNvPr id="3" name="Inhaltsplatzhalter 2"/>
          <p:cNvSpPr>
            <a:spLocks noGrp="1"/>
          </p:cNvSpPr>
          <p:nvPr>
            <p:ph idx="1"/>
          </p:nvPr>
        </p:nvSpPr>
        <p:spPr>
          <a:xfrm>
            <a:off x="457200" y="692696"/>
            <a:ext cx="8229600" cy="5433467"/>
          </a:xfrm>
        </p:spPr>
        <p:txBody>
          <a:bodyPr/>
          <a:lstStyle/>
          <a:p>
            <a:pPr>
              <a:buNone/>
            </a:pPr>
            <a:r>
              <a:rPr lang="de-DE" sz="2400" b="1" i="1" dirty="0" smtClean="0">
                <a:solidFill>
                  <a:srgbClr val="0070C0"/>
                </a:solidFill>
              </a:rPr>
              <a:t>1. Die Frage nach dem Ziel der europäischen Integration und ihre Antworten in historischer und aktueller Perspektive </a:t>
            </a:r>
            <a:r>
              <a:rPr lang="de-DE" b="1" i="1" dirty="0" smtClean="0">
                <a:solidFill>
                  <a:srgbClr val="0070C0"/>
                </a:solidFill>
              </a:rPr>
              <a:t>:</a:t>
            </a:r>
          </a:p>
          <a:p>
            <a:r>
              <a:rPr lang="de-DE" sz="2000" dirty="0" smtClean="0"/>
              <a:t>(Auszug aus der Einleitung Schmitt-Egner, „Erkenne Dich selbst Europa“ in Schmitt-Egner, Europäische Identität, Baden-Baden 2012 S. 15-17)</a:t>
            </a:r>
            <a:endParaRPr lang="de-DE" sz="2000" dirty="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400" b="1" dirty="0" smtClean="0">
                <a:solidFill>
                  <a:srgbClr val="0070C0"/>
                </a:solidFill>
              </a:rPr>
              <a:t>Antworten zu Frage 1 </a:t>
            </a:r>
            <a:r>
              <a:rPr lang="de-DE" sz="2400" dirty="0" smtClean="0"/>
              <a:t>(Zusammenfassung):</a:t>
            </a:r>
            <a:endParaRPr lang="de-DE" sz="2400" dirty="0"/>
          </a:p>
        </p:txBody>
      </p:sp>
      <p:sp>
        <p:nvSpPr>
          <p:cNvPr id="3" name="Inhaltsplatzhalter 2"/>
          <p:cNvSpPr>
            <a:spLocks noGrp="1"/>
          </p:cNvSpPr>
          <p:nvPr>
            <p:ph idx="1"/>
          </p:nvPr>
        </p:nvSpPr>
        <p:spPr/>
        <p:txBody>
          <a:bodyPr>
            <a:normAutofit fontScale="92500" lnSpcReduction="20000"/>
          </a:bodyPr>
          <a:lstStyle/>
          <a:p>
            <a:pPr lvl="0">
              <a:buFont typeface="Wingdings" pitchFamily="2" charset="2"/>
              <a:buChar char="Ø"/>
            </a:pPr>
            <a:r>
              <a:rPr lang="de-DE" b="1" dirty="0" smtClean="0"/>
              <a:t>Frieden (Art.3 Abs.1 EUV)</a:t>
            </a:r>
            <a:endParaRPr lang="de-DE" dirty="0" smtClean="0"/>
          </a:p>
          <a:p>
            <a:pPr lvl="0">
              <a:buFont typeface="Wingdings" pitchFamily="2" charset="2"/>
              <a:buChar char="Ø"/>
            </a:pPr>
            <a:r>
              <a:rPr lang="de-DE" b="1" dirty="0" smtClean="0"/>
              <a:t>Menschen- und Grundrechte (Art.2 , Art.3.Abs.2 EUV ) = Raum der Freiheit der Sicherheit und des Rechts, Art.6 Abs.1bis 3 EUV, Art.67,Abs.1 AEUV, Charta der Grundrechte als Teil des Unionsrechts Art.6 Abs.3 EUV)</a:t>
            </a:r>
            <a:endParaRPr lang="de-DE" dirty="0" smtClean="0"/>
          </a:p>
          <a:p>
            <a:pPr lvl="0">
              <a:buFont typeface="Wingdings" pitchFamily="2" charset="2"/>
              <a:buChar char="Ø"/>
            </a:pPr>
            <a:r>
              <a:rPr lang="de-DE" b="1" dirty="0" smtClean="0"/>
              <a:t>Kohäsion  = wirtschaftlicher, sozialer und territorialer Zusammenhalt (Art.3. Abs.2 EUV, Art.174 AEUV)= Horizontale Zielsetzung</a:t>
            </a:r>
            <a:endParaRPr lang="de-DE" dirty="0" smtClean="0"/>
          </a:p>
          <a:p>
            <a:pPr lvl="0">
              <a:buFont typeface="Wingdings" pitchFamily="2" charset="2"/>
              <a:buChar char="Ø"/>
            </a:pPr>
            <a:r>
              <a:rPr lang="de-DE" b="1" dirty="0" smtClean="0"/>
              <a:t>„Europäischer Mehrwert“  (Subsidiaritätsprinzip  Art. 5 Abs. 1,und 3EUV) = Vertikale Zielsetzung</a:t>
            </a:r>
            <a:endParaRPr lang="de-DE" dirty="0" smtClean="0"/>
          </a:p>
          <a:p>
            <a:endParaRPr lang="de-DE"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778098"/>
          </a:xfrm>
        </p:spPr>
        <p:txBody>
          <a:bodyPr>
            <a:normAutofit fontScale="90000"/>
          </a:bodyPr>
          <a:lstStyle/>
          <a:p>
            <a:r>
              <a:rPr lang="de-DE" sz="2700" b="1" i="1" dirty="0" smtClean="0"/>
              <a:t/>
            </a:r>
            <a:br>
              <a:rPr lang="de-DE" sz="2700" b="1" i="1" dirty="0" smtClean="0"/>
            </a:br>
            <a:r>
              <a:rPr lang="de-DE" sz="2700" b="1" i="1" dirty="0" smtClean="0"/>
              <a:t/>
            </a:r>
            <a:br>
              <a:rPr lang="de-DE" sz="2700" b="1" i="1" dirty="0" smtClean="0"/>
            </a:br>
            <a:r>
              <a:rPr lang="de-DE" sz="2700" b="1" i="1" dirty="0" smtClean="0"/>
              <a:t>2. </a:t>
            </a:r>
            <a:r>
              <a:rPr lang="de-DE" sz="2700" b="1" i="1" dirty="0" smtClean="0">
                <a:solidFill>
                  <a:srgbClr val="0070C0"/>
                </a:solidFill>
              </a:rPr>
              <a:t>Weshalb waren die bisherigen Antworten nicht oder nur beschränkt zielführend</a:t>
            </a:r>
            <a:r>
              <a:rPr lang="de-DE" sz="2700" b="1" i="1" dirty="0" smtClean="0"/>
              <a:t>?</a:t>
            </a:r>
            <a:r>
              <a:rPr lang="de-DE" i="1" dirty="0" smtClean="0"/>
              <a:t/>
            </a:r>
            <a:br>
              <a:rPr lang="de-DE" i="1" dirty="0" smtClean="0"/>
            </a:br>
            <a:endParaRPr lang="de-DE" dirty="0"/>
          </a:p>
        </p:txBody>
      </p:sp>
      <p:sp>
        <p:nvSpPr>
          <p:cNvPr id="3" name="Inhaltsplatzhalter 2"/>
          <p:cNvSpPr>
            <a:spLocks noGrp="1"/>
          </p:cNvSpPr>
          <p:nvPr>
            <p:ph idx="1"/>
          </p:nvPr>
        </p:nvSpPr>
        <p:spPr>
          <a:xfrm>
            <a:off x="457200" y="1484784"/>
            <a:ext cx="8229600" cy="4641379"/>
          </a:xfrm>
        </p:spPr>
        <p:txBody>
          <a:bodyPr>
            <a:normAutofit fontScale="92500" lnSpcReduction="10000"/>
          </a:bodyPr>
          <a:lstStyle/>
          <a:p>
            <a:pPr>
              <a:buFont typeface="Wingdings" pitchFamily="2" charset="2"/>
              <a:buChar char="Ø"/>
            </a:pPr>
            <a:r>
              <a:rPr lang="de-DE" sz="2000" b="1" dirty="0"/>
              <a:t>Das </a:t>
            </a:r>
            <a:r>
              <a:rPr lang="de-DE" sz="2000" b="1" dirty="0" smtClean="0"/>
              <a:t>Integrationsmittel (</a:t>
            </a:r>
            <a:r>
              <a:rPr lang="de-DE" sz="2000" b="1" dirty="0"/>
              <a:t>Wirtschaft) </a:t>
            </a:r>
            <a:r>
              <a:rPr lang="de-DE" sz="2000" b="1" dirty="0" smtClean="0"/>
              <a:t>wurde faktisch zum  Integrationszweck transformiert </a:t>
            </a:r>
            <a:endParaRPr lang="de-DE" sz="2000" dirty="0" smtClean="0"/>
          </a:p>
          <a:p>
            <a:pPr>
              <a:buFont typeface="Wingdings" pitchFamily="2" charset="2"/>
              <a:buChar char="Ø"/>
            </a:pPr>
            <a:r>
              <a:rPr lang="de-DE" sz="2000" b="1" dirty="0"/>
              <a:t>Die Fixierung auf eine kapitalistische Marktlogik als übergreifendes Allheilmittel  der Hilfe zur europäischen </a:t>
            </a:r>
            <a:r>
              <a:rPr lang="de-DE" sz="2000" b="1" dirty="0" smtClean="0"/>
              <a:t>Selbsthilfe basiert auf Voraussetzungen, die nur ein kleiner Teil der europäischen Volkswirtschaften zu erfüllen in der Lage sind.</a:t>
            </a:r>
          </a:p>
          <a:p>
            <a:pPr>
              <a:buFont typeface="Wingdings" pitchFamily="2" charset="2"/>
              <a:buChar char="Ø"/>
            </a:pPr>
            <a:r>
              <a:rPr lang="de-DE" sz="2000" b="1" dirty="0" smtClean="0"/>
              <a:t>Infolgedessen wurde die Mittel-Zweck-Relation faktisch „auf den Kopf gestellt“ </a:t>
            </a:r>
          </a:p>
          <a:p>
            <a:pPr>
              <a:buFont typeface="Wingdings" pitchFamily="2" charset="2"/>
              <a:buChar char="Ø"/>
            </a:pPr>
            <a:r>
              <a:rPr lang="de-DE" sz="2000" b="1" dirty="0" smtClean="0"/>
              <a:t>D.h. das Mittel wurde nur noch formal bzw. deklaratorisch aus dem Zweck hergeleitet, faktisch dominierte und dominiert nunmehr das Mittel den Zweck</a:t>
            </a:r>
          </a:p>
          <a:p>
            <a:pPr>
              <a:buFont typeface="Wingdings" pitchFamily="2" charset="2"/>
              <a:buChar char="Ø"/>
            </a:pPr>
            <a:r>
              <a:rPr lang="de-DE" sz="2000" b="1" dirty="0" smtClean="0"/>
              <a:t>„Europa“ legitimiert sich daher tatsächlich nur noch durch seinen kurzfristigen „wirtschaftlichen Output“</a:t>
            </a:r>
          </a:p>
          <a:p>
            <a:pPr>
              <a:buFont typeface="Wingdings" pitchFamily="2" charset="2"/>
              <a:buChar char="Ø"/>
            </a:pPr>
            <a:r>
              <a:rPr lang="de-DE" sz="2000" b="1" dirty="0" smtClean="0"/>
              <a:t>Damit wurde dem europäischen Bürger ein großer Teil seiner Identifizierungs-Basis entzogen und dieses „Europa“ nur noch zur Legitimierung nationalen und ökonomischen Eigenwohls benutzt</a:t>
            </a: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dirty="0" smtClean="0"/>
              <a:t>Frage 3 Neubestimmung des Ziels?</a:t>
            </a:r>
            <a:endParaRPr lang="de-DE" sz="2800" dirty="0"/>
          </a:p>
        </p:txBody>
      </p:sp>
      <p:sp>
        <p:nvSpPr>
          <p:cNvPr id="3" name="Inhaltsplatzhalter 2"/>
          <p:cNvSpPr>
            <a:spLocks noGrp="1"/>
          </p:cNvSpPr>
          <p:nvPr>
            <p:ph idx="1"/>
          </p:nvPr>
        </p:nvSpPr>
        <p:spPr/>
        <p:txBody>
          <a:bodyPr>
            <a:normAutofit/>
          </a:bodyPr>
          <a:lstStyle/>
          <a:p>
            <a:pPr>
              <a:buFont typeface="Wingdings" charset="2"/>
              <a:buChar char="Ø"/>
            </a:pPr>
            <a:r>
              <a:rPr lang="de-DE" sz="2400" dirty="0" smtClean="0"/>
              <a:t>Ist notwendig, da die bisherige Zielsetzung, weder die „Nachhaltigkeit“ als umfassende und übergreifende Problemstellung von Herkunft und Zukunft nur marginal berücksichtigt,</a:t>
            </a:r>
          </a:p>
          <a:p>
            <a:pPr>
              <a:buFont typeface="Wingdings" charset="2"/>
              <a:buChar char="Ø"/>
            </a:pPr>
            <a:r>
              <a:rPr lang="de-DE" sz="2400" dirty="0" smtClean="0"/>
              <a:t>noch ist sie in der Lage, den neuen transnationalen  Herausforderungen (Globalisierung, Migration und Modernisierung) gerecht zu werden,</a:t>
            </a:r>
          </a:p>
          <a:p>
            <a:pPr>
              <a:buFont typeface="Wingdings" charset="2"/>
              <a:buChar char="Ø"/>
            </a:pPr>
            <a:r>
              <a:rPr lang="de-DE" sz="2400" dirty="0" smtClean="0"/>
              <a:t>Ebenso bleibt das Verhältnis von nationalem Eigenwohl und europäischem Gemeinwohl ungelöst</a:t>
            </a:r>
            <a:endParaRPr lang="de-DE" sz="2400" dirty="0"/>
          </a:p>
        </p:txBody>
      </p:sp>
    </p:spTree>
    <p:extLst>
      <p:ext uri="{BB962C8B-B14F-4D97-AF65-F5344CB8AC3E}">
        <p14:creationId xmlns:p14="http://schemas.microsoft.com/office/powerpoint/2010/main" val="1287486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354162"/>
          </a:xfrm>
        </p:spPr>
        <p:txBody>
          <a:bodyPr>
            <a:normAutofit fontScale="90000"/>
          </a:bodyPr>
          <a:lstStyle/>
          <a:p>
            <a:r>
              <a:rPr lang="de-DE" sz="2400" b="1" i="1" dirty="0" smtClean="0">
                <a:solidFill>
                  <a:srgbClr val="0070C0"/>
                </a:solidFill>
              </a:rPr>
              <a:t>3. </a:t>
            </a:r>
            <a:r>
              <a:rPr lang="de-DE" sz="2200" b="1" i="1" dirty="0">
                <a:solidFill>
                  <a:srgbClr val="000090"/>
                </a:solidFill>
              </a:rPr>
              <a:t>Inwieweit kann das Konzept eines „Europäischen Gemeinwohls“  als Ziel europäischer Identitätspraxis die Mittel-Zweck-Relation der Europäischen Integration „vom Kopf auf die Füße“ und Lösungsoptionen bereit stellen</a:t>
            </a:r>
            <a:r>
              <a:rPr lang="de-DE" sz="2200" b="1" i="1" dirty="0" smtClean="0">
                <a:solidFill>
                  <a:srgbClr val="0000FF"/>
                </a:solidFill>
              </a:rPr>
              <a:t>?</a:t>
            </a:r>
            <a:endParaRPr lang="de-DE" sz="2200" dirty="0">
              <a:solidFill>
                <a:srgbClr val="0000FF"/>
              </a:solidFill>
            </a:endParaRPr>
          </a:p>
        </p:txBody>
      </p:sp>
      <p:sp>
        <p:nvSpPr>
          <p:cNvPr id="3" name="Inhaltsplatzhalter 2"/>
          <p:cNvSpPr>
            <a:spLocks noGrp="1"/>
          </p:cNvSpPr>
          <p:nvPr>
            <p:ph idx="1"/>
          </p:nvPr>
        </p:nvSpPr>
        <p:spPr/>
        <p:txBody>
          <a:bodyPr>
            <a:normAutofit fontScale="85000" lnSpcReduction="10000"/>
          </a:bodyPr>
          <a:lstStyle/>
          <a:p>
            <a:pPr lvl="0">
              <a:buFont typeface="Wingdings" pitchFamily="2" charset="2"/>
              <a:buChar char="Ø"/>
            </a:pPr>
            <a:r>
              <a:rPr lang="de-DE" b="1" dirty="0" smtClean="0"/>
              <a:t> </a:t>
            </a:r>
            <a:r>
              <a:rPr lang="de-DE" b="1" dirty="0"/>
              <a:t>„</a:t>
            </a:r>
            <a:r>
              <a:rPr lang="de-DE" sz="2000" b="1" dirty="0"/>
              <a:t>Wettbewerbsfähigkeit</a:t>
            </a:r>
            <a:r>
              <a:rPr lang="de-DE" sz="2000" b="1" dirty="0" smtClean="0"/>
              <a:t>“ und „quantitatives Wachstum“ </a:t>
            </a:r>
            <a:r>
              <a:rPr lang="de-DE" sz="2000" b="1" dirty="0"/>
              <a:t> </a:t>
            </a:r>
            <a:r>
              <a:rPr lang="de-DE" sz="2000" b="1" dirty="0" smtClean="0"/>
              <a:t>werden nicht mehr als allgemeiner Zweck der Integration begriffen, sondern sind zu überprüfen, ob sie noch als wirksame Mittel  gelten können, </a:t>
            </a:r>
            <a:r>
              <a:rPr lang="de-DE" sz="2000" b="1" dirty="0"/>
              <a:t>die Reproduktionsfähigkeit Europas </a:t>
            </a:r>
            <a:r>
              <a:rPr lang="de-DE" sz="2000" b="1" dirty="0" smtClean="0"/>
              <a:t>langfristig zu </a:t>
            </a:r>
            <a:r>
              <a:rPr lang="de-DE" sz="2000" b="1" dirty="0"/>
              <a:t>erhalten, zu steuern und zu </a:t>
            </a:r>
            <a:r>
              <a:rPr lang="de-DE" sz="2000" b="1" dirty="0" smtClean="0"/>
              <a:t>entwickeln.</a:t>
            </a:r>
          </a:p>
          <a:p>
            <a:pPr>
              <a:buFont typeface="Wingdings" pitchFamily="2" charset="2"/>
              <a:buChar char="Ø"/>
            </a:pPr>
            <a:r>
              <a:rPr lang="de-DE" sz="2000" b="1" dirty="0"/>
              <a:t>K</a:t>
            </a:r>
            <a:r>
              <a:rPr lang="de-DE" sz="2000" b="1" dirty="0" smtClean="0"/>
              <a:t>urzfristige  Ziele (z.B. Konjunkturzyklen)  sind nur noch legitim, insoweit sie  langfristige Zielbestimmungen fördern </a:t>
            </a:r>
          </a:p>
          <a:p>
            <a:pPr>
              <a:buFont typeface="Wingdings" pitchFamily="2" charset="2"/>
              <a:buChar char="Ø"/>
            </a:pPr>
            <a:r>
              <a:rPr lang="de-DE" sz="2000" b="1" dirty="0" smtClean="0"/>
              <a:t>Letztere erfordern den Einsatz zusätzlich Mittel und innovativer Wege zu ihrer Realisierung, </a:t>
            </a:r>
            <a:r>
              <a:rPr lang="de-DE" sz="2000" b="1" dirty="0"/>
              <a:t>welche </a:t>
            </a:r>
            <a:r>
              <a:rPr lang="de-DE" sz="2000" b="1" dirty="0" smtClean="0"/>
              <a:t>bloßes europäisches Krisenmanagement transzendiert und in normalen Politikzyklen nicht mehr zu bewältigen ist (Zeitbezug).</a:t>
            </a:r>
          </a:p>
          <a:p>
            <a:pPr lvl="0">
              <a:buFont typeface="Wingdings" pitchFamily="2" charset="2"/>
              <a:buChar char="Ø"/>
            </a:pPr>
            <a:r>
              <a:rPr lang="de-DE" sz="2000" b="1" dirty="0"/>
              <a:t>Global </a:t>
            </a:r>
            <a:r>
              <a:rPr lang="de-DE" sz="2000" b="1" dirty="0" smtClean="0"/>
              <a:t>denken, </a:t>
            </a:r>
            <a:r>
              <a:rPr lang="de-DE" sz="2000" b="1" dirty="0"/>
              <a:t>aber europäisch </a:t>
            </a:r>
            <a:r>
              <a:rPr lang="de-DE" sz="2000" b="1" dirty="0" smtClean="0"/>
              <a:t>handeln ist notwendig, </a:t>
            </a:r>
            <a:r>
              <a:rPr lang="de-DE" sz="2000" b="1" dirty="0"/>
              <a:t>weil </a:t>
            </a:r>
            <a:r>
              <a:rPr lang="de-DE" sz="2000" b="1" dirty="0" smtClean="0"/>
              <a:t>zwischen </a:t>
            </a:r>
            <a:r>
              <a:rPr lang="de-DE" sz="2000" b="1" dirty="0"/>
              <a:t>der </a:t>
            </a:r>
            <a:r>
              <a:rPr lang="de-DE" sz="2000" b="1" dirty="0" smtClean="0"/>
              <a:t>nationalen (zu </a:t>
            </a:r>
            <a:r>
              <a:rPr lang="de-DE" sz="2000" b="1" dirty="0"/>
              <a:t>klein) und der globalen Ebene(zu groß) die Realisierungschancen noch am schnellsten zu erreichen sind</a:t>
            </a:r>
            <a:r>
              <a:rPr lang="de-DE" sz="2000" b="1" dirty="0" smtClean="0"/>
              <a:t>.(Raumbezug)</a:t>
            </a:r>
          </a:p>
          <a:p>
            <a:pPr>
              <a:buFont typeface="Wingdings" pitchFamily="2" charset="2"/>
              <a:buChar char="Ø"/>
            </a:pPr>
            <a:r>
              <a:rPr lang="de-DE" sz="2000" b="1" dirty="0"/>
              <a:t>Weil der </a:t>
            </a:r>
            <a:r>
              <a:rPr lang="de-DE" sz="2000" b="1" dirty="0" smtClean="0"/>
              <a:t>Modellcharakter Europas </a:t>
            </a:r>
            <a:r>
              <a:rPr lang="de-DE" sz="2000" b="1" dirty="0"/>
              <a:t>sich daran zeigt, inwiefern eine industrialisierte und rohstoffarme Weltregion in der Lage sein kann, ihre ökologische, soziale und ideelle Reproduktionsfähigkeit auch noch am Ende des 21. Jahrhunderts erhalten, steuern und entwickeln zu können.</a:t>
            </a:r>
            <a:endParaRPr lang="de-DE" sz="2000" dirty="0"/>
          </a:p>
          <a:p>
            <a:pPr lvl="0">
              <a:buFont typeface="Wingdings" pitchFamily="2" charset="2"/>
              <a:buChar char="Ø"/>
            </a:pPr>
            <a:endParaRPr lang="de-DE" sz="2000" dirty="0"/>
          </a:p>
          <a:p>
            <a:pPr>
              <a:buFont typeface="Wingdings" pitchFamily="2" charset="2"/>
              <a:buChar char="Ø"/>
            </a:pPr>
            <a:endParaRPr lang="de-DE" sz="2000" b="1" dirty="0" smtClean="0"/>
          </a:p>
          <a:p>
            <a:pPr>
              <a:buFont typeface="Wingdings" pitchFamily="2" charset="2"/>
              <a:buChar char="Ø"/>
            </a:pPr>
            <a:endParaRPr lang="de-DE" sz="2000" dirty="0"/>
          </a:p>
          <a:p>
            <a:pPr lvl="0">
              <a:buFont typeface="Wingdings" pitchFamily="2" charset="2"/>
              <a:buChar char="Ø"/>
            </a:pPr>
            <a:endParaRPr lang="de-DE" sz="2000" dirty="0"/>
          </a:p>
          <a:p>
            <a:endParaRPr lang="de-DE" sz="2400" dirty="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850106"/>
          </a:xfrm>
        </p:spPr>
        <p:txBody>
          <a:bodyPr>
            <a:normAutofit/>
          </a:bodyPr>
          <a:lstStyle/>
          <a:p>
            <a:r>
              <a:rPr lang="de-DE" sz="2400" b="1" dirty="0" smtClean="0">
                <a:solidFill>
                  <a:srgbClr val="0070C0"/>
                </a:solidFill>
              </a:rPr>
              <a:t>Warum </a:t>
            </a:r>
            <a:r>
              <a:rPr lang="de-DE" sz="2400" b="1" dirty="0">
                <a:solidFill>
                  <a:srgbClr val="0070C0"/>
                </a:solidFill>
              </a:rPr>
              <a:t>Gemeinwohl als Ziel einer </a:t>
            </a:r>
            <a:r>
              <a:rPr lang="de-DE" sz="2400" b="1" dirty="0" smtClean="0">
                <a:solidFill>
                  <a:srgbClr val="0070C0"/>
                </a:solidFill>
              </a:rPr>
              <a:t>Identitätspraxis? </a:t>
            </a:r>
            <a:r>
              <a:rPr lang="de-DE" sz="2400" b="1" dirty="0" smtClean="0"/>
              <a:t>Ausgangsthesen:</a:t>
            </a:r>
            <a:endParaRPr lang="de-DE" sz="2400" dirty="0"/>
          </a:p>
        </p:txBody>
      </p:sp>
      <p:sp>
        <p:nvSpPr>
          <p:cNvPr id="3" name="Inhaltsplatzhalter 2"/>
          <p:cNvSpPr>
            <a:spLocks noGrp="1"/>
          </p:cNvSpPr>
          <p:nvPr>
            <p:ph idx="1"/>
          </p:nvPr>
        </p:nvSpPr>
        <p:spPr>
          <a:xfrm>
            <a:off x="457200" y="1196752"/>
            <a:ext cx="8229600" cy="4929411"/>
          </a:xfrm>
        </p:spPr>
        <p:txBody>
          <a:bodyPr>
            <a:normAutofit fontScale="92500" lnSpcReduction="20000"/>
          </a:bodyPr>
          <a:lstStyle/>
          <a:p>
            <a:pPr lvl="0">
              <a:buFont typeface="Wingdings" pitchFamily="2" charset="2"/>
              <a:buChar char="Ø"/>
            </a:pPr>
            <a:r>
              <a:rPr lang="de-DE" sz="2000" b="1" dirty="0"/>
              <a:t>Weil diese Ziele nicht </a:t>
            </a:r>
            <a:r>
              <a:rPr lang="de-DE" sz="2000" b="1" dirty="0" smtClean="0"/>
              <a:t>allein </a:t>
            </a:r>
            <a:r>
              <a:rPr lang="de-DE" sz="2000" b="1" dirty="0"/>
              <a:t>durch die Politik (Top-down-Akteure) sondern nur durch die aktive Unterstützung und Gestaltung der europäischen Gesellschaften und ihrer Bürger(</a:t>
            </a:r>
            <a:r>
              <a:rPr lang="de-DE" sz="2000" b="1" dirty="0" err="1"/>
              <a:t>Bottom</a:t>
            </a:r>
            <a:r>
              <a:rPr lang="de-DE" sz="2000" b="1" dirty="0"/>
              <a:t> </a:t>
            </a:r>
            <a:r>
              <a:rPr lang="de-DE" sz="2000" b="1" dirty="0" err="1"/>
              <a:t>up</a:t>
            </a:r>
            <a:r>
              <a:rPr lang="de-DE" sz="2000" b="1" dirty="0"/>
              <a:t>-Akteure) erreicht werden kann</a:t>
            </a:r>
            <a:endParaRPr lang="de-DE" sz="2000" dirty="0"/>
          </a:p>
          <a:p>
            <a:pPr lvl="0">
              <a:buFont typeface="Wingdings" pitchFamily="2" charset="2"/>
              <a:buChar char="Ø"/>
            </a:pPr>
            <a:r>
              <a:rPr lang="de-DE" sz="2000" b="1" dirty="0"/>
              <a:t>Für diesen aktiven Einsatz genügt weder ein moralischer Apell zur Solidarität mit den „schwächeren“ </a:t>
            </a:r>
            <a:r>
              <a:rPr lang="de-DE" sz="2000" b="1" dirty="0" smtClean="0"/>
              <a:t>Mitgliedern</a:t>
            </a:r>
            <a:r>
              <a:rPr lang="de-DE" sz="2000" dirty="0"/>
              <a:t> </a:t>
            </a:r>
            <a:r>
              <a:rPr lang="de-DE" sz="2000" b="1" dirty="0" smtClean="0"/>
              <a:t>noch </a:t>
            </a:r>
            <a:r>
              <a:rPr lang="de-DE" sz="2000" b="1" dirty="0"/>
              <a:t>der Irrweg, eine wirksame Hilfe </a:t>
            </a:r>
            <a:r>
              <a:rPr lang="de-DE" sz="2000" b="1" dirty="0" smtClean="0"/>
              <a:t>zur </a:t>
            </a:r>
            <a:r>
              <a:rPr lang="de-DE" sz="2000" b="1" dirty="0"/>
              <a:t>Selbsthilfe als Basis des Zusammenhalts könne durch den Verteilungsmechanismus einer uferlosen Transferunion hergestellt werden.</a:t>
            </a:r>
            <a:endParaRPr lang="de-DE" sz="2000" dirty="0"/>
          </a:p>
          <a:p>
            <a:pPr lvl="0">
              <a:buFont typeface="Wingdings" pitchFamily="2" charset="2"/>
              <a:buChar char="Ø"/>
            </a:pPr>
            <a:r>
              <a:rPr lang="de-DE" sz="2000" b="1" dirty="0" smtClean="0"/>
              <a:t>Die kognitiven, emotionalen  und politischen Energien sind </a:t>
            </a:r>
            <a:r>
              <a:rPr lang="de-DE" sz="2000" b="1" dirty="0"/>
              <a:t>nur </a:t>
            </a:r>
            <a:r>
              <a:rPr lang="de-DE" sz="2000" b="1" dirty="0" smtClean="0"/>
              <a:t>durch die </a:t>
            </a:r>
            <a:r>
              <a:rPr lang="de-DE" sz="2000" b="1" dirty="0"/>
              <a:t>Identifizierung mit einem übergreifenden </a:t>
            </a:r>
            <a:r>
              <a:rPr lang="de-DE" sz="2000" b="1" dirty="0" smtClean="0"/>
              <a:t>Ziel zu mobilisieren, </a:t>
            </a:r>
            <a:r>
              <a:rPr lang="de-DE" sz="2000" b="1" dirty="0"/>
              <a:t>welches das nationale und </a:t>
            </a:r>
            <a:r>
              <a:rPr lang="de-DE" sz="2000" b="1" dirty="0" smtClean="0"/>
              <a:t>subnationale (</a:t>
            </a:r>
            <a:r>
              <a:rPr lang="de-DE" sz="2000" b="1" dirty="0"/>
              <a:t>lokale, regionale) Eigenwohl mit dem Europäischen Gemeinwohl kompatibel, komplementär oder gar synergetisch macht.</a:t>
            </a:r>
            <a:endParaRPr lang="de-DE" sz="2000" dirty="0"/>
          </a:p>
          <a:p>
            <a:pPr>
              <a:buFont typeface="Wingdings" pitchFamily="2" charset="2"/>
              <a:buChar char="Ø"/>
            </a:pPr>
            <a:r>
              <a:rPr lang="de-DE" sz="2000" b="1" dirty="0" smtClean="0"/>
              <a:t>Weil dieses Ziel von europäischer Identitätspraxis, </a:t>
            </a:r>
            <a:r>
              <a:rPr lang="de-DE" sz="2000" b="1" dirty="0"/>
              <a:t>seine Basis, sowie seine </a:t>
            </a:r>
            <a:r>
              <a:rPr lang="de-DE" sz="2000" b="1" dirty="0" smtClean="0"/>
              <a:t>Mittel und Wege nur sich nur in vagen und widersprüchlichen Kompromissen der europäischen Akteure wiederfindet, ist es zunächst erforderlich, die Begriffe  „Identität“ und „ Gemeinwohl“ im europäischen Kontext zu definieren und ihre konzeptionellen Konturen </a:t>
            </a:r>
            <a:r>
              <a:rPr lang="de-DE" sz="2000" b="1" dirty="0"/>
              <a:t>konkreter zu bestimmen </a:t>
            </a:r>
            <a:endParaRPr lang="de-DE" sz="2000" dirty="0"/>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778098"/>
          </a:xfrm>
        </p:spPr>
        <p:txBody>
          <a:bodyPr>
            <a:normAutofit/>
          </a:bodyPr>
          <a:lstStyle/>
          <a:p>
            <a:pPr lvl="0"/>
            <a:r>
              <a:rPr lang="de-DE" sz="2800" b="1" dirty="0" smtClean="0"/>
              <a:t>1. </a:t>
            </a:r>
            <a:r>
              <a:rPr lang="de-DE" sz="2400" b="1" dirty="0" smtClean="0">
                <a:solidFill>
                  <a:srgbClr val="FF0000"/>
                </a:solidFill>
              </a:rPr>
              <a:t>Europäische Identität als Produkt dreier Prozesse</a:t>
            </a:r>
            <a:endParaRPr lang="de-DE" sz="2400" dirty="0">
              <a:solidFill>
                <a:srgbClr val="FF0000"/>
              </a:solidFill>
            </a:endParaRPr>
          </a:p>
        </p:txBody>
      </p:sp>
      <p:sp>
        <p:nvSpPr>
          <p:cNvPr id="3" name="Inhaltsplatzhalter 2"/>
          <p:cNvSpPr>
            <a:spLocks noGrp="1"/>
          </p:cNvSpPr>
          <p:nvPr>
            <p:ph idx="1"/>
          </p:nvPr>
        </p:nvSpPr>
        <p:spPr>
          <a:xfrm>
            <a:off x="457200" y="980728"/>
            <a:ext cx="8229600" cy="5877272"/>
          </a:xfrm>
        </p:spPr>
        <p:txBody>
          <a:bodyPr>
            <a:normAutofit fontScale="92500"/>
          </a:bodyPr>
          <a:lstStyle/>
          <a:p>
            <a:pPr lvl="1">
              <a:buNone/>
            </a:pPr>
            <a:r>
              <a:rPr lang="de-DE" sz="2400" b="1" i="1" dirty="0" smtClean="0">
                <a:solidFill>
                  <a:srgbClr val="0070C0"/>
                </a:solidFill>
              </a:rPr>
              <a:t>1.1</a:t>
            </a:r>
            <a:r>
              <a:rPr lang="de-DE" sz="2400" dirty="0" smtClean="0">
                <a:solidFill>
                  <a:srgbClr val="0070C0"/>
                </a:solidFill>
              </a:rPr>
              <a:t> </a:t>
            </a:r>
            <a:r>
              <a:rPr lang="de-DE" sz="2400" b="1" i="1" dirty="0" smtClean="0">
                <a:solidFill>
                  <a:srgbClr val="0070C0"/>
                </a:solidFill>
              </a:rPr>
              <a:t>Die Identifizierung „Europas“ </a:t>
            </a:r>
            <a:r>
              <a:rPr lang="de-DE" sz="2400" b="1" i="1" dirty="0" smtClean="0"/>
              <a:t>:  Welches Europa? </a:t>
            </a:r>
          </a:p>
          <a:p>
            <a:pPr lvl="1">
              <a:buFont typeface="Wingdings" pitchFamily="2" charset="2"/>
              <a:buChar char="Ø"/>
            </a:pPr>
            <a:r>
              <a:rPr lang="de-DE" sz="2400" b="1" i="1" dirty="0" smtClean="0"/>
              <a:t> Das politische Europa (1) der Nationalstaaten (Europa der Nationen)</a:t>
            </a:r>
          </a:p>
          <a:p>
            <a:pPr lvl="1">
              <a:buFont typeface="Wingdings" pitchFamily="2" charset="2"/>
              <a:buChar char="Ø"/>
            </a:pPr>
            <a:r>
              <a:rPr lang="de-DE" sz="2400" b="1" i="1" dirty="0" smtClean="0"/>
              <a:t>Das politische Europa der Regionen(2) (</a:t>
            </a:r>
            <a:r>
              <a:rPr lang="de-DE" sz="2400" b="1" i="1" dirty="0" err="1" smtClean="0"/>
              <a:t>CoR</a:t>
            </a:r>
            <a:r>
              <a:rPr lang="de-DE" sz="2400" b="1" i="1" dirty="0" smtClean="0"/>
              <a:t> d.EU, </a:t>
            </a:r>
            <a:r>
              <a:rPr lang="de-DE" sz="2400" b="1" i="1" dirty="0" err="1" smtClean="0"/>
              <a:t>Reg.K.des</a:t>
            </a:r>
            <a:r>
              <a:rPr lang="de-DE" sz="2400" b="1" i="1" dirty="0" smtClean="0"/>
              <a:t> Er VRE)</a:t>
            </a:r>
            <a:endParaRPr lang="de-DE" sz="2400" dirty="0" smtClean="0"/>
          </a:p>
          <a:p>
            <a:pPr lvl="1">
              <a:buFont typeface="Wingdings" pitchFamily="2" charset="2"/>
              <a:buChar char="Ø"/>
            </a:pPr>
            <a:r>
              <a:rPr lang="de-DE" sz="2400" b="1" i="1" dirty="0" smtClean="0"/>
              <a:t>Das politische Europa der europäischen Organisationen(3) : EU(27),Europarat (47), OSZE (56).</a:t>
            </a:r>
          </a:p>
          <a:p>
            <a:pPr lvl="1">
              <a:buFont typeface="Wingdings" pitchFamily="2" charset="2"/>
              <a:buChar char="Ø"/>
            </a:pPr>
            <a:r>
              <a:rPr lang="de-DE" sz="2400" b="1" i="1" dirty="0" smtClean="0"/>
              <a:t>Das materielle Europa als Wirtschafts-und Interessengemeinschaft (WWU, Binnenmarkt, ZBS, Euro, EWR)</a:t>
            </a:r>
          </a:p>
          <a:p>
            <a:pPr lvl="1">
              <a:buFont typeface="Wingdings" pitchFamily="2" charset="2"/>
              <a:buChar char="Ø"/>
            </a:pPr>
            <a:r>
              <a:rPr lang="de-DE" sz="2400" b="1" i="1" dirty="0" smtClean="0"/>
              <a:t>Das soziale Europa als  Solidargemeinschaft(Eur. Sozialcharta)</a:t>
            </a:r>
          </a:p>
          <a:p>
            <a:pPr lvl="1">
              <a:buFont typeface="Wingdings" pitchFamily="2" charset="2"/>
              <a:buChar char="Ø"/>
            </a:pPr>
            <a:r>
              <a:rPr lang="de-DE" sz="2400" b="1" i="1" dirty="0" smtClean="0"/>
              <a:t>Das kulturelle Europa (1) als Erinnerungsgemeinschaft (EU/ER)</a:t>
            </a:r>
          </a:p>
          <a:p>
            <a:pPr lvl="1">
              <a:buFont typeface="Wingdings" pitchFamily="2" charset="2"/>
              <a:buChar char="Ø"/>
            </a:pPr>
            <a:r>
              <a:rPr lang="de-DE" sz="2400" b="1" i="1" dirty="0" smtClean="0"/>
              <a:t>Das kulturelle Europa (2) als Wertegemeinschaft (EU,ER)</a:t>
            </a:r>
          </a:p>
          <a:p>
            <a:pPr lvl="1">
              <a:buFont typeface="Wingdings" pitchFamily="2" charset="2"/>
              <a:buChar char="Ø"/>
            </a:pPr>
            <a:r>
              <a:rPr lang="de-DE" sz="2400" b="1" i="1" dirty="0" smtClean="0"/>
              <a:t>Das kulturelle Europa (3) als Normengemeinschaft ( nur EU aufgrund der Supranationalität)</a:t>
            </a:r>
          </a:p>
          <a:p>
            <a:pPr>
              <a:buFont typeface="Wingdings" pitchFamily="2" charset="2"/>
              <a:buChar char="Ø"/>
            </a:pPr>
            <a:endParaRPr lang="de-DE" sz="2000" b="1" i="1" dirty="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363272" cy="1143000"/>
          </a:xfrm>
        </p:spPr>
        <p:txBody>
          <a:bodyPr>
            <a:normAutofit fontScale="90000"/>
          </a:bodyPr>
          <a:lstStyle/>
          <a:p>
            <a:pPr lvl="1" algn="ctr" rtl="0">
              <a:spcBef>
                <a:spcPct val="0"/>
              </a:spcBef>
            </a:pPr>
            <a:r>
              <a:rPr lang="de-DE" sz="2200" b="1" i="1" dirty="0" smtClean="0">
                <a:solidFill>
                  <a:srgbClr val="0070C0"/>
                </a:solidFill>
              </a:rPr>
              <a:t>1.2 Das „Identifiziert Werden“ durch „Europa“: </a:t>
            </a:r>
            <a:br>
              <a:rPr lang="de-DE" sz="2200" b="1" i="1" dirty="0" smtClean="0">
                <a:solidFill>
                  <a:srgbClr val="0070C0"/>
                </a:solidFill>
              </a:rPr>
            </a:br>
            <a:r>
              <a:rPr lang="de-DE" sz="2200" b="1" i="1" dirty="0">
                <a:solidFill>
                  <a:srgbClr val="0070C0"/>
                </a:solidFill>
              </a:rPr>
              <a:t> </a:t>
            </a:r>
            <a:r>
              <a:rPr lang="de-DE" sz="2200" b="1" i="1" dirty="0" smtClean="0">
                <a:solidFill>
                  <a:srgbClr val="0070C0"/>
                </a:solidFill>
              </a:rPr>
              <a:t>       Zuschreibung von außen:  Welches Europa wird von wem wie wahrgenommen</a:t>
            </a:r>
            <a:r>
              <a:rPr lang="de-DE" sz="2400" b="1" i="1" dirty="0" smtClean="0">
                <a:solidFill>
                  <a:srgbClr val="0070C0"/>
                </a:solidFill>
              </a:rPr>
              <a:t>?</a:t>
            </a:r>
            <a:r>
              <a:rPr lang="de-DE" sz="2400" b="1" i="1" dirty="0" smtClean="0"/>
              <a:t/>
            </a:r>
            <a:br>
              <a:rPr lang="de-DE" sz="2400" b="1" i="1" dirty="0" smtClean="0"/>
            </a:br>
            <a:endParaRPr lang="de-DE" dirty="0"/>
          </a:p>
        </p:txBody>
      </p:sp>
      <p:sp>
        <p:nvSpPr>
          <p:cNvPr id="3" name="Inhaltsplatzhalter 2"/>
          <p:cNvSpPr>
            <a:spLocks noGrp="1"/>
          </p:cNvSpPr>
          <p:nvPr>
            <p:ph idx="1"/>
          </p:nvPr>
        </p:nvSpPr>
        <p:spPr/>
        <p:txBody>
          <a:bodyPr>
            <a:normAutofit/>
          </a:bodyPr>
          <a:lstStyle/>
          <a:p>
            <a:pPr lvl="1">
              <a:buFont typeface="Wingdings" charset="2"/>
              <a:buChar char="Ø"/>
            </a:pPr>
            <a:r>
              <a:rPr lang="de-DE" sz="2400" b="1" i="1" dirty="0" smtClean="0"/>
              <a:t>Welches Europa ist Objekt der Zuschreibung?</a:t>
            </a:r>
          </a:p>
          <a:p>
            <a:pPr lvl="1">
              <a:buFont typeface="Wingdings" charset="2"/>
              <a:buChar char="Ø"/>
            </a:pPr>
            <a:r>
              <a:rPr lang="de-DE" sz="2400" b="1" i="1" dirty="0" smtClean="0"/>
              <a:t> Wer schreibt zu ? (außereuropäische Subjekte)</a:t>
            </a:r>
          </a:p>
          <a:p>
            <a:pPr lvl="1">
              <a:buFont typeface="Wingdings" charset="2"/>
              <a:buChar char="Ø"/>
            </a:pPr>
            <a:r>
              <a:rPr lang="de-DE" sz="2400" b="1" i="1" dirty="0" smtClean="0"/>
              <a:t>Wie fällt das Zuschreibungsprodukt aus? (positiv , negativ neutral)</a:t>
            </a:r>
          </a:p>
          <a:p>
            <a:pPr lvl="1">
              <a:buFont typeface="Wingdings" charset="2"/>
              <a:buChar char="Ø"/>
            </a:pPr>
            <a:r>
              <a:rPr lang="de-DE" sz="2400" b="1" i="1" dirty="0" smtClean="0"/>
              <a:t>Auf welche Informationsquellen stützt sich der Zuschreibungsprozess?</a:t>
            </a:r>
          </a:p>
          <a:p>
            <a:pPr lvl="1">
              <a:buFont typeface="Wingdings" charset="2"/>
              <a:buChar char="Ø"/>
            </a:pPr>
            <a:r>
              <a:rPr lang="de-DE" sz="2400" b="1" i="1" dirty="0" smtClean="0"/>
              <a:t>Inwieweit ist das Produkt der Fremdzuschreibung kompatibel oder inkompatibel zur Selbstzuschreibung des Zuschreibungsobjektes</a:t>
            </a:r>
            <a:r>
              <a:rPr lang="de-DE" sz="2400" b="1" i="1" dirty="0" smtClean="0">
                <a:solidFill>
                  <a:srgbClr val="0070C0"/>
                </a:solidFill>
              </a:rPr>
              <a:t>?</a:t>
            </a:r>
            <a:endParaRPr lang="de-DE" sz="2400" dirty="0">
              <a:solidFill>
                <a:srgbClr val="0070C0"/>
              </a:solidFill>
            </a:endParaRPr>
          </a:p>
          <a:p>
            <a:pPr lvl="1">
              <a:buFont typeface="Wingdings" charset="2"/>
              <a:buChar char="Ø"/>
            </a:pPr>
            <a:endParaRPr lang="de-DE" sz="2400" b="1" i="1" dirty="0" smtClean="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lvl="1" algn="ctr" rtl="0">
              <a:spcBef>
                <a:spcPct val="0"/>
              </a:spcBef>
            </a:pPr>
            <a:r>
              <a:rPr lang="de-DE" sz="2400" b="1" i="1" dirty="0" smtClean="0">
                <a:solidFill>
                  <a:srgbClr val="0070C0"/>
                </a:solidFill>
              </a:rPr>
              <a:t>1.3 Sich Identifizieren mit „Europa“ (Basis, Weg und Ziel</a:t>
            </a:r>
            <a:r>
              <a:rPr lang="de-DE" sz="2400" b="1" i="1" dirty="0" smtClean="0"/>
              <a:t>) </a:t>
            </a:r>
            <a:br>
              <a:rPr lang="de-DE" sz="2400" b="1" i="1" dirty="0" smtClean="0"/>
            </a:br>
            <a:endParaRPr lang="de-DE" sz="2400" dirty="0"/>
          </a:p>
        </p:txBody>
      </p:sp>
      <p:sp>
        <p:nvSpPr>
          <p:cNvPr id="3" name="Inhaltsplatzhalter 2"/>
          <p:cNvSpPr>
            <a:spLocks noGrp="1"/>
          </p:cNvSpPr>
          <p:nvPr>
            <p:ph idx="1"/>
          </p:nvPr>
        </p:nvSpPr>
        <p:spPr/>
        <p:txBody>
          <a:bodyPr/>
          <a:lstStyle/>
          <a:p>
            <a:pPr lvl="1">
              <a:buFont typeface="Wingdings" pitchFamily="2" charset="2"/>
              <a:buChar char="Ø"/>
            </a:pPr>
            <a:r>
              <a:rPr lang="de-DE" sz="2400" b="1" i="1" dirty="0" smtClean="0"/>
              <a:t>Sich </a:t>
            </a:r>
            <a:r>
              <a:rPr lang="de-DE" sz="2400" b="1" i="1" dirty="0"/>
              <a:t>Identifizieren mit welchem „Europa?“(siehe 1.1)</a:t>
            </a:r>
          </a:p>
          <a:p>
            <a:pPr lvl="1">
              <a:buFont typeface="Wingdings" pitchFamily="2" charset="2"/>
              <a:buChar char="Ø"/>
            </a:pPr>
            <a:r>
              <a:rPr lang="de-DE" sz="2400" b="1" i="1" dirty="0"/>
              <a:t>Wer identifiziert sich mit welchem Europa ( Subjekte /Akteure)?</a:t>
            </a:r>
          </a:p>
          <a:p>
            <a:pPr lvl="1">
              <a:buFont typeface="Wingdings" pitchFamily="2" charset="2"/>
              <a:buChar char="Ø"/>
            </a:pPr>
            <a:r>
              <a:rPr lang="de-DE" sz="2400" b="1" i="1" dirty="0"/>
              <a:t>Wie setzt sich dieser Identifizierungsprozess als politische Praxis um (Handlung und Wirkung)</a:t>
            </a:r>
          </a:p>
          <a:p>
            <a:pPr lvl="1">
              <a:buFont typeface="Wingdings" pitchFamily="2" charset="2"/>
              <a:buChar char="Ø"/>
            </a:pPr>
            <a:r>
              <a:rPr lang="de-DE" sz="2400" b="1" i="1" dirty="0"/>
              <a:t>Wie wirkt sich das Verhältnis von Eigenwohl und Gemeinwohl in diesem Identifizierungsprozess aus?</a:t>
            </a:r>
          </a:p>
          <a:p>
            <a:pPr lvl="1">
              <a:buFont typeface="Wingdings" pitchFamily="2" charset="2"/>
              <a:buChar char="Ø"/>
            </a:pPr>
            <a:r>
              <a:rPr lang="de-DE" sz="2400" b="1" i="1" dirty="0"/>
              <a:t>Dies erfordert die verwendeten Begriffe zu definieren und ihr </a:t>
            </a:r>
            <a:r>
              <a:rPr lang="de-DE" sz="2400" b="1" i="1" dirty="0" smtClean="0"/>
              <a:t>konzeptionelles Verhältnis </a:t>
            </a:r>
            <a:r>
              <a:rPr lang="de-DE" sz="2400" b="1" i="1" dirty="0"/>
              <a:t>konkreter zu bestimmen</a:t>
            </a:r>
          </a:p>
          <a:p>
            <a:endParaRPr lang="de-DE" dirty="0"/>
          </a:p>
        </p:txBody>
      </p:sp>
    </p:spTree>
    <p:extLst>
      <p:ext uri="{BB962C8B-B14F-4D97-AF65-F5344CB8AC3E}">
        <p14:creationId xmlns:p14="http://schemas.microsoft.com/office/powerpoint/2010/main" val="3578870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700" b="1" i="1" dirty="0" smtClean="0">
                <a:solidFill>
                  <a:srgbClr val="FF0000"/>
                </a:solidFill>
              </a:rPr>
              <a:t>2 .„Gemeinwohl „als  Begriff und allgemeines Konzept </a:t>
            </a:r>
            <a:endParaRPr lang="de-DE" i="1" dirty="0" smtClean="0">
              <a:solidFill>
                <a:srgbClr val="FF0000"/>
              </a:solidFill>
            </a:endParaRPr>
          </a:p>
        </p:txBody>
      </p:sp>
      <p:sp>
        <p:nvSpPr>
          <p:cNvPr id="3" name="Inhaltsplatzhalter 2"/>
          <p:cNvSpPr>
            <a:spLocks noGrp="1"/>
          </p:cNvSpPr>
          <p:nvPr>
            <p:ph idx="1"/>
          </p:nvPr>
        </p:nvSpPr>
        <p:spPr>
          <a:xfrm>
            <a:off x="457200" y="1268760"/>
            <a:ext cx="8229600" cy="4857403"/>
          </a:xfrm>
        </p:spPr>
        <p:txBody>
          <a:bodyPr>
            <a:normAutofit lnSpcReduction="10000"/>
          </a:bodyPr>
          <a:lstStyle/>
          <a:p>
            <a:pPr>
              <a:buNone/>
            </a:pPr>
            <a:r>
              <a:rPr lang="de-DE" sz="2400" b="1" dirty="0" smtClean="0"/>
              <a:t>2.1  Allgemeine Arbeitsdefinition</a:t>
            </a:r>
            <a:r>
              <a:rPr lang="de-DE" b="1" i="1" dirty="0" smtClean="0"/>
              <a:t>:</a:t>
            </a:r>
          </a:p>
          <a:p>
            <a:pPr>
              <a:buNone/>
            </a:pPr>
            <a:r>
              <a:rPr lang="de-DE" sz="2000" dirty="0" smtClean="0"/>
              <a:t>Danach richtet sich ein </a:t>
            </a:r>
            <a:r>
              <a:rPr lang="de-DE" sz="2000" b="1" dirty="0" smtClean="0">
                <a:solidFill>
                  <a:srgbClr val="002060"/>
                </a:solidFill>
              </a:rPr>
              <a:t>dynamisches Gemeinwohlkonzept </a:t>
            </a:r>
            <a:r>
              <a:rPr lang="de-DE" sz="2000" dirty="0" smtClean="0"/>
              <a:t>auf das Ziel </a:t>
            </a:r>
          </a:p>
          <a:p>
            <a:pPr>
              <a:buNone/>
            </a:pPr>
            <a:r>
              <a:rPr lang="de-DE" sz="2400" dirty="0" smtClean="0"/>
              <a:t>„</a:t>
            </a:r>
            <a:r>
              <a:rPr lang="de-DE" sz="2400" b="1" i="1" dirty="0" smtClean="0">
                <a:solidFill>
                  <a:srgbClr val="0070C0"/>
                </a:solidFill>
              </a:rPr>
              <a:t>die materielle und immaterielle Reproduktionsfähigkeit eines Gemeinwesens und seiner Mitglieder nachhaltig zu erhalten, zu steuern und zu entwickeln, ohne dabei die Reproduktionsfähigkeit anderer Gemeinwesen (und deren Mitglieder) zu behindern oder gar zu gefährden“</a:t>
            </a:r>
            <a:r>
              <a:rPr lang="de-DE" sz="2400" dirty="0" smtClean="0"/>
              <a:t> (</a:t>
            </a:r>
            <a:r>
              <a:rPr lang="de-DE" sz="2000" dirty="0" smtClean="0"/>
              <a:t>Schmitt-Egner 2006: 26). </a:t>
            </a:r>
          </a:p>
          <a:p>
            <a:pPr>
              <a:buNone/>
            </a:pPr>
            <a:r>
              <a:rPr lang="de-DE" sz="2400" dirty="0" smtClean="0"/>
              <a:t>  </a:t>
            </a:r>
            <a:r>
              <a:rPr lang="de-DE" sz="2000" dirty="0" smtClean="0"/>
              <a:t>Die Definition </a:t>
            </a:r>
            <a:r>
              <a:rPr lang="de-DE" sz="2000" b="1" dirty="0" smtClean="0"/>
              <a:t>enthält vier Grundelemente: </a:t>
            </a:r>
          </a:p>
          <a:p>
            <a:pPr>
              <a:buFont typeface="Wingdings" pitchFamily="2" charset="2"/>
              <a:buChar char="Ø"/>
            </a:pPr>
            <a:r>
              <a:rPr lang="de-DE" sz="2000" b="1" dirty="0" smtClean="0"/>
              <a:t> das Ziel (Reproduktion),  </a:t>
            </a:r>
          </a:p>
          <a:p>
            <a:pPr>
              <a:buFont typeface="Wingdings" pitchFamily="2" charset="2"/>
              <a:buChar char="Ø"/>
            </a:pPr>
            <a:r>
              <a:rPr lang="de-DE" sz="2000" b="1" dirty="0" smtClean="0"/>
              <a:t> Subjekt und Adressat (Gemeinwesen), sowie  </a:t>
            </a:r>
          </a:p>
          <a:p>
            <a:pPr>
              <a:buFont typeface="Wingdings" pitchFamily="2" charset="2"/>
              <a:buChar char="Ø"/>
            </a:pPr>
            <a:r>
              <a:rPr lang="de-DE" sz="2000" b="1" dirty="0" smtClean="0"/>
              <a:t> der zeitliche und </a:t>
            </a:r>
          </a:p>
          <a:p>
            <a:pPr>
              <a:buFont typeface="Wingdings" pitchFamily="2" charset="2"/>
              <a:buChar char="Ø"/>
            </a:pPr>
            <a:r>
              <a:rPr lang="de-DE" sz="2000" b="1" dirty="0" smtClean="0"/>
              <a:t> räumliche Kontext seiner Realisierung</a:t>
            </a:r>
          </a:p>
          <a:p>
            <a:pPr>
              <a:buNone/>
            </a:pPr>
            <a:endParaRPr lang="de-DE"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850106"/>
          </a:xfrm>
        </p:spPr>
        <p:txBody>
          <a:bodyPr>
            <a:normAutofit/>
          </a:bodyPr>
          <a:lstStyle/>
          <a:p>
            <a:r>
              <a:rPr lang="de-DE" sz="2400" b="1" dirty="0" smtClean="0"/>
              <a:t>Gemeinwesen im engeren Sinn </a:t>
            </a:r>
            <a:r>
              <a:rPr lang="de-DE" sz="2400" dirty="0" smtClean="0"/>
              <a:t>=</a:t>
            </a:r>
            <a:endParaRPr lang="de-DE" sz="2400" dirty="0"/>
          </a:p>
        </p:txBody>
      </p:sp>
      <p:sp>
        <p:nvSpPr>
          <p:cNvPr id="3" name="Inhaltsplatzhalter 2"/>
          <p:cNvSpPr>
            <a:spLocks noGrp="1"/>
          </p:cNvSpPr>
          <p:nvPr>
            <p:ph idx="1"/>
          </p:nvPr>
        </p:nvSpPr>
        <p:spPr>
          <a:xfrm>
            <a:off x="457200" y="1124744"/>
            <a:ext cx="8229600" cy="5001419"/>
          </a:xfrm>
        </p:spPr>
        <p:txBody>
          <a:bodyPr>
            <a:normAutofit/>
          </a:bodyPr>
          <a:lstStyle/>
          <a:p>
            <a:pPr>
              <a:buFont typeface="Wingdings" pitchFamily="2" charset="2"/>
              <a:buChar char="Ø"/>
            </a:pPr>
            <a:r>
              <a:rPr lang="de-DE" dirty="0" smtClean="0"/>
              <a:t> </a:t>
            </a:r>
            <a:r>
              <a:rPr lang="de-DE" sz="2400" b="1" dirty="0" smtClean="0"/>
              <a:t> eine territoriale Handlungseinheit</a:t>
            </a:r>
          </a:p>
          <a:p>
            <a:pPr>
              <a:buNone/>
            </a:pPr>
            <a:r>
              <a:rPr lang="de-DE" sz="2400" dirty="0" smtClean="0"/>
              <a:t>  .  „</a:t>
            </a:r>
            <a:r>
              <a:rPr lang="de-DE" sz="2400" b="1" i="1" dirty="0" smtClean="0">
                <a:solidFill>
                  <a:srgbClr val="0070C0"/>
                </a:solidFill>
              </a:rPr>
              <a:t>die normativ verfasst und durch kollektive Institutionen repräsentiert ist, deren Legitimität auf Zustimmung der Regierten und der Verpflichtung basiert, grundsätzlich Gemeinwohl-orientierte Entscheidungen zu treffen und für ihre Implementierung zu sorgen.“</a:t>
            </a:r>
            <a:r>
              <a:rPr lang="de-DE" sz="2400" b="1" i="1" dirty="0" smtClean="0"/>
              <a:t> (</a:t>
            </a:r>
            <a:r>
              <a:rPr lang="de-DE" sz="2000" dirty="0" smtClean="0"/>
              <a:t>Schmitt-Egner 2006: 26)</a:t>
            </a:r>
            <a:r>
              <a:rPr lang="de-DE" sz="2000" dirty="0" smtClean="0">
                <a:solidFill>
                  <a:srgbClr val="0070C0"/>
                </a:solidFill>
              </a:rPr>
              <a:t> </a:t>
            </a:r>
          </a:p>
          <a:p>
            <a:pPr>
              <a:buNone/>
            </a:pPr>
            <a:endParaRPr lang="de-DE" sz="2400" dirty="0" smtClean="0">
              <a:solidFill>
                <a:srgbClr val="0070C0"/>
              </a:solidFill>
            </a:endParaRPr>
          </a:p>
          <a:p>
            <a:pPr>
              <a:buFont typeface="Wingdings" pitchFamily="2" charset="2"/>
              <a:buChar char="Ø"/>
            </a:pPr>
            <a:r>
              <a:rPr lang="de-DE" sz="2400" i="1" dirty="0" smtClean="0"/>
              <a:t>Erst damit wird Gemeinwohl zur Legitimitätsquelle von Politik schlechthin. Wie in jedem Gemeinwohlbegriff so besteht auch in diesem ein interaktives </a:t>
            </a:r>
            <a:r>
              <a:rPr lang="de-DE" sz="2400" b="1" i="1" dirty="0" smtClean="0">
                <a:solidFill>
                  <a:srgbClr val="0070C0"/>
                </a:solidFill>
              </a:rPr>
              <a:t>Spannungsverhältnis zwischen dem Gemeinwohl eines Gemeinwesens und dem Eigenwohl ihrer Mitglieder</a:t>
            </a:r>
            <a:r>
              <a:rPr lang="de-DE" sz="2000" b="1" dirty="0" smtClean="0">
                <a:solidFill>
                  <a:srgbClr val="0070C0"/>
                </a:solidFill>
              </a:rPr>
              <a:t>.“</a:t>
            </a:r>
            <a:r>
              <a:rPr lang="de-DE" sz="2000" dirty="0" smtClean="0">
                <a:solidFill>
                  <a:srgbClr val="0070C0"/>
                </a:solidFill>
              </a:rPr>
              <a:t>(</a:t>
            </a:r>
            <a:r>
              <a:rPr lang="de-DE" sz="2000" dirty="0" smtClean="0"/>
              <a:t>Schmitt-Egner Ebenda, S. 26</a:t>
            </a:r>
            <a:r>
              <a:rPr lang="de-DE" sz="2400" dirty="0" smtClean="0"/>
              <a:t>).</a:t>
            </a:r>
            <a:endParaRPr lang="de-DE"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sz="2800" b="1" dirty="0" smtClean="0">
                <a:solidFill>
                  <a:srgbClr val="0070C0"/>
                </a:solidFill>
              </a:rPr>
              <a:t>2.2 Dynamische Parameter oder Prinzipien, die ein </a:t>
            </a:r>
            <a:r>
              <a:rPr lang="de-DE" sz="2800" b="1" i="1" dirty="0" smtClean="0">
                <a:solidFill>
                  <a:srgbClr val="0070C0"/>
                </a:solidFill>
              </a:rPr>
              <a:t>interaktives Gemeinwohlkonzept</a:t>
            </a:r>
            <a:r>
              <a:rPr lang="de-DE" sz="2800" b="1" dirty="0" smtClean="0">
                <a:solidFill>
                  <a:srgbClr val="0070C0"/>
                </a:solidFill>
              </a:rPr>
              <a:t> begründen </a:t>
            </a:r>
            <a:br>
              <a:rPr lang="de-DE" sz="2800" b="1" dirty="0" smtClean="0">
                <a:solidFill>
                  <a:srgbClr val="0070C0"/>
                </a:solidFill>
              </a:rPr>
            </a:br>
            <a:r>
              <a:rPr lang="de-DE" sz="2800" dirty="0" smtClean="0"/>
              <a:t>(</a:t>
            </a:r>
            <a:r>
              <a:rPr lang="de-DE" sz="2200" dirty="0" smtClean="0"/>
              <a:t>nach Schmitt-Egner 2006: )</a:t>
            </a:r>
            <a:endParaRPr lang="de-DE" sz="2200" dirty="0"/>
          </a:p>
        </p:txBody>
      </p:sp>
      <p:sp>
        <p:nvSpPr>
          <p:cNvPr id="3" name="Inhaltsplatzhalter 2"/>
          <p:cNvSpPr>
            <a:spLocks noGrp="1"/>
          </p:cNvSpPr>
          <p:nvPr>
            <p:ph idx="1"/>
          </p:nvPr>
        </p:nvSpPr>
        <p:spPr>
          <a:xfrm>
            <a:off x="457200" y="1412776"/>
            <a:ext cx="8229600" cy="4713387"/>
          </a:xfrm>
        </p:spPr>
        <p:txBody>
          <a:bodyPr>
            <a:normAutofit fontScale="62500" lnSpcReduction="20000"/>
          </a:bodyPr>
          <a:lstStyle/>
          <a:p>
            <a:pPr>
              <a:buNone/>
            </a:pPr>
            <a:r>
              <a:rPr lang="de-DE" sz="2400" dirty="0" smtClean="0"/>
              <a:t> </a:t>
            </a:r>
          </a:p>
          <a:p>
            <a:pPr lvl="0">
              <a:buFont typeface="Wingdings" pitchFamily="2" charset="2"/>
              <a:buChar char="Ø"/>
            </a:pPr>
            <a:r>
              <a:rPr lang="de-DE" sz="3400" i="1" dirty="0" smtClean="0"/>
              <a:t>die Institutionen und Strukturen des Gemeinwohls (GW) sollen jeden einzelnen in ihrem Geltungsraum </a:t>
            </a:r>
            <a:r>
              <a:rPr lang="de-DE" sz="3400" i="1" dirty="0" smtClean="0">
                <a:solidFill>
                  <a:srgbClr val="0070C0"/>
                </a:solidFill>
              </a:rPr>
              <a:t>ermöglichen und  befähigen, Produzent seines Eigenwohls zu werden,</a:t>
            </a:r>
            <a:endParaRPr lang="de-DE" sz="3400" dirty="0" smtClean="0">
              <a:solidFill>
                <a:srgbClr val="0070C0"/>
              </a:solidFill>
            </a:endParaRPr>
          </a:p>
          <a:p>
            <a:pPr lvl="0">
              <a:buFont typeface="Wingdings" pitchFamily="2" charset="2"/>
              <a:buChar char="Ø"/>
            </a:pPr>
            <a:r>
              <a:rPr lang="de-DE" sz="3400" i="1" dirty="0" smtClean="0"/>
              <a:t>sie sollen jeden, der zeitlich begrenzt oder auf  Dauer nicht befähigt ist, Produzent seines Eigenwohls zu werden, </a:t>
            </a:r>
            <a:r>
              <a:rPr lang="de-DE" sz="3400" i="1" dirty="0" smtClean="0">
                <a:solidFill>
                  <a:srgbClr val="0070C0"/>
                </a:solidFill>
              </a:rPr>
              <a:t>berechtigen, Konsument des Gemeinwohls zu werden,</a:t>
            </a:r>
            <a:endParaRPr lang="de-DE" sz="3400" dirty="0" smtClean="0">
              <a:solidFill>
                <a:srgbClr val="0070C0"/>
              </a:solidFill>
            </a:endParaRPr>
          </a:p>
          <a:p>
            <a:pPr lvl="0">
              <a:buFont typeface="Wingdings" pitchFamily="2" charset="2"/>
              <a:buChar char="Ø"/>
            </a:pPr>
            <a:r>
              <a:rPr lang="de-DE" sz="3400" i="1" dirty="0" smtClean="0"/>
              <a:t>die Strukturen und Institutionen des GW sollen möglichst jeden, der zur Produktion seines Eigenwohls befähigt ist, verpflichten, </a:t>
            </a:r>
            <a:r>
              <a:rPr lang="de-DE" sz="3400" i="1" dirty="0" smtClean="0">
                <a:solidFill>
                  <a:srgbClr val="0070C0"/>
                </a:solidFill>
              </a:rPr>
              <a:t>zur Distribution und Produktion des GW beizutragen</a:t>
            </a:r>
            <a:r>
              <a:rPr lang="de-DE" sz="3400" i="1" dirty="0" smtClean="0"/>
              <a:t> (z.B. Steuern und Abgaben). Das Ausmaß der Verpflichtung richtet nach dem Grad der Befähigung“. (Schmitt-Egner 2006:28).</a:t>
            </a:r>
            <a:endParaRPr lang="de-DE" sz="3400" dirty="0" smtClean="0"/>
          </a:p>
          <a:p>
            <a:pPr lvl="0">
              <a:buFont typeface="Wingdings" pitchFamily="2" charset="2"/>
              <a:buChar char="Ø"/>
            </a:pPr>
            <a:r>
              <a:rPr lang="de-DE" sz="3400" i="1" dirty="0" smtClean="0"/>
              <a:t>Neben den materiellen, sollen die immateriellen Determinanten des GWs so angelegt sein, dass sie nicht nur jeden verpflichten, sondern möglichst viele </a:t>
            </a:r>
            <a:r>
              <a:rPr lang="de-DE" sz="3400" i="1" dirty="0" smtClean="0">
                <a:solidFill>
                  <a:srgbClr val="0070C0"/>
                </a:solidFill>
              </a:rPr>
              <a:t>zur Ausbildung eines Gemeinsinns motivieren</a:t>
            </a:r>
            <a:r>
              <a:rPr lang="de-DE" sz="3400" i="1" dirty="0" smtClean="0"/>
              <a:t>, „ um freiwillig zu Produzenten des GWs zu werden“ (Ebenda:28).</a:t>
            </a:r>
            <a:endParaRPr lang="de-DE" sz="3400" dirty="0" smtClean="0"/>
          </a:p>
          <a:p>
            <a:endParaRPr lang="de-DE" sz="2400"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sz="2200" dirty="0" smtClean="0"/>
              <a:t/>
            </a:r>
            <a:br>
              <a:rPr lang="de-DE" sz="2200" dirty="0" smtClean="0"/>
            </a:br>
            <a:r>
              <a:rPr lang="de-DE" sz="3100" b="1" dirty="0" smtClean="0">
                <a:solidFill>
                  <a:srgbClr val="0070C0"/>
                </a:solidFill>
              </a:rPr>
              <a:t>2.3 Zusammenfassung:  zentrale Spannungsfelder, die jedes „zukunftsfähige“ Gemeinwohlkonzept prägen:</a:t>
            </a:r>
            <a:r>
              <a:rPr lang="de-DE" sz="3100" dirty="0" smtClean="0"/>
              <a:t/>
            </a:r>
            <a:br>
              <a:rPr lang="de-DE" sz="3100" dirty="0" smtClean="0"/>
            </a:br>
            <a:endParaRPr lang="de-DE" sz="3100" dirty="0"/>
          </a:p>
        </p:txBody>
      </p:sp>
      <p:sp>
        <p:nvSpPr>
          <p:cNvPr id="3" name="Inhaltsplatzhalter 2"/>
          <p:cNvSpPr>
            <a:spLocks noGrp="1"/>
          </p:cNvSpPr>
          <p:nvPr>
            <p:ph idx="1"/>
          </p:nvPr>
        </p:nvSpPr>
        <p:spPr/>
        <p:txBody>
          <a:bodyPr>
            <a:normAutofit lnSpcReduction="10000"/>
          </a:bodyPr>
          <a:lstStyle/>
          <a:p>
            <a:pPr>
              <a:buFont typeface="Wingdings" pitchFamily="2" charset="2"/>
              <a:buChar char="Ø"/>
            </a:pPr>
            <a:r>
              <a:rPr lang="de-DE" sz="2800" dirty="0" smtClean="0"/>
              <a:t>Das Spannungsverhältnis von </a:t>
            </a:r>
            <a:r>
              <a:rPr lang="de-DE" sz="2800" b="1" dirty="0" smtClean="0">
                <a:solidFill>
                  <a:srgbClr val="0070C0"/>
                </a:solidFill>
              </a:rPr>
              <a:t>Gemeinwohl</a:t>
            </a:r>
            <a:r>
              <a:rPr lang="de-DE" sz="2800" dirty="0" smtClean="0">
                <a:solidFill>
                  <a:srgbClr val="0070C0"/>
                </a:solidFill>
              </a:rPr>
              <a:t> (GW) und </a:t>
            </a:r>
            <a:r>
              <a:rPr lang="de-DE" sz="2800" b="1" dirty="0" smtClean="0">
                <a:solidFill>
                  <a:srgbClr val="0070C0"/>
                </a:solidFill>
              </a:rPr>
              <a:t>Eigenwohl</a:t>
            </a:r>
            <a:r>
              <a:rPr lang="de-DE" sz="2800" dirty="0" smtClean="0">
                <a:solidFill>
                  <a:srgbClr val="0070C0"/>
                </a:solidFill>
              </a:rPr>
              <a:t>,(EW)</a:t>
            </a:r>
          </a:p>
          <a:p>
            <a:pPr>
              <a:buFont typeface="Wingdings" pitchFamily="2" charset="2"/>
              <a:buChar char="Ø"/>
            </a:pPr>
            <a:r>
              <a:rPr lang="de-DE" sz="2800" dirty="0" smtClean="0"/>
              <a:t>Der „</a:t>
            </a:r>
            <a:r>
              <a:rPr lang="de-DE" sz="2800" b="1" dirty="0" smtClean="0">
                <a:solidFill>
                  <a:srgbClr val="0070C0"/>
                </a:solidFill>
              </a:rPr>
              <a:t>Nachhaltigkeits-Bezug</a:t>
            </a:r>
            <a:r>
              <a:rPr lang="de-DE" sz="2800" dirty="0" smtClean="0"/>
              <a:t>“ als Indikator ihrer </a:t>
            </a:r>
            <a:r>
              <a:rPr lang="de-DE" sz="2800" b="1" dirty="0" smtClean="0">
                <a:solidFill>
                  <a:srgbClr val="0070C0"/>
                </a:solidFill>
              </a:rPr>
              <a:t>Zeit</a:t>
            </a:r>
            <a:r>
              <a:rPr lang="de-DE" sz="2800" dirty="0" smtClean="0"/>
              <a:t>dimension: Vergangenheit, Gegenwart und Zukunft</a:t>
            </a:r>
          </a:p>
          <a:p>
            <a:pPr>
              <a:buFont typeface="Wingdings" pitchFamily="2" charset="2"/>
              <a:buChar char="Ø"/>
            </a:pPr>
            <a:r>
              <a:rPr lang="de-DE" sz="2800" dirty="0" smtClean="0"/>
              <a:t>Der interaktive Bezug auf Gemeinwohlsysteme anderer territoriale Handlungseinheiten </a:t>
            </a:r>
            <a:br>
              <a:rPr lang="de-DE" sz="2800" dirty="0" smtClean="0"/>
            </a:br>
            <a:r>
              <a:rPr lang="de-DE" sz="2800" dirty="0" smtClean="0"/>
              <a:t>als Indikator der </a:t>
            </a:r>
            <a:r>
              <a:rPr lang="de-DE" sz="2800" b="1" dirty="0" smtClean="0">
                <a:solidFill>
                  <a:srgbClr val="0070C0"/>
                </a:solidFill>
              </a:rPr>
              <a:t>Raum</a:t>
            </a:r>
            <a:r>
              <a:rPr lang="de-DE" sz="2800" dirty="0" smtClean="0"/>
              <a:t>dimension; intern-extern</a:t>
            </a:r>
          </a:p>
          <a:p>
            <a:pPr>
              <a:buFont typeface="Wingdings" pitchFamily="2" charset="2"/>
              <a:buChar char="Ø"/>
            </a:pPr>
            <a:r>
              <a:rPr lang="de-DE" sz="2800" dirty="0" smtClean="0"/>
              <a:t>Der „subjektive“ Faktor des </a:t>
            </a:r>
            <a:r>
              <a:rPr lang="de-DE" sz="2800" b="1" dirty="0" smtClean="0">
                <a:solidFill>
                  <a:srgbClr val="0070C0"/>
                </a:solidFill>
              </a:rPr>
              <a:t>Gemeinsinns </a:t>
            </a:r>
            <a:r>
              <a:rPr lang="de-DE" sz="2800" b="1" dirty="0" smtClean="0"/>
              <a:t>als Bewusstseinsform des GWs</a:t>
            </a:r>
            <a:endParaRPr lang="de-DE" sz="2800"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778098"/>
          </a:xfrm>
        </p:spPr>
        <p:txBody>
          <a:bodyPr>
            <a:normAutofit fontScale="90000"/>
          </a:bodyPr>
          <a:lstStyle/>
          <a:p>
            <a:r>
              <a:rPr lang="de-DE" sz="2000" b="1" i="1" dirty="0" smtClean="0">
                <a:solidFill>
                  <a:srgbClr val="0070C0"/>
                </a:solidFill>
              </a:rPr>
              <a:t/>
            </a:r>
            <a:br>
              <a:rPr lang="de-DE" sz="2000" b="1" i="1" dirty="0" smtClean="0">
                <a:solidFill>
                  <a:srgbClr val="0070C0"/>
                </a:solidFill>
              </a:rPr>
            </a:br>
            <a:r>
              <a:rPr lang="de-DE" sz="2000" b="1" i="1" dirty="0" smtClean="0">
                <a:solidFill>
                  <a:srgbClr val="0070C0"/>
                </a:solidFill>
              </a:rPr>
              <a:t/>
            </a:r>
            <a:br>
              <a:rPr lang="de-DE" sz="2000" b="1" i="1" dirty="0" smtClean="0">
                <a:solidFill>
                  <a:srgbClr val="0070C0"/>
                </a:solidFill>
              </a:rPr>
            </a:br>
            <a:r>
              <a:rPr lang="de-DE" sz="2700" b="1" i="1" dirty="0" smtClean="0">
                <a:solidFill>
                  <a:srgbClr val="0070C0"/>
                </a:solidFill>
              </a:rPr>
              <a:t>1.3  Was kann als spezifische Basis eines Europäischen Gemeinwohls gelten? </a:t>
            </a:r>
            <a:br>
              <a:rPr lang="de-DE" sz="2700" b="1" i="1" dirty="0" smtClean="0">
                <a:solidFill>
                  <a:srgbClr val="0070C0"/>
                </a:solidFill>
              </a:rPr>
            </a:br>
            <a:r>
              <a:rPr lang="de-DE" sz="2700" b="1" i="1" dirty="0" smtClean="0">
                <a:solidFill>
                  <a:srgbClr val="0070C0"/>
                </a:solidFill>
              </a:rPr>
              <a:t>              </a:t>
            </a:r>
            <a:r>
              <a:rPr lang="de-DE" sz="2000" dirty="0" smtClean="0">
                <a:solidFill>
                  <a:srgbClr val="0070C0"/>
                </a:solidFill>
              </a:rPr>
              <a:t/>
            </a:r>
            <a:br>
              <a:rPr lang="de-DE" sz="2000" dirty="0" smtClean="0">
                <a:solidFill>
                  <a:srgbClr val="0070C0"/>
                </a:solidFill>
              </a:rPr>
            </a:br>
            <a:endParaRPr lang="de-DE" sz="2000" dirty="0"/>
          </a:p>
        </p:txBody>
      </p:sp>
      <p:sp>
        <p:nvSpPr>
          <p:cNvPr id="3" name="Inhaltsplatzhalter 2"/>
          <p:cNvSpPr>
            <a:spLocks noGrp="1"/>
          </p:cNvSpPr>
          <p:nvPr>
            <p:ph idx="1"/>
          </p:nvPr>
        </p:nvSpPr>
        <p:spPr>
          <a:xfrm>
            <a:off x="457200" y="1196752"/>
            <a:ext cx="8229600" cy="5400600"/>
          </a:xfrm>
        </p:spPr>
        <p:txBody>
          <a:bodyPr>
            <a:normAutofit fontScale="25000" lnSpcReduction="20000"/>
          </a:bodyPr>
          <a:lstStyle/>
          <a:p>
            <a:pPr lvl="0">
              <a:buNone/>
            </a:pPr>
            <a:endParaRPr lang="de-DE" sz="6200" dirty="0" smtClean="0"/>
          </a:p>
          <a:p>
            <a:pPr lvl="0"/>
            <a:r>
              <a:rPr lang="de-DE" sz="8000" dirty="0" smtClean="0"/>
              <a:t>1.3.1 </a:t>
            </a:r>
            <a:r>
              <a:rPr lang="de-DE" sz="8000" b="1" dirty="0" smtClean="0">
                <a:solidFill>
                  <a:srgbClr val="008000"/>
                </a:solidFill>
              </a:rPr>
              <a:t>Der strukturelle Rahmen </a:t>
            </a:r>
            <a:r>
              <a:rPr lang="de-DE" sz="8000" b="1" dirty="0" smtClean="0"/>
              <a:t>eines Europäischen Gemeinwohls</a:t>
            </a:r>
            <a:r>
              <a:rPr lang="de-DE" sz="8000" dirty="0" smtClean="0"/>
              <a:t>: </a:t>
            </a:r>
          </a:p>
          <a:p>
            <a:pPr lvl="0"/>
            <a:endParaRPr lang="de-DE" sz="8000" dirty="0" smtClean="0"/>
          </a:p>
          <a:p>
            <a:pPr lvl="0">
              <a:buFont typeface="Wingdings" pitchFamily="2" charset="2"/>
              <a:buChar char="Ø"/>
            </a:pPr>
            <a:r>
              <a:rPr lang="de-DE" sz="8000" b="1" dirty="0" smtClean="0"/>
              <a:t>Supranationale Handlungseinheit (</a:t>
            </a:r>
            <a:r>
              <a:rPr lang="de-DE" sz="8000" b="1" dirty="0" err="1" smtClean="0"/>
              <a:t>polity</a:t>
            </a:r>
            <a:r>
              <a:rPr lang="de-DE" sz="8000" b="1" dirty="0" smtClean="0"/>
              <a:t>, </a:t>
            </a:r>
            <a:r>
              <a:rPr lang="de-DE" sz="8000" b="1" dirty="0" err="1" smtClean="0"/>
              <a:t>politics</a:t>
            </a:r>
            <a:r>
              <a:rPr lang="de-DE" sz="8000" b="1" dirty="0" smtClean="0"/>
              <a:t>, </a:t>
            </a:r>
            <a:r>
              <a:rPr lang="de-DE" sz="8000" b="1" dirty="0" err="1" smtClean="0"/>
              <a:t>policy</a:t>
            </a:r>
            <a:r>
              <a:rPr lang="de-DE" sz="8000" b="1" dirty="0" smtClean="0"/>
              <a:t>),welche die horizontalen Grenzen eines europäischen Gemeinwesens als transnationalen Rechts-und  Handlungsraum in Differenz zu anderen Handlungsräumen kennzeichnen</a:t>
            </a:r>
          </a:p>
          <a:p>
            <a:pPr lvl="0">
              <a:buNone/>
            </a:pPr>
            <a:endParaRPr lang="de-DE" sz="8000" dirty="0" smtClean="0"/>
          </a:p>
          <a:p>
            <a:pPr lvl="0">
              <a:buFont typeface="Wingdings" pitchFamily="2" charset="2"/>
              <a:buChar char="Ø"/>
            </a:pPr>
            <a:r>
              <a:rPr lang="de-DE" sz="8000" b="1" dirty="0" smtClean="0"/>
              <a:t>Vertikale Vielfalt subnationaler (d.h. regionaler und lokaler) und nationaler Handlungseinheiten bzw. Gemeinwesen als Mitglieder und Akteure dieser supranationalen Einheit (Top down)</a:t>
            </a:r>
          </a:p>
          <a:p>
            <a:pPr lvl="0">
              <a:buNone/>
            </a:pPr>
            <a:endParaRPr lang="de-DE" sz="8000" dirty="0" smtClean="0"/>
          </a:p>
          <a:p>
            <a:pPr lvl="0">
              <a:buFont typeface="Wingdings" pitchFamily="2" charset="2"/>
              <a:buChar char="Ø"/>
            </a:pPr>
            <a:r>
              <a:rPr lang="de-DE" sz="8000" b="1" dirty="0" smtClean="0"/>
              <a:t>Die horizontale Interaktion zwischen den nationalen Gemeinwesen (Mitgliedsstaaten) als Kooperations-und/oder Konfliktpotenzial</a:t>
            </a:r>
          </a:p>
          <a:p>
            <a:pPr lvl="0">
              <a:buNone/>
            </a:pPr>
            <a:endParaRPr lang="de-DE" sz="8000" dirty="0" smtClean="0"/>
          </a:p>
          <a:p>
            <a:pPr lvl="0">
              <a:buFont typeface="Wingdings" pitchFamily="2" charset="2"/>
              <a:buChar char="Ø"/>
            </a:pPr>
            <a:r>
              <a:rPr lang="de-DE" sz="8000" b="1" dirty="0" smtClean="0"/>
              <a:t>Die vertikale Interaktion zwischen subnationalen, nationalen und supranationalen Gemeinwesen und ihren Akteuren (</a:t>
            </a:r>
            <a:r>
              <a:rPr lang="de-DE" sz="8000" b="1" dirty="0" err="1" smtClean="0"/>
              <a:t>Bottom</a:t>
            </a:r>
            <a:r>
              <a:rPr lang="de-DE" sz="8000" b="1" dirty="0" smtClean="0"/>
              <a:t> </a:t>
            </a:r>
            <a:r>
              <a:rPr lang="de-DE" sz="8000" b="1" dirty="0" err="1" smtClean="0"/>
              <a:t>up</a:t>
            </a:r>
            <a:r>
              <a:rPr lang="de-DE" sz="8000" b="1" dirty="0" smtClean="0"/>
              <a:t>).</a:t>
            </a:r>
            <a:endParaRPr lang="de-DE" sz="8000" dirty="0" smtClean="0"/>
          </a:p>
          <a:p>
            <a:pPr>
              <a:buNone/>
            </a:pPr>
            <a:r>
              <a:rPr lang="de-DE" sz="8000" b="1" dirty="0" smtClean="0"/>
              <a:t> </a:t>
            </a:r>
            <a:endParaRPr lang="de-DE" sz="8000" dirty="0" smtClean="0"/>
          </a:p>
          <a:p>
            <a:pPr>
              <a:buNone/>
            </a:pPr>
            <a:endParaRPr lang="de-DE" dirty="0" smtClean="0"/>
          </a:p>
          <a:p>
            <a:pPr>
              <a:buNone/>
            </a:pPr>
            <a:r>
              <a:rPr lang="de-DE" dirty="0" smtClean="0"/>
              <a:t>                   </a:t>
            </a:r>
            <a:endParaRPr lang="de-DE"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400" b="1" dirty="0" smtClean="0"/>
              <a:t> 1.3.2 Das </a:t>
            </a:r>
            <a:r>
              <a:rPr lang="de-DE" sz="2400" b="1" dirty="0" smtClean="0">
                <a:solidFill>
                  <a:srgbClr val="008000"/>
                </a:solidFill>
              </a:rPr>
              <a:t>materielle Spannungs-Verhältnis </a:t>
            </a:r>
            <a:r>
              <a:rPr lang="de-DE" sz="2400" b="1" dirty="0" smtClean="0"/>
              <a:t>von horizontaler Einheit und vertikalen Vielfalt : Eigenwohl und Gemeinwohl</a:t>
            </a:r>
            <a:endParaRPr lang="de-DE" sz="2400" dirty="0"/>
          </a:p>
        </p:txBody>
      </p:sp>
      <p:sp>
        <p:nvSpPr>
          <p:cNvPr id="3" name="Inhaltsplatzhalter 2"/>
          <p:cNvSpPr>
            <a:spLocks noGrp="1"/>
          </p:cNvSpPr>
          <p:nvPr>
            <p:ph idx="1"/>
          </p:nvPr>
        </p:nvSpPr>
        <p:spPr/>
        <p:txBody>
          <a:bodyPr/>
          <a:lstStyle/>
          <a:p>
            <a:pPr lvl="0">
              <a:buFont typeface="Wingdings" pitchFamily="2" charset="2"/>
              <a:buChar char="Ø"/>
            </a:pPr>
            <a:r>
              <a:rPr lang="de-DE" sz="2400" dirty="0" smtClean="0"/>
              <a:t>Durch die spezielle supranationale Struktur als </a:t>
            </a:r>
            <a:r>
              <a:rPr lang="de-DE" sz="2400" i="1" dirty="0" smtClean="0"/>
              <a:t>vertikales </a:t>
            </a:r>
            <a:r>
              <a:rPr lang="de-DE" sz="2400" dirty="0" smtClean="0"/>
              <a:t>Spannungsfeld von </a:t>
            </a:r>
            <a:r>
              <a:rPr lang="de-DE" sz="2400" b="1" dirty="0" smtClean="0">
                <a:solidFill>
                  <a:srgbClr val="0070C0"/>
                </a:solidFill>
              </a:rPr>
              <a:t>nationalen Eigenwohl und supranationalem Gemeinwohl</a:t>
            </a:r>
          </a:p>
          <a:p>
            <a:pPr lvl="0">
              <a:buFont typeface="Wingdings" pitchFamily="2" charset="2"/>
              <a:buChar char="Ø"/>
            </a:pPr>
            <a:r>
              <a:rPr lang="de-DE" sz="2400" dirty="0" smtClean="0"/>
              <a:t>Durch das </a:t>
            </a:r>
            <a:r>
              <a:rPr lang="de-DE" sz="2400" i="1" dirty="0" smtClean="0"/>
              <a:t>horizontale </a:t>
            </a:r>
            <a:r>
              <a:rPr lang="de-DE" sz="2400" dirty="0" smtClean="0"/>
              <a:t>Spannungsfeld von </a:t>
            </a:r>
            <a:r>
              <a:rPr lang="de-DE" sz="2400" b="1" dirty="0" smtClean="0">
                <a:solidFill>
                  <a:srgbClr val="0070C0"/>
                </a:solidFill>
              </a:rPr>
              <a:t>europäischem Eigenwohl und außereuropäischem Gemeinwohl </a:t>
            </a:r>
            <a:r>
              <a:rPr lang="de-DE" sz="2400" dirty="0" smtClean="0"/>
              <a:t>(Einheit durch Differenz).</a:t>
            </a:r>
          </a:p>
          <a:p>
            <a:pPr lvl="0">
              <a:buFont typeface="Wingdings" pitchFamily="2" charset="2"/>
              <a:buChar char="Ø"/>
            </a:pPr>
            <a:r>
              <a:rPr lang="de-DE" sz="2400" dirty="0" smtClean="0"/>
              <a:t>Die materielle Spannung von </a:t>
            </a:r>
            <a:r>
              <a:rPr lang="de-DE" sz="2400" b="1" dirty="0" smtClean="0">
                <a:solidFill>
                  <a:srgbClr val="0070C0"/>
                </a:solidFill>
              </a:rPr>
              <a:t>intergenerativer</a:t>
            </a:r>
            <a:r>
              <a:rPr lang="de-DE" sz="2400" dirty="0" smtClean="0"/>
              <a:t> Zeitperspektive und </a:t>
            </a:r>
            <a:r>
              <a:rPr lang="de-DE" sz="2400" b="1" dirty="0" smtClean="0">
                <a:solidFill>
                  <a:srgbClr val="0070C0"/>
                </a:solidFill>
              </a:rPr>
              <a:t>transnationaler</a:t>
            </a:r>
            <a:r>
              <a:rPr lang="de-DE" sz="2400" dirty="0" smtClean="0"/>
              <a:t> Raumperspektive</a:t>
            </a:r>
          </a:p>
          <a:p>
            <a:pPr>
              <a:buNone/>
            </a:pPr>
            <a:endParaRPr lang="de-DE"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8" y="260648"/>
            <a:ext cx="8229600" cy="1143000"/>
          </a:xfrm>
        </p:spPr>
        <p:txBody>
          <a:bodyPr>
            <a:normAutofit fontScale="90000"/>
          </a:bodyPr>
          <a:lstStyle/>
          <a:p>
            <a:pPr lvl="2" algn="ctr" rtl="0">
              <a:spcBef>
                <a:spcPct val="0"/>
              </a:spcBef>
            </a:pPr>
            <a:r>
              <a:rPr lang="de-DE" sz="2700" dirty="0" smtClean="0"/>
              <a:t/>
            </a:r>
            <a:br>
              <a:rPr lang="de-DE" sz="2700" dirty="0" smtClean="0"/>
            </a:br>
            <a:r>
              <a:rPr lang="de-DE" sz="2700" dirty="0" smtClean="0"/>
              <a:t/>
            </a:r>
            <a:br>
              <a:rPr lang="de-DE" sz="2700" dirty="0" smtClean="0"/>
            </a:br>
            <a:r>
              <a:rPr lang="de-DE" sz="2200" dirty="0" smtClean="0"/>
              <a:t>1.3.3 </a:t>
            </a:r>
            <a:r>
              <a:rPr lang="de-DE" sz="2200" b="1" dirty="0" smtClean="0"/>
              <a:t>Die </a:t>
            </a:r>
            <a:r>
              <a:rPr lang="de-DE" sz="2200" b="1" dirty="0"/>
              <a:t>ideelle Interaktions-Basis von horizontaler Einheit und vertikaler Vielfalt als Gemeinwohlorientiertes  Innovationspotenzial und Programm einer europäischen Identitätspraxis</a:t>
            </a:r>
            <a:r>
              <a:rPr lang="de-DE" dirty="0"/>
              <a:t/>
            </a:r>
            <a:br>
              <a:rPr lang="de-DE" dirty="0"/>
            </a:br>
            <a:r>
              <a:rPr lang="de-DE" dirty="0" smtClean="0"/>
              <a:t/>
            </a:r>
            <a:br>
              <a:rPr lang="de-DE" dirty="0" smtClean="0"/>
            </a:br>
            <a:endParaRPr lang="de-DE" dirty="0"/>
          </a:p>
        </p:txBody>
      </p:sp>
      <p:sp>
        <p:nvSpPr>
          <p:cNvPr id="3" name="Inhaltsplatzhalter 2"/>
          <p:cNvSpPr>
            <a:spLocks noGrp="1"/>
          </p:cNvSpPr>
          <p:nvPr>
            <p:ph idx="1"/>
          </p:nvPr>
        </p:nvSpPr>
        <p:spPr>
          <a:xfrm>
            <a:off x="457200" y="1772816"/>
            <a:ext cx="8229600" cy="4353347"/>
          </a:xfrm>
        </p:spPr>
        <p:txBody>
          <a:bodyPr>
            <a:normAutofit fontScale="92500" lnSpcReduction="20000"/>
          </a:bodyPr>
          <a:lstStyle/>
          <a:p>
            <a:pPr lvl="0">
              <a:buFont typeface="Wingdings" pitchFamily="2" charset="2"/>
              <a:buChar char="Ø"/>
            </a:pPr>
            <a:r>
              <a:rPr lang="de-DE" sz="2400" dirty="0" smtClean="0"/>
              <a:t>Der ideelle Rahmen der Identitätspraxis = </a:t>
            </a:r>
            <a:r>
              <a:rPr lang="de-DE" sz="2400" b="1" dirty="0" smtClean="0"/>
              <a:t> </a:t>
            </a:r>
            <a:r>
              <a:rPr lang="de-DE" sz="2400" dirty="0" smtClean="0"/>
              <a:t>die </a:t>
            </a:r>
            <a:r>
              <a:rPr lang="de-DE" sz="2400" dirty="0" smtClean="0">
                <a:solidFill>
                  <a:srgbClr val="0070C0"/>
                </a:solidFill>
              </a:rPr>
              <a:t>Freiheitlich –demokratische Grundordnung Europas (FDGE) /</a:t>
            </a:r>
          </a:p>
          <a:p>
            <a:pPr>
              <a:buFont typeface="Wingdings" pitchFamily="2" charset="2"/>
              <a:buChar char="Ø"/>
            </a:pPr>
            <a:r>
              <a:rPr lang="de-DE" sz="2400" dirty="0" smtClean="0"/>
              <a:t>Prozesse europäischer Identitätspraxis: Europa als </a:t>
            </a:r>
            <a:r>
              <a:rPr lang="de-DE" sz="2400" dirty="0" smtClean="0">
                <a:solidFill>
                  <a:srgbClr val="0070C0"/>
                </a:solidFill>
              </a:rPr>
              <a:t>Erinnerungs-und soziale Erfahrungsgemeinschaft</a:t>
            </a:r>
          </a:p>
          <a:p>
            <a:pPr lvl="0">
              <a:buFont typeface="Wingdings" pitchFamily="2" charset="2"/>
              <a:buChar char="Ø"/>
            </a:pPr>
            <a:r>
              <a:rPr lang="de-DE" sz="2400" dirty="0" smtClean="0"/>
              <a:t>Mittel und Wege europäischer Identitätspraxis:</a:t>
            </a:r>
            <a:r>
              <a:rPr lang="de-DE" sz="2400" b="1" dirty="0" smtClean="0"/>
              <a:t> </a:t>
            </a:r>
            <a:r>
              <a:rPr lang="de-DE" sz="2400" dirty="0" smtClean="0">
                <a:solidFill>
                  <a:srgbClr val="0070C0"/>
                </a:solidFill>
              </a:rPr>
              <a:t>intergeneratives (Zeitbezug) und  transnationales Lernen (Raumbezug),</a:t>
            </a:r>
          </a:p>
          <a:p>
            <a:pPr lvl="0">
              <a:buFont typeface="Wingdings" pitchFamily="2" charset="2"/>
              <a:buChar char="Ø"/>
            </a:pPr>
            <a:r>
              <a:rPr lang="de-DE" sz="2400" dirty="0" smtClean="0"/>
              <a:t>Lernprodukte europäischer Identitätspraxis: </a:t>
            </a:r>
            <a:r>
              <a:rPr lang="de-DE" sz="2400" dirty="0" smtClean="0">
                <a:solidFill>
                  <a:srgbClr val="0070C0"/>
                </a:solidFill>
              </a:rPr>
              <a:t>Europäische Kompetenz </a:t>
            </a:r>
          </a:p>
          <a:p>
            <a:pPr lvl="0">
              <a:buFont typeface="Wingdings" pitchFamily="2" charset="2"/>
              <a:buChar char="Ø"/>
            </a:pPr>
            <a:r>
              <a:rPr lang="de-DE" sz="2400" dirty="0" smtClean="0"/>
              <a:t>Gemeinwohltaugliche Prozesse: Europa als </a:t>
            </a:r>
            <a:r>
              <a:rPr lang="de-DE" sz="2400" dirty="0" smtClean="0">
                <a:solidFill>
                  <a:srgbClr val="0070C0"/>
                </a:solidFill>
              </a:rPr>
              <a:t>Kommunikations-und Verantwortungsgemeinschaft</a:t>
            </a:r>
          </a:p>
          <a:p>
            <a:pPr lvl="0">
              <a:buFont typeface="Wingdings" pitchFamily="2" charset="2"/>
              <a:buChar char="Ø"/>
            </a:pPr>
            <a:r>
              <a:rPr lang="de-DE" sz="2400" dirty="0" smtClean="0"/>
              <a:t>Gemeinwohltaugliches Produkt: Europa als </a:t>
            </a:r>
            <a:r>
              <a:rPr lang="de-DE" sz="2400" dirty="0" smtClean="0">
                <a:solidFill>
                  <a:srgbClr val="0070C0"/>
                </a:solidFill>
              </a:rPr>
              <a:t>nachhaltiges Reproduktionsmodell</a:t>
            </a:r>
          </a:p>
          <a:p>
            <a:pPr>
              <a:buNone/>
            </a:pPr>
            <a:r>
              <a:rPr lang="de-DE" sz="2400" b="1" dirty="0" smtClean="0">
                <a:solidFill>
                  <a:srgbClr val="0070C0"/>
                </a:solidFill>
              </a:rPr>
              <a:t> </a:t>
            </a:r>
            <a:endParaRPr lang="de-DE" sz="2400" dirty="0">
              <a:solidFill>
                <a:srgbClr val="0070C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706090"/>
          </a:xfrm>
        </p:spPr>
        <p:txBody>
          <a:bodyPr>
            <a:normAutofit/>
          </a:bodyPr>
          <a:lstStyle/>
          <a:p>
            <a:r>
              <a:rPr lang="de-DE" sz="2400" b="1" dirty="0" smtClean="0">
                <a:solidFill>
                  <a:srgbClr val="0070C0"/>
                </a:solidFill>
              </a:rPr>
              <a:t>Die Freiheitlich-Demokratische Grundordnung </a:t>
            </a:r>
            <a:r>
              <a:rPr lang="de-DE" sz="2400" b="1" dirty="0" smtClean="0">
                <a:solidFill>
                  <a:srgbClr val="0070C0"/>
                </a:solidFill>
              </a:rPr>
              <a:t>Europas(FDGE)</a:t>
            </a:r>
            <a:endParaRPr lang="de-DE" sz="2400" dirty="0">
              <a:solidFill>
                <a:srgbClr val="0070C0"/>
              </a:solidFill>
            </a:endParaRPr>
          </a:p>
        </p:txBody>
      </p:sp>
      <p:sp>
        <p:nvSpPr>
          <p:cNvPr id="3" name="Inhaltsplatzhalter 2"/>
          <p:cNvSpPr>
            <a:spLocks noGrp="1"/>
          </p:cNvSpPr>
          <p:nvPr>
            <p:ph idx="1"/>
          </p:nvPr>
        </p:nvSpPr>
        <p:spPr>
          <a:xfrm>
            <a:off x="457200" y="908720"/>
            <a:ext cx="8229600" cy="5217443"/>
          </a:xfrm>
          <a:ln>
            <a:solidFill>
              <a:schemeClr val="tx2"/>
            </a:solidFill>
          </a:ln>
        </p:spPr>
        <p:txBody>
          <a:bodyPr>
            <a:normAutofit/>
          </a:bodyPr>
          <a:lstStyle/>
          <a:p>
            <a:endParaRPr lang="de-DE" sz="2000" dirty="0" smtClean="0"/>
          </a:p>
          <a:p>
            <a:pPr marL="457200" lvl="0" indent="-457200">
              <a:buFont typeface="+mj-lt"/>
              <a:buAutoNum type="arabicParenBoth"/>
            </a:pPr>
            <a:r>
              <a:rPr lang="de-DE" sz="2000" dirty="0" smtClean="0"/>
              <a:t>Idee der Menschen-, Bürger- sowie individuellen Freiheits- und Gleichheitsrechte, die justiziabel und vom Staat zu schützen sind;</a:t>
            </a:r>
          </a:p>
          <a:p>
            <a:pPr marL="457200" lvl="0" indent="-457200">
              <a:buFont typeface="+mj-lt"/>
              <a:buAutoNum type="arabicParenBoth"/>
            </a:pPr>
            <a:r>
              <a:rPr lang="de-DE" sz="2000" dirty="0" smtClean="0"/>
              <a:t>Herrschaft des auf (1) begründeten Rechts, verkörpert durch eine (geschriebene oder ungeschriebene) Verfassung, deren Normen der Staat und alle seine Organe verpflichtet sind (Rechtsstaat);</a:t>
            </a:r>
          </a:p>
          <a:p>
            <a:pPr marL="457200" lvl="0" indent="-457200">
              <a:buFont typeface="+mj-lt"/>
              <a:buAutoNum type="arabicParenBoth"/>
            </a:pPr>
            <a:r>
              <a:rPr lang="de-DE" sz="2000" dirty="0" smtClean="0"/>
              <a:t>Demokratische Legitimität der Organe durch freie, gleiche und geheime Wahl, d.h. Machtverteilung von unten nach oben und Machtbegrenzung durch Zeit;</a:t>
            </a:r>
          </a:p>
          <a:p>
            <a:pPr marL="457200" lvl="0" indent="-457200">
              <a:buFont typeface="+mj-lt"/>
              <a:buAutoNum type="arabicParenBoth"/>
            </a:pPr>
            <a:r>
              <a:rPr lang="de-DE" sz="2000" dirty="0" smtClean="0"/>
              <a:t>Volkssouveränität (Rousseau);</a:t>
            </a:r>
          </a:p>
          <a:p>
            <a:pPr marL="457200" lvl="0" indent="-457200">
              <a:buFont typeface="+mj-lt"/>
              <a:buAutoNum type="arabicParenBoth"/>
            </a:pPr>
            <a:r>
              <a:rPr lang="de-DE" sz="2000" dirty="0" smtClean="0"/>
              <a:t>Gewaltenteilung (Montesquieu);</a:t>
            </a:r>
          </a:p>
          <a:p>
            <a:pPr marL="457200" indent="-457200">
              <a:buFont typeface="+mj-lt"/>
              <a:buAutoNum type="arabicParenBoth"/>
            </a:pPr>
            <a:r>
              <a:rPr lang="de-DE" sz="2000" dirty="0" smtClean="0"/>
              <a:t>Säkularisierung: Trennung von Kirche und Staat, Neutralität des Staates hinsichtlich religiöser und weltanschaulicher Institutionen und religiöser Praxis (Aufklärung allgemein). </a:t>
            </a:r>
          </a:p>
          <a:p>
            <a:pPr marL="457200" indent="-457200">
              <a:buNone/>
            </a:pPr>
            <a:r>
              <a:rPr lang="de-DE" sz="2000" dirty="0" smtClean="0"/>
              <a:t>       ( </a:t>
            </a:r>
            <a:r>
              <a:rPr lang="de-DE" sz="1600" dirty="0" smtClean="0"/>
              <a:t>Quelle</a:t>
            </a:r>
            <a:r>
              <a:rPr lang="de-DE" sz="2000" dirty="0" smtClean="0"/>
              <a:t> :</a:t>
            </a:r>
            <a:r>
              <a:rPr lang="de-DE" sz="1600" dirty="0" smtClean="0"/>
              <a:t>Schmitt-Egner, 2012: 238 auf Basis von </a:t>
            </a:r>
            <a:r>
              <a:rPr lang="de-DE" sz="1600" u="sng" dirty="0" smtClean="0">
                <a:hlinkClick r:id="rId2"/>
              </a:rPr>
              <a:t>http://www.lehrerverband.de/eubil</a:t>
            </a:r>
            <a:r>
              <a:rPr lang="de-DE" sz="1600" dirty="0" smtClean="0"/>
              <a:t>. </a:t>
            </a:r>
            <a:r>
              <a:rPr lang="de-DE" sz="1600" dirty="0" err="1" smtClean="0"/>
              <a:t>htm</a:t>
            </a:r>
            <a:r>
              <a:rPr lang="de-DE" sz="1600" dirty="0" smtClean="0"/>
              <a:t>).</a:t>
            </a:r>
          </a:p>
          <a:p>
            <a:pPr marL="457200" lvl="0" indent="-457200">
              <a:buFont typeface="+mj-lt"/>
              <a:buAutoNum type="arabicParenBoth"/>
            </a:pPr>
            <a:endParaRPr lang="de-DE" sz="2000" dirty="0" smtClean="0"/>
          </a:p>
          <a:p>
            <a:pPr>
              <a:buNone/>
            </a:pPr>
            <a:endParaRPr lang="de-DE" sz="2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dirty="0" smtClean="0">
                <a:solidFill>
                  <a:srgbClr val="3366FF"/>
                </a:solidFill>
              </a:rPr>
              <a:t>Der Rechtsrahmen der FDGE</a:t>
            </a:r>
            <a:endParaRPr lang="de-DE" sz="2800" dirty="0">
              <a:solidFill>
                <a:srgbClr val="3366FF"/>
              </a:solidFill>
            </a:endParaRPr>
          </a:p>
        </p:txBody>
      </p:sp>
      <p:sp>
        <p:nvSpPr>
          <p:cNvPr id="3" name="Inhaltsplatzhalter 2"/>
          <p:cNvSpPr>
            <a:spLocks noGrp="1"/>
          </p:cNvSpPr>
          <p:nvPr>
            <p:ph idx="1"/>
          </p:nvPr>
        </p:nvSpPr>
        <p:spPr/>
        <p:txBody>
          <a:bodyPr>
            <a:normAutofit lnSpcReduction="10000"/>
          </a:bodyPr>
          <a:lstStyle/>
          <a:p>
            <a:pPr marL="457200" lvl="0" indent="-457200">
              <a:buAutoNum type="arabicPeriod"/>
            </a:pPr>
            <a:r>
              <a:rPr lang="de-DE" sz="2400" b="1" dirty="0" smtClean="0">
                <a:solidFill>
                  <a:srgbClr val="008000"/>
                </a:solidFill>
              </a:rPr>
              <a:t>Europäische Union 27 Staaten</a:t>
            </a:r>
            <a:r>
              <a:rPr lang="de-DE" sz="2400" b="1" dirty="0" smtClean="0"/>
              <a:t>:</a:t>
            </a:r>
          </a:p>
          <a:p>
            <a:pPr lvl="0">
              <a:buFont typeface="Wingdings" charset="2"/>
              <a:buChar char="Ø"/>
            </a:pPr>
            <a:r>
              <a:rPr lang="de-DE" sz="2000" b="1" dirty="0" smtClean="0"/>
              <a:t>Menschen</a:t>
            </a:r>
            <a:r>
              <a:rPr lang="de-DE" sz="2000" b="1" dirty="0"/>
              <a:t>- und Grundrechte (Art.2 , Art.3</a:t>
            </a:r>
            <a:r>
              <a:rPr lang="de-DE" sz="2000" b="1" dirty="0" smtClean="0"/>
              <a:t>. Abs</a:t>
            </a:r>
            <a:r>
              <a:rPr lang="de-DE" sz="2000" b="1" dirty="0"/>
              <a:t>.2 EUV ) </a:t>
            </a:r>
          </a:p>
          <a:p>
            <a:pPr lvl="0">
              <a:buFont typeface="Wingdings" charset="2"/>
              <a:buChar char="Ø"/>
            </a:pPr>
            <a:r>
              <a:rPr lang="de-DE" sz="2000" b="1" dirty="0" smtClean="0"/>
              <a:t>Raum </a:t>
            </a:r>
            <a:r>
              <a:rPr lang="de-DE" sz="2000" b="1" dirty="0"/>
              <a:t>der Freiheit der Sicherheit und des Rechts, Art.6 Abs.1bis 3 EUV, Art.67,Abs.1 AEUV, </a:t>
            </a:r>
            <a:endParaRPr lang="de-DE" sz="2000" b="1" dirty="0" smtClean="0"/>
          </a:p>
          <a:p>
            <a:pPr lvl="0">
              <a:buFont typeface="Wingdings" charset="2"/>
              <a:buChar char="Ø"/>
            </a:pPr>
            <a:r>
              <a:rPr lang="de-DE" sz="2000" b="1" dirty="0" smtClean="0"/>
              <a:t>Charta </a:t>
            </a:r>
            <a:r>
              <a:rPr lang="de-DE" sz="2000" b="1" dirty="0"/>
              <a:t>der Grundrechte als Teil des Unionsrechts Art.6 Abs.3 EUV</a:t>
            </a:r>
            <a:r>
              <a:rPr lang="de-DE" sz="2000" b="1" dirty="0" smtClean="0"/>
              <a:t>)</a:t>
            </a:r>
          </a:p>
          <a:p>
            <a:pPr lvl="0">
              <a:buFont typeface="Wingdings" charset="2"/>
              <a:buChar char="Ø"/>
            </a:pPr>
            <a:r>
              <a:rPr lang="de-DE" sz="2000" b="1" dirty="0" smtClean="0"/>
              <a:t>EMRK = bindender Teil des Unionsrechts</a:t>
            </a:r>
          </a:p>
          <a:p>
            <a:pPr marL="0" lvl="0" indent="0">
              <a:buNone/>
            </a:pPr>
            <a:r>
              <a:rPr lang="de-DE" sz="2400" b="1" dirty="0" smtClean="0">
                <a:solidFill>
                  <a:srgbClr val="008000"/>
                </a:solidFill>
              </a:rPr>
              <a:t>2. Europarat </a:t>
            </a:r>
            <a:r>
              <a:rPr lang="de-DE" sz="2000" b="1" dirty="0" smtClean="0"/>
              <a:t>47 Staaten:</a:t>
            </a:r>
          </a:p>
          <a:p>
            <a:pPr lvl="0">
              <a:buFont typeface="Wingdings" charset="2"/>
              <a:buChar char="Ø"/>
            </a:pPr>
            <a:r>
              <a:rPr lang="de-DE" sz="2000" b="1" dirty="0" smtClean="0"/>
              <a:t>EMRK als bindender Teil des Internationalen Rechts</a:t>
            </a:r>
          </a:p>
          <a:p>
            <a:pPr lvl="0">
              <a:buFont typeface="Wingdings" charset="2"/>
              <a:buChar char="Ø"/>
            </a:pPr>
            <a:r>
              <a:rPr lang="de-DE" sz="2000" b="1" dirty="0" smtClean="0"/>
              <a:t>Charta der Minderheitenrechte etc.</a:t>
            </a:r>
          </a:p>
          <a:p>
            <a:pPr marL="0" lvl="0" indent="0">
              <a:buNone/>
            </a:pPr>
            <a:r>
              <a:rPr lang="de-DE" sz="2400" b="1" dirty="0" smtClean="0">
                <a:solidFill>
                  <a:srgbClr val="008000"/>
                </a:solidFill>
              </a:rPr>
              <a:t>3. OSZE </a:t>
            </a:r>
            <a:r>
              <a:rPr lang="de-DE" sz="2400" b="1" dirty="0" smtClean="0">
                <a:solidFill>
                  <a:srgbClr val="000000"/>
                </a:solidFill>
              </a:rPr>
              <a:t>57 Staaten</a:t>
            </a:r>
            <a:r>
              <a:rPr lang="de-DE" sz="2400" b="1" dirty="0" smtClean="0">
                <a:solidFill>
                  <a:srgbClr val="008000"/>
                </a:solidFill>
              </a:rPr>
              <a:t>: </a:t>
            </a:r>
            <a:endParaRPr lang="de-DE" sz="2400" b="1" dirty="0" smtClean="0"/>
          </a:p>
          <a:p>
            <a:pPr lvl="0">
              <a:buFont typeface="Wingdings" charset="2"/>
              <a:buChar char="Ø"/>
            </a:pPr>
            <a:r>
              <a:rPr lang="de-DE" sz="2000" dirty="0" smtClean="0"/>
              <a:t>Büro </a:t>
            </a:r>
            <a:r>
              <a:rPr lang="de-DE" sz="2000" dirty="0"/>
              <a:t>für demokratische Institutionen und Menschenrechte (BDIMR, mit der englischen Abkürzung </a:t>
            </a:r>
            <a:r>
              <a:rPr lang="de-DE" sz="2000" i="1" dirty="0"/>
              <a:t>ODIHR</a:t>
            </a:r>
            <a:r>
              <a:rPr lang="de-DE" sz="2000" dirty="0"/>
              <a:t> bezeichnet) ist die „Hauptinstitution der Menschlichen Dimension“ (Korb III) der OSZE. </a:t>
            </a:r>
            <a:endParaRPr lang="de-DE" sz="2000" b="1" dirty="0" smtClean="0">
              <a:solidFill>
                <a:srgbClr val="000000"/>
              </a:solidFill>
            </a:endParaRPr>
          </a:p>
          <a:p>
            <a:pPr lvl="0">
              <a:buFont typeface="Wingdings" charset="2"/>
              <a:buChar char="Ø"/>
            </a:pPr>
            <a:endParaRPr lang="de-DE" sz="2000" b="1" dirty="0" smtClean="0">
              <a:solidFill>
                <a:srgbClr val="008000"/>
              </a:solidFill>
            </a:endParaRPr>
          </a:p>
          <a:p>
            <a:pPr lvl="0">
              <a:buFont typeface="Wingdings" charset="2"/>
              <a:buChar char="Ø"/>
            </a:pPr>
            <a:endParaRPr lang="de-DE" dirty="0"/>
          </a:p>
        </p:txBody>
      </p:sp>
    </p:spTree>
    <p:extLst>
      <p:ext uri="{BB962C8B-B14F-4D97-AF65-F5344CB8AC3E}">
        <p14:creationId xmlns:p14="http://schemas.microsoft.com/office/powerpoint/2010/main" val="4930905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2800" b="1" dirty="0" smtClean="0">
                <a:solidFill>
                  <a:srgbClr val="C00000"/>
                </a:solidFill>
              </a:rPr>
              <a:t/>
            </a:r>
            <a:br>
              <a:rPr lang="de-DE" sz="2800" b="1" dirty="0" smtClean="0">
                <a:solidFill>
                  <a:srgbClr val="C00000"/>
                </a:solidFill>
              </a:rPr>
            </a:br>
            <a:r>
              <a:rPr lang="de-DE" sz="2800" b="1" dirty="0" smtClean="0">
                <a:solidFill>
                  <a:srgbClr val="C00000"/>
                </a:solidFill>
              </a:rPr>
              <a:t>2. Wege und Mittel einer europäischen Identitätspraxis</a:t>
            </a:r>
            <a:r>
              <a:rPr lang="de-DE" sz="2800" dirty="0" smtClean="0"/>
              <a:t/>
            </a:r>
            <a:br>
              <a:rPr lang="de-DE" sz="2800" dirty="0" smtClean="0"/>
            </a:br>
            <a:endParaRPr lang="de-DE" sz="2800" dirty="0"/>
          </a:p>
        </p:txBody>
      </p:sp>
      <p:sp>
        <p:nvSpPr>
          <p:cNvPr id="3" name="Inhaltsplatzhalter 2"/>
          <p:cNvSpPr>
            <a:spLocks noGrp="1"/>
          </p:cNvSpPr>
          <p:nvPr>
            <p:ph idx="1"/>
          </p:nvPr>
        </p:nvSpPr>
        <p:spPr/>
        <p:txBody>
          <a:bodyPr/>
          <a:lstStyle/>
          <a:p>
            <a:pPr lvl="1">
              <a:buNone/>
            </a:pPr>
            <a:r>
              <a:rPr lang="de-DE" sz="2400" b="1" i="1" dirty="0" smtClean="0"/>
              <a:t>2.1 </a:t>
            </a:r>
            <a:r>
              <a:rPr lang="de-DE" sz="2400" b="1" dirty="0" smtClean="0">
                <a:solidFill>
                  <a:srgbClr val="0070C0"/>
                </a:solidFill>
              </a:rPr>
              <a:t>Die Brücke von Zukunft und Herkunft Europas</a:t>
            </a:r>
            <a:r>
              <a:rPr lang="de-DE" sz="2400" b="1" i="1" dirty="0" smtClean="0"/>
              <a:t>: Erinnerungsgemeinschaft und Intergeneratives Lernen  (Der Zeitbezug)</a:t>
            </a:r>
          </a:p>
          <a:p>
            <a:pPr lvl="1">
              <a:buNone/>
            </a:pPr>
            <a:endParaRPr lang="de-DE" sz="2400" b="1" i="1" dirty="0" smtClean="0"/>
          </a:p>
          <a:p>
            <a:pPr lvl="1">
              <a:buNone/>
            </a:pPr>
            <a:r>
              <a:rPr lang="de-DE" sz="2400" b="1" i="1" dirty="0" smtClean="0"/>
              <a:t>2.2 </a:t>
            </a:r>
            <a:r>
              <a:rPr lang="de-DE" sz="2400" b="1" dirty="0" smtClean="0">
                <a:solidFill>
                  <a:srgbClr val="0070C0"/>
                </a:solidFill>
              </a:rPr>
              <a:t>Europa und der Globus</a:t>
            </a:r>
            <a:r>
              <a:rPr lang="de-DE" sz="2400" b="1" i="1" dirty="0" smtClean="0"/>
              <a:t>: Interkulturelle  Erfahrungsgemeinschaft und sozialer Integrationsraum durch Transnationales Lernen  (Der Raumbezug) </a:t>
            </a:r>
            <a:r>
              <a:rPr lang="de-DE" sz="2400" b="1" i="1" dirty="0"/>
              <a:t>:</a:t>
            </a:r>
            <a:r>
              <a:rPr lang="de-DE" sz="2400" b="1" i="1" dirty="0" smtClean="0"/>
              <a:t> das antike Paradigma Auszug Schmitt-Egner 2012:257f</a:t>
            </a:r>
            <a:endParaRPr lang="de-DE" sz="2400" i="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116632"/>
            <a:ext cx="8229600" cy="850106"/>
          </a:xfrm>
        </p:spPr>
        <p:txBody>
          <a:bodyPr>
            <a:normAutofit/>
          </a:bodyPr>
          <a:lstStyle/>
          <a:p>
            <a:r>
              <a:rPr lang="de-DE" sz="2200" b="1" dirty="0" smtClean="0"/>
              <a:t>2.2.3  Kompetenzkategorien des Gemeinwohls als zweckadäquate Mittel</a:t>
            </a:r>
            <a:endParaRPr lang="de-DE" dirty="0"/>
          </a:p>
        </p:txBody>
      </p:sp>
      <p:sp>
        <p:nvSpPr>
          <p:cNvPr id="3" name="Inhaltsplatzhalter 2"/>
          <p:cNvSpPr>
            <a:spLocks noGrp="1"/>
          </p:cNvSpPr>
          <p:nvPr>
            <p:ph idx="1"/>
          </p:nvPr>
        </p:nvSpPr>
        <p:spPr>
          <a:xfrm>
            <a:off x="323528" y="836712"/>
            <a:ext cx="8229600" cy="864096"/>
          </a:xfrm>
        </p:spPr>
        <p:txBody>
          <a:bodyPr>
            <a:normAutofit/>
          </a:bodyPr>
          <a:lstStyle/>
          <a:p>
            <a:pPr marL="542925" indent="-271463">
              <a:buNone/>
            </a:pPr>
            <a:r>
              <a:rPr lang="de-DE" sz="1600" b="1" dirty="0" smtClean="0"/>
              <a:t> 	</a:t>
            </a:r>
            <a:r>
              <a:rPr lang="de-DE" sz="1600" b="1" dirty="0" smtClean="0">
                <a:solidFill>
                  <a:srgbClr val="008000"/>
                </a:solidFill>
              </a:rPr>
              <a:t>Kompetenzkategorien des Gemeinwohls (GW) und Gemeinsinns (GS)</a:t>
            </a:r>
          </a:p>
          <a:p>
            <a:pPr marL="803275" indent="-803275">
              <a:buNone/>
            </a:pPr>
            <a:r>
              <a:rPr lang="de-DE" sz="1600" b="1" dirty="0" smtClean="0">
                <a:solidFill>
                  <a:srgbClr val="008000"/>
                </a:solidFill>
              </a:rPr>
              <a:t>            		 im Verhältnis zum Eigenwohl (EW)</a:t>
            </a:r>
          </a:p>
          <a:p>
            <a:pPr>
              <a:buNone/>
            </a:pPr>
            <a:endParaRPr lang="de-DE" sz="1600" dirty="0">
              <a:solidFill>
                <a:srgbClr val="008000"/>
              </a:solidFill>
            </a:endParaRPr>
          </a:p>
        </p:txBody>
      </p:sp>
      <p:graphicFrame>
        <p:nvGraphicFramePr>
          <p:cNvPr id="5" name="Tabelle 4"/>
          <p:cNvGraphicFramePr>
            <a:graphicFrameLocks noGrp="1"/>
          </p:cNvGraphicFramePr>
          <p:nvPr>
            <p:extLst>
              <p:ext uri="{D42A27DB-BD31-4B8C-83A1-F6EECF244321}">
                <p14:modId xmlns:p14="http://schemas.microsoft.com/office/powerpoint/2010/main" val="2157737894"/>
              </p:ext>
            </p:extLst>
          </p:nvPr>
        </p:nvGraphicFramePr>
        <p:xfrm>
          <a:off x="251520" y="1628800"/>
          <a:ext cx="8568952" cy="4824543"/>
        </p:xfrm>
        <a:graphic>
          <a:graphicData uri="http://schemas.openxmlformats.org/drawingml/2006/table">
            <a:tbl>
              <a:tblPr/>
              <a:tblGrid>
                <a:gridCol w="2568581"/>
                <a:gridCol w="2419492"/>
                <a:gridCol w="2215027"/>
                <a:gridCol w="1365852"/>
              </a:tblGrid>
              <a:tr h="295462">
                <a:tc>
                  <a:txBody>
                    <a:bodyPr/>
                    <a:lstStyle/>
                    <a:p>
                      <a:pPr>
                        <a:lnSpc>
                          <a:spcPct val="115000"/>
                        </a:lnSpc>
                        <a:spcAft>
                          <a:spcPts val="0"/>
                        </a:spcAft>
                      </a:pPr>
                      <a:r>
                        <a:rPr lang="de-DE" sz="1400" b="1" dirty="0" err="1">
                          <a:solidFill>
                            <a:srgbClr val="008000"/>
                          </a:solidFill>
                          <a:latin typeface="Times New Roman"/>
                          <a:ea typeface="Times New Roman"/>
                          <a:cs typeface="Times New Roman"/>
                        </a:rPr>
                        <a:t>GWo</a:t>
                      </a:r>
                      <a:r>
                        <a:rPr lang="de-DE" sz="1400" b="1" dirty="0">
                          <a:solidFill>
                            <a:srgbClr val="008000"/>
                          </a:solidFill>
                          <a:latin typeface="Times New Roman"/>
                          <a:ea typeface="Times New Roman"/>
                          <a:cs typeface="Times New Roman"/>
                        </a:rPr>
                        <a:t> -Ausbildung </a:t>
                      </a:r>
                      <a:endParaRPr lang="de-DE" sz="1400" dirty="0">
                        <a:solidFill>
                          <a:srgbClr val="008000"/>
                        </a:solidFill>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b="1" dirty="0" err="1">
                          <a:solidFill>
                            <a:srgbClr val="008000"/>
                          </a:solidFill>
                          <a:latin typeface="Times New Roman"/>
                          <a:ea typeface="Times New Roman"/>
                          <a:cs typeface="Times New Roman"/>
                        </a:rPr>
                        <a:t>GSo</a:t>
                      </a:r>
                      <a:r>
                        <a:rPr lang="de-DE" sz="1400" b="1" dirty="0">
                          <a:solidFill>
                            <a:srgbClr val="008000"/>
                          </a:solidFill>
                          <a:latin typeface="Times New Roman"/>
                          <a:ea typeface="Times New Roman"/>
                          <a:cs typeface="Times New Roman"/>
                        </a:rPr>
                        <a:t>-  Bildung 1</a:t>
                      </a:r>
                      <a:endParaRPr lang="de-DE" sz="1400" dirty="0">
                        <a:solidFill>
                          <a:srgbClr val="008000"/>
                        </a:solidFill>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b="1" dirty="0" err="1">
                          <a:solidFill>
                            <a:srgbClr val="008000"/>
                          </a:solidFill>
                          <a:latin typeface="Times New Roman"/>
                          <a:ea typeface="Times New Roman"/>
                          <a:cs typeface="Times New Roman"/>
                        </a:rPr>
                        <a:t>GWo</a:t>
                      </a:r>
                      <a:r>
                        <a:rPr lang="de-DE" sz="1400" b="1" dirty="0">
                          <a:solidFill>
                            <a:srgbClr val="008000"/>
                          </a:solidFill>
                          <a:latin typeface="Times New Roman"/>
                          <a:ea typeface="Times New Roman"/>
                          <a:cs typeface="Times New Roman"/>
                        </a:rPr>
                        <a:t> Bildung 2</a:t>
                      </a:r>
                      <a:endParaRPr lang="de-DE" sz="1400" dirty="0">
                        <a:solidFill>
                          <a:srgbClr val="008000"/>
                        </a:solidFill>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b="1" dirty="0">
                          <a:latin typeface="Times New Roman"/>
                          <a:ea typeface="Times New Roman"/>
                          <a:cs typeface="Times New Roman"/>
                        </a:rPr>
                        <a:t>EW-GW</a:t>
                      </a:r>
                      <a:endParaRPr lang="de-DE" sz="1400" dirty="0">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578">
                <a:tc>
                  <a:txBody>
                    <a:bodyPr/>
                    <a:lstStyle/>
                    <a:p>
                      <a:pPr>
                        <a:lnSpc>
                          <a:spcPct val="115000"/>
                        </a:lnSpc>
                        <a:spcAft>
                          <a:spcPts val="0"/>
                        </a:spcAft>
                      </a:pPr>
                      <a:endParaRPr lang="de-DE" sz="10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de-DE" sz="1000">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de-DE" sz="1000" dirty="0">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de-DE" sz="1000" dirty="0">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7625">
                <a:tc>
                  <a:txBody>
                    <a:bodyPr/>
                    <a:lstStyle/>
                    <a:p>
                      <a:pPr>
                        <a:lnSpc>
                          <a:spcPct val="115000"/>
                        </a:lnSpc>
                        <a:spcAft>
                          <a:spcPts val="0"/>
                        </a:spcAft>
                      </a:pPr>
                      <a:r>
                        <a:rPr lang="de-DE" sz="1200" b="1" i="1" dirty="0">
                          <a:latin typeface="Times New Roman"/>
                          <a:ea typeface="Times New Roman"/>
                          <a:cs typeface="Times New Roman"/>
                        </a:rPr>
                        <a:t>Fach-Kompetenz</a:t>
                      </a:r>
                      <a:endParaRPr lang="de-DE" sz="1200" dirty="0">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200" b="1" i="1" dirty="0" smtClean="0">
                          <a:latin typeface="Times New Roman"/>
                          <a:ea typeface="Times New Roman"/>
                          <a:cs typeface="Times New Roman"/>
                        </a:rPr>
                        <a:t>Schlüssel-Kompetenz</a:t>
                      </a:r>
                      <a:endParaRPr lang="de-DE" sz="1200" dirty="0">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200" b="1" i="1" dirty="0">
                          <a:latin typeface="Times New Roman"/>
                          <a:ea typeface="Times New Roman"/>
                          <a:cs typeface="Times New Roman"/>
                        </a:rPr>
                        <a:t>System-Kompetenz</a:t>
                      </a:r>
                      <a:endParaRPr lang="de-DE" sz="1200" dirty="0">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200" b="1" i="1" dirty="0">
                          <a:latin typeface="Times New Roman"/>
                          <a:ea typeface="Times New Roman"/>
                          <a:cs typeface="Times New Roman"/>
                        </a:rPr>
                        <a:t>Parameter:</a:t>
                      </a:r>
                      <a:endParaRPr lang="de-DE" sz="1200" dirty="0">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4755">
                <a:tc>
                  <a:txBody>
                    <a:bodyPr/>
                    <a:lstStyle/>
                    <a:p>
                      <a:pPr>
                        <a:lnSpc>
                          <a:spcPct val="115000"/>
                        </a:lnSpc>
                        <a:spcAft>
                          <a:spcPts val="0"/>
                        </a:spcAft>
                      </a:pPr>
                      <a:r>
                        <a:rPr lang="de-DE" sz="1200" dirty="0">
                          <a:latin typeface="Times New Roman"/>
                          <a:ea typeface="Times New Roman"/>
                          <a:cs typeface="Times New Roman"/>
                        </a:rPr>
                        <a:t>Wissenschaftlich- technologische Kompetenz</a:t>
                      </a:r>
                      <a:endParaRPr lang="de-DE" sz="1200" dirty="0">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200" dirty="0">
                          <a:latin typeface="Times New Roman"/>
                          <a:ea typeface="Times New Roman"/>
                          <a:cs typeface="Times New Roman"/>
                        </a:rPr>
                        <a:t>Intergenerative</a:t>
                      </a:r>
                      <a:endParaRPr lang="de-DE" sz="1200" dirty="0">
                        <a:latin typeface="Calibri"/>
                        <a:ea typeface="Calibri"/>
                        <a:cs typeface="Times New Roman"/>
                      </a:endParaRPr>
                    </a:p>
                    <a:p>
                      <a:pPr>
                        <a:lnSpc>
                          <a:spcPct val="115000"/>
                        </a:lnSpc>
                        <a:spcAft>
                          <a:spcPts val="0"/>
                        </a:spcAft>
                      </a:pPr>
                      <a:r>
                        <a:rPr lang="de-DE" sz="1200" dirty="0">
                          <a:latin typeface="Times New Roman"/>
                          <a:ea typeface="Times New Roman"/>
                          <a:cs typeface="Times New Roman"/>
                        </a:rPr>
                        <a:t>Kompetenz</a:t>
                      </a:r>
                      <a:endParaRPr lang="de-DE" sz="1200" dirty="0">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200" dirty="0">
                          <a:latin typeface="Times New Roman"/>
                          <a:ea typeface="Times New Roman"/>
                          <a:cs typeface="Times New Roman"/>
                        </a:rPr>
                        <a:t>Allgemeine</a:t>
                      </a:r>
                      <a:endParaRPr lang="de-DE" sz="1200" dirty="0">
                        <a:latin typeface="Calibri"/>
                        <a:ea typeface="Calibri"/>
                        <a:cs typeface="Times New Roman"/>
                      </a:endParaRPr>
                    </a:p>
                    <a:p>
                      <a:pPr>
                        <a:lnSpc>
                          <a:spcPct val="115000"/>
                        </a:lnSpc>
                        <a:spcAft>
                          <a:spcPts val="0"/>
                        </a:spcAft>
                      </a:pPr>
                      <a:r>
                        <a:rPr lang="de-DE" sz="1200" dirty="0">
                          <a:latin typeface="Times New Roman"/>
                          <a:ea typeface="Times New Roman"/>
                          <a:cs typeface="Times New Roman"/>
                        </a:rPr>
                        <a:t>Reproduktions-Kompetenz.</a:t>
                      </a:r>
                      <a:endParaRPr lang="de-DE" sz="1200" dirty="0">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200" dirty="0">
                          <a:latin typeface="Times New Roman"/>
                          <a:ea typeface="Times New Roman"/>
                          <a:cs typeface="Times New Roman"/>
                        </a:rPr>
                        <a:t>Kompatibel</a:t>
                      </a:r>
                      <a:endParaRPr lang="de-DE" sz="1200" dirty="0">
                        <a:latin typeface="Calibri"/>
                        <a:ea typeface="Calibri"/>
                        <a:cs typeface="Times New Roman"/>
                      </a:endParaRPr>
                    </a:p>
                    <a:p>
                      <a:pPr>
                        <a:lnSpc>
                          <a:spcPct val="115000"/>
                        </a:lnSpc>
                        <a:spcAft>
                          <a:spcPts val="0"/>
                        </a:spcAft>
                      </a:pPr>
                      <a:r>
                        <a:rPr lang="de-DE" sz="1200" dirty="0">
                          <a:latin typeface="Times New Roman"/>
                          <a:ea typeface="Times New Roman"/>
                          <a:cs typeface="Times New Roman"/>
                        </a:rPr>
                        <a:t>Komplementär</a:t>
                      </a:r>
                      <a:endParaRPr lang="de-DE" sz="1200" dirty="0">
                        <a:latin typeface="Calibri"/>
                        <a:ea typeface="Calibri"/>
                        <a:cs typeface="Times New Roman"/>
                      </a:endParaRPr>
                    </a:p>
                    <a:p>
                      <a:pPr>
                        <a:lnSpc>
                          <a:spcPct val="115000"/>
                        </a:lnSpc>
                        <a:spcAft>
                          <a:spcPts val="0"/>
                        </a:spcAft>
                      </a:pPr>
                      <a:r>
                        <a:rPr lang="de-DE" sz="1200" dirty="0">
                          <a:latin typeface="Times New Roman"/>
                          <a:ea typeface="Times New Roman"/>
                          <a:cs typeface="Times New Roman"/>
                        </a:rPr>
                        <a:t>synergetisch</a:t>
                      </a:r>
                      <a:endParaRPr lang="de-DE" sz="1200" dirty="0">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5250">
                <a:tc>
                  <a:txBody>
                    <a:bodyPr/>
                    <a:lstStyle/>
                    <a:p>
                      <a:pPr>
                        <a:lnSpc>
                          <a:spcPct val="115000"/>
                        </a:lnSpc>
                        <a:spcAft>
                          <a:spcPts val="0"/>
                        </a:spcAft>
                      </a:pPr>
                      <a:r>
                        <a:rPr lang="de-DE" sz="1200" dirty="0">
                          <a:latin typeface="Times New Roman"/>
                          <a:ea typeface="Times New Roman"/>
                          <a:cs typeface="Times New Roman"/>
                        </a:rPr>
                        <a:t>Politisch-Administrative Kompetenz</a:t>
                      </a:r>
                      <a:endParaRPr lang="de-DE" sz="1200" dirty="0">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200">
                          <a:latin typeface="Times New Roman"/>
                          <a:ea typeface="Times New Roman"/>
                          <a:cs typeface="Times New Roman"/>
                        </a:rPr>
                        <a:t>Politisch-Soziale Integrations- Kompetenz</a:t>
                      </a:r>
                      <a:endParaRPr lang="de-DE" sz="1200">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200">
                          <a:latin typeface="Times New Roman"/>
                          <a:ea typeface="Times New Roman"/>
                          <a:cs typeface="Times New Roman"/>
                        </a:rPr>
                        <a:t>Kollektive (Politische) System-Kompetenz</a:t>
                      </a:r>
                      <a:endParaRPr lang="de-DE" sz="1200">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200" dirty="0">
                          <a:latin typeface="Times New Roman"/>
                          <a:ea typeface="Times New Roman"/>
                          <a:cs typeface="Times New Roman"/>
                        </a:rPr>
                        <a:t>Kompatibel</a:t>
                      </a:r>
                      <a:endParaRPr lang="de-DE" sz="1200" dirty="0">
                        <a:latin typeface="Calibri"/>
                        <a:ea typeface="Calibri"/>
                        <a:cs typeface="Times New Roman"/>
                      </a:endParaRPr>
                    </a:p>
                    <a:p>
                      <a:pPr>
                        <a:lnSpc>
                          <a:spcPct val="115000"/>
                        </a:lnSpc>
                        <a:spcAft>
                          <a:spcPts val="0"/>
                        </a:spcAft>
                      </a:pPr>
                      <a:r>
                        <a:rPr lang="de-DE" sz="1200" dirty="0">
                          <a:latin typeface="Times New Roman"/>
                          <a:ea typeface="Times New Roman"/>
                          <a:cs typeface="Times New Roman"/>
                        </a:rPr>
                        <a:t>Komplementär</a:t>
                      </a:r>
                      <a:endParaRPr lang="de-DE" sz="1200" dirty="0">
                        <a:latin typeface="Calibri"/>
                        <a:ea typeface="Calibri"/>
                        <a:cs typeface="Times New Roman"/>
                      </a:endParaRPr>
                    </a:p>
                    <a:p>
                      <a:pPr>
                        <a:lnSpc>
                          <a:spcPct val="115000"/>
                        </a:lnSpc>
                        <a:spcAft>
                          <a:spcPts val="0"/>
                        </a:spcAft>
                      </a:pPr>
                      <a:r>
                        <a:rPr lang="de-DE" sz="1200" dirty="0">
                          <a:latin typeface="Times New Roman"/>
                          <a:ea typeface="Times New Roman"/>
                          <a:cs typeface="Times New Roman"/>
                        </a:rPr>
                        <a:t>synergetisch</a:t>
                      </a:r>
                      <a:endParaRPr lang="de-DE" sz="1200" dirty="0">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5250">
                <a:tc>
                  <a:txBody>
                    <a:bodyPr/>
                    <a:lstStyle/>
                    <a:p>
                      <a:pPr>
                        <a:lnSpc>
                          <a:spcPct val="115000"/>
                        </a:lnSpc>
                        <a:spcAft>
                          <a:spcPts val="0"/>
                        </a:spcAft>
                      </a:pPr>
                      <a:r>
                        <a:rPr lang="de-DE" sz="1200" dirty="0">
                          <a:latin typeface="Times New Roman"/>
                          <a:ea typeface="Times New Roman"/>
                          <a:cs typeface="Times New Roman"/>
                        </a:rPr>
                        <a:t>Technisch-ökonomische-handwerkliche  Kompetenz </a:t>
                      </a:r>
                      <a:endParaRPr lang="de-DE" sz="1200" dirty="0">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200">
                          <a:latin typeface="Times New Roman"/>
                          <a:ea typeface="Times New Roman"/>
                          <a:cs typeface="Times New Roman"/>
                        </a:rPr>
                        <a:t>Funktionale Kompetenz.</a:t>
                      </a:r>
                      <a:endParaRPr lang="de-DE" sz="1200">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200">
                          <a:latin typeface="Times New Roman"/>
                          <a:ea typeface="Times New Roman"/>
                          <a:cs typeface="Times New Roman"/>
                        </a:rPr>
                        <a:t>Materielle (Ökonomische) System-Kompetenz.</a:t>
                      </a:r>
                      <a:endParaRPr lang="de-DE" sz="1200">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200" dirty="0">
                          <a:latin typeface="Times New Roman"/>
                          <a:ea typeface="Times New Roman"/>
                          <a:cs typeface="Times New Roman"/>
                        </a:rPr>
                        <a:t>Kompatibel</a:t>
                      </a:r>
                      <a:endParaRPr lang="de-DE" sz="1200" dirty="0">
                        <a:latin typeface="Calibri"/>
                        <a:ea typeface="Calibri"/>
                        <a:cs typeface="Times New Roman"/>
                      </a:endParaRPr>
                    </a:p>
                    <a:p>
                      <a:pPr>
                        <a:lnSpc>
                          <a:spcPct val="115000"/>
                        </a:lnSpc>
                        <a:spcAft>
                          <a:spcPts val="0"/>
                        </a:spcAft>
                      </a:pPr>
                      <a:r>
                        <a:rPr lang="de-DE" sz="1200" dirty="0">
                          <a:latin typeface="Times New Roman"/>
                          <a:ea typeface="Times New Roman"/>
                          <a:cs typeface="Times New Roman"/>
                        </a:rPr>
                        <a:t>Komplementär</a:t>
                      </a:r>
                      <a:endParaRPr lang="de-DE" sz="1200" dirty="0">
                        <a:latin typeface="Calibri"/>
                        <a:ea typeface="Calibri"/>
                        <a:cs typeface="Times New Roman"/>
                      </a:endParaRPr>
                    </a:p>
                    <a:p>
                      <a:pPr>
                        <a:lnSpc>
                          <a:spcPct val="115000"/>
                        </a:lnSpc>
                        <a:spcAft>
                          <a:spcPts val="0"/>
                        </a:spcAft>
                      </a:pPr>
                      <a:r>
                        <a:rPr lang="de-DE" sz="1200" dirty="0">
                          <a:latin typeface="Times New Roman"/>
                          <a:ea typeface="Times New Roman"/>
                          <a:cs typeface="Times New Roman"/>
                        </a:rPr>
                        <a:t>synergetisch</a:t>
                      </a:r>
                      <a:endParaRPr lang="de-DE" sz="1200" dirty="0">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4755">
                <a:tc>
                  <a:txBody>
                    <a:bodyPr/>
                    <a:lstStyle/>
                    <a:p>
                      <a:pPr>
                        <a:lnSpc>
                          <a:spcPct val="115000"/>
                        </a:lnSpc>
                        <a:spcAft>
                          <a:spcPts val="0"/>
                        </a:spcAft>
                      </a:pPr>
                      <a:r>
                        <a:rPr lang="de-DE" sz="1200" dirty="0">
                          <a:latin typeface="Times New Roman"/>
                          <a:ea typeface="Times New Roman"/>
                          <a:cs typeface="Times New Roman"/>
                        </a:rPr>
                        <a:t>Allg. Kulturelle  Kompetenz</a:t>
                      </a:r>
                      <a:endParaRPr lang="de-DE" sz="1200" dirty="0">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200">
                          <a:latin typeface="Times New Roman"/>
                          <a:ea typeface="Times New Roman"/>
                          <a:cs typeface="Times New Roman"/>
                        </a:rPr>
                        <a:t>Transnationale/</a:t>
                      </a:r>
                      <a:endParaRPr lang="de-DE" sz="1200">
                        <a:latin typeface="Calibri"/>
                        <a:ea typeface="Calibri"/>
                        <a:cs typeface="Times New Roman"/>
                      </a:endParaRPr>
                    </a:p>
                    <a:p>
                      <a:pPr>
                        <a:lnSpc>
                          <a:spcPct val="115000"/>
                        </a:lnSpc>
                        <a:spcAft>
                          <a:spcPts val="0"/>
                        </a:spcAft>
                      </a:pPr>
                      <a:r>
                        <a:rPr lang="de-DE" sz="1200">
                          <a:latin typeface="Times New Roman"/>
                          <a:ea typeface="Times New Roman"/>
                          <a:cs typeface="Times New Roman"/>
                        </a:rPr>
                        <a:t>Interkulturelle Kompetenz</a:t>
                      </a:r>
                      <a:endParaRPr lang="de-DE" sz="1200">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200">
                          <a:latin typeface="Times New Roman"/>
                          <a:ea typeface="Times New Roman"/>
                          <a:cs typeface="Times New Roman"/>
                        </a:rPr>
                        <a:t>Immaterielle Reproduktions-Kompetenz</a:t>
                      </a:r>
                      <a:endParaRPr lang="de-DE" sz="1200">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200" dirty="0">
                          <a:latin typeface="Times New Roman"/>
                          <a:ea typeface="Times New Roman"/>
                          <a:cs typeface="Times New Roman"/>
                        </a:rPr>
                        <a:t>Kompatibel</a:t>
                      </a:r>
                      <a:endParaRPr lang="de-DE" sz="1200" dirty="0">
                        <a:latin typeface="Calibri"/>
                        <a:ea typeface="Calibri"/>
                        <a:cs typeface="Times New Roman"/>
                      </a:endParaRPr>
                    </a:p>
                    <a:p>
                      <a:pPr>
                        <a:lnSpc>
                          <a:spcPct val="115000"/>
                        </a:lnSpc>
                        <a:spcAft>
                          <a:spcPts val="0"/>
                        </a:spcAft>
                      </a:pPr>
                      <a:r>
                        <a:rPr lang="de-DE" sz="1200" dirty="0">
                          <a:latin typeface="Times New Roman"/>
                          <a:ea typeface="Times New Roman"/>
                          <a:cs typeface="Times New Roman"/>
                        </a:rPr>
                        <a:t>Komplementär</a:t>
                      </a:r>
                      <a:endParaRPr lang="de-DE" sz="1200" dirty="0">
                        <a:latin typeface="Calibri"/>
                        <a:ea typeface="Calibri"/>
                        <a:cs typeface="Times New Roman"/>
                      </a:endParaRPr>
                    </a:p>
                    <a:p>
                      <a:pPr>
                        <a:lnSpc>
                          <a:spcPct val="115000"/>
                        </a:lnSpc>
                        <a:spcAft>
                          <a:spcPts val="0"/>
                        </a:spcAft>
                      </a:pPr>
                      <a:r>
                        <a:rPr lang="de-DE" sz="1200" dirty="0">
                          <a:latin typeface="Times New Roman"/>
                          <a:ea typeface="Times New Roman"/>
                          <a:cs typeface="Times New Roman"/>
                        </a:rPr>
                        <a:t>synergetisch</a:t>
                      </a:r>
                      <a:endParaRPr lang="de-DE" sz="1200" dirty="0">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5250">
                <a:tc>
                  <a:txBody>
                    <a:bodyPr/>
                    <a:lstStyle/>
                    <a:p>
                      <a:pPr>
                        <a:lnSpc>
                          <a:spcPct val="115000"/>
                        </a:lnSpc>
                        <a:spcAft>
                          <a:spcPts val="0"/>
                        </a:spcAft>
                      </a:pPr>
                      <a:r>
                        <a:rPr lang="de-DE" sz="1200" dirty="0">
                          <a:latin typeface="Times New Roman"/>
                          <a:ea typeface="Times New Roman"/>
                          <a:cs typeface="Times New Roman"/>
                        </a:rPr>
                        <a:t>Spezielle Künstlerisch-Ästhetische Kompetenz.</a:t>
                      </a:r>
                      <a:endParaRPr lang="de-DE" sz="1200" dirty="0">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200">
                          <a:latin typeface="Times New Roman"/>
                          <a:ea typeface="Times New Roman"/>
                          <a:cs typeface="Times New Roman"/>
                        </a:rPr>
                        <a:t>Wahrnehmungs-kognitiv-emotionale Kompetenz.</a:t>
                      </a:r>
                      <a:endParaRPr lang="de-DE" sz="1200">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200">
                          <a:latin typeface="Times New Roman"/>
                          <a:ea typeface="Times New Roman"/>
                          <a:cs typeface="Times New Roman"/>
                        </a:rPr>
                        <a:t>Vertiefende</a:t>
                      </a:r>
                      <a:endParaRPr lang="de-DE" sz="1200">
                        <a:latin typeface="Calibri"/>
                        <a:ea typeface="Calibri"/>
                        <a:cs typeface="Times New Roman"/>
                      </a:endParaRPr>
                    </a:p>
                    <a:p>
                      <a:pPr>
                        <a:lnSpc>
                          <a:spcPct val="115000"/>
                        </a:lnSpc>
                        <a:spcAft>
                          <a:spcPts val="0"/>
                        </a:spcAft>
                      </a:pPr>
                      <a:r>
                        <a:rPr lang="de-DE" sz="1200">
                          <a:latin typeface="Times New Roman"/>
                          <a:ea typeface="Times New Roman"/>
                          <a:cs typeface="Times New Roman"/>
                        </a:rPr>
                        <a:t>Wahrnehmungs-Kompetenz des GS</a:t>
                      </a:r>
                      <a:endParaRPr lang="de-DE" sz="1200">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200" dirty="0">
                          <a:latin typeface="Times New Roman"/>
                          <a:ea typeface="Times New Roman"/>
                          <a:cs typeface="Times New Roman"/>
                        </a:rPr>
                        <a:t>Kompatibel</a:t>
                      </a:r>
                      <a:endParaRPr lang="de-DE" sz="1200" dirty="0">
                        <a:latin typeface="Calibri"/>
                        <a:ea typeface="Calibri"/>
                        <a:cs typeface="Times New Roman"/>
                      </a:endParaRPr>
                    </a:p>
                    <a:p>
                      <a:pPr>
                        <a:lnSpc>
                          <a:spcPct val="115000"/>
                        </a:lnSpc>
                        <a:spcAft>
                          <a:spcPts val="0"/>
                        </a:spcAft>
                      </a:pPr>
                      <a:r>
                        <a:rPr lang="de-DE" sz="1200" dirty="0">
                          <a:latin typeface="Times New Roman"/>
                          <a:ea typeface="Times New Roman"/>
                          <a:cs typeface="Times New Roman"/>
                        </a:rPr>
                        <a:t>Komplementär</a:t>
                      </a:r>
                      <a:endParaRPr lang="de-DE" sz="1200" dirty="0">
                        <a:latin typeface="Calibri"/>
                        <a:ea typeface="Calibri"/>
                        <a:cs typeface="Times New Roman"/>
                      </a:endParaRPr>
                    </a:p>
                    <a:p>
                      <a:pPr>
                        <a:lnSpc>
                          <a:spcPct val="115000"/>
                        </a:lnSpc>
                        <a:spcAft>
                          <a:spcPts val="0"/>
                        </a:spcAft>
                      </a:pPr>
                      <a:r>
                        <a:rPr lang="de-DE" sz="1200" dirty="0">
                          <a:latin typeface="Times New Roman"/>
                          <a:ea typeface="Times New Roman"/>
                          <a:cs typeface="Times New Roman"/>
                        </a:rPr>
                        <a:t>synergetisch</a:t>
                      </a:r>
                      <a:endParaRPr lang="de-DE" sz="1200" dirty="0">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30929">
                <a:tc>
                  <a:txBody>
                    <a:bodyPr/>
                    <a:lstStyle/>
                    <a:p>
                      <a:pPr>
                        <a:lnSpc>
                          <a:spcPct val="115000"/>
                        </a:lnSpc>
                        <a:spcAft>
                          <a:spcPts val="0"/>
                        </a:spcAft>
                      </a:pPr>
                      <a:r>
                        <a:rPr lang="de-DE" sz="1200" dirty="0">
                          <a:latin typeface="Times New Roman"/>
                          <a:ea typeface="Times New Roman"/>
                          <a:cs typeface="Times New Roman"/>
                        </a:rPr>
                        <a:t>Mediale </a:t>
                      </a:r>
                      <a:r>
                        <a:rPr lang="de-DE" sz="1200" dirty="0" smtClean="0">
                          <a:latin typeface="Times New Roman"/>
                          <a:ea typeface="Times New Roman"/>
                          <a:cs typeface="Times New Roman"/>
                        </a:rPr>
                        <a:t>Kompetenz</a:t>
                      </a:r>
                    </a:p>
                    <a:p>
                      <a:pPr>
                        <a:lnSpc>
                          <a:spcPct val="115000"/>
                        </a:lnSpc>
                        <a:spcAft>
                          <a:spcPts val="0"/>
                        </a:spcAft>
                      </a:pPr>
                      <a:endParaRPr lang="de-DE" sz="1200" dirty="0" smtClean="0">
                        <a:latin typeface="Times New Roman"/>
                        <a:ea typeface="Calibri"/>
                        <a:cs typeface="Times New Roman"/>
                      </a:endParaRPr>
                    </a:p>
                    <a:p>
                      <a:pPr>
                        <a:lnSpc>
                          <a:spcPct val="115000"/>
                        </a:lnSpc>
                        <a:spcAft>
                          <a:spcPts val="0"/>
                        </a:spcAft>
                      </a:pPr>
                      <a:endParaRPr lang="de-DE" sz="1200" dirty="0" smtClean="0">
                        <a:latin typeface="Times New Roman"/>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200" dirty="0">
                          <a:latin typeface="Times New Roman"/>
                          <a:ea typeface="Times New Roman"/>
                          <a:cs typeface="Times New Roman"/>
                        </a:rPr>
                        <a:t>Multimediale Kompetenz K. </a:t>
                      </a:r>
                      <a:endParaRPr lang="de-DE" sz="1200" dirty="0">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200">
                          <a:latin typeface="Times New Roman"/>
                          <a:ea typeface="Times New Roman"/>
                          <a:cs typeface="Times New Roman"/>
                        </a:rPr>
                        <a:t>Informationelle Verbreitungs-</a:t>
                      </a:r>
                      <a:endParaRPr lang="de-DE" sz="1200">
                        <a:latin typeface="Calibri"/>
                        <a:ea typeface="Calibri"/>
                        <a:cs typeface="Times New Roman"/>
                      </a:endParaRPr>
                    </a:p>
                    <a:p>
                      <a:pPr>
                        <a:lnSpc>
                          <a:spcPct val="115000"/>
                        </a:lnSpc>
                        <a:spcAft>
                          <a:spcPts val="0"/>
                        </a:spcAft>
                      </a:pPr>
                      <a:r>
                        <a:rPr lang="de-DE" sz="1200">
                          <a:latin typeface="Times New Roman"/>
                          <a:ea typeface="Times New Roman"/>
                          <a:cs typeface="Times New Roman"/>
                        </a:rPr>
                        <a:t>Kompetenz des GS</a:t>
                      </a:r>
                      <a:endParaRPr lang="de-DE" sz="1200">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200" dirty="0">
                          <a:latin typeface="Times New Roman"/>
                          <a:ea typeface="Times New Roman"/>
                          <a:cs typeface="Times New Roman"/>
                        </a:rPr>
                        <a:t>Kompatibel</a:t>
                      </a:r>
                      <a:endParaRPr lang="de-DE" sz="1200" dirty="0">
                        <a:latin typeface="Calibri"/>
                        <a:ea typeface="Calibri"/>
                        <a:cs typeface="Times New Roman"/>
                      </a:endParaRPr>
                    </a:p>
                    <a:p>
                      <a:pPr>
                        <a:lnSpc>
                          <a:spcPct val="115000"/>
                        </a:lnSpc>
                        <a:spcAft>
                          <a:spcPts val="0"/>
                        </a:spcAft>
                      </a:pPr>
                      <a:r>
                        <a:rPr lang="de-DE" sz="1200" dirty="0">
                          <a:latin typeface="Times New Roman"/>
                          <a:ea typeface="Times New Roman"/>
                          <a:cs typeface="Times New Roman"/>
                        </a:rPr>
                        <a:t>Komplementär</a:t>
                      </a:r>
                      <a:endParaRPr lang="de-DE" sz="1200" dirty="0">
                        <a:latin typeface="Calibri"/>
                        <a:ea typeface="Calibri"/>
                        <a:cs typeface="Times New Roman"/>
                      </a:endParaRPr>
                    </a:p>
                    <a:p>
                      <a:pPr>
                        <a:lnSpc>
                          <a:spcPct val="115000"/>
                        </a:lnSpc>
                        <a:spcAft>
                          <a:spcPts val="0"/>
                        </a:spcAft>
                      </a:pPr>
                      <a:r>
                        <a:rPr lang="de-DE" sz="1200" dirty="0">
                          <a:latin typeface="Times New Roman"/>
                          <a:ea typeface="Times New Roman"/>
                          <a:cs typeface="Times New Roman"/>
                        </a:rPr>
                        <a:t>synergetisch</a:t>
                      </a:r>
                      <a:endParaRPr lang="de-DE" sz="1200" dirty="0">
                        <a:latin typeface="Calibri"/>
                        <a:ea typeface="Calibri"/>
                        <a:cs typeface="Times New Roman"/>
                      </a:endParaRPr>
                    </a:p>
                  </a:txBody>
                  <a:tcPr marL="60930" marR="609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Textfeld 6"/>
          <p:cNvSpPr txBox="1"/>
          <p:nvPr/>
        </p:nvSpPr>
        <p:spPr>
          <a:xfrm>
            <a:off x="251520" y="6525344"/>
            <a:ext cx="2808312" cy="230832"/>
          </a:xfrm>
          <a:prstGeom prst="rect">
            <a:avLst/>
          </a:prstGeom>
          <a:noFill/>
        </p:spPr>
        <p:txBody>
          <a:bodyPr wrap="square" rtlCol="0">
            <a:spAutoFit/>
          </a:bodyPr>
          <a:lstStyle/>
          <a:p>
            <a:r>
              <a:rPr lang="de-DE" sz="900" dirty="0" smtClean="0"/>
              <a:t>Peter Schmitt-Egner © 2012/13</a:t>
            </a:r>
            <a:endParaRPr lang="de-DE"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sz="2400" b="1" i="1" dirty="0" smtClean="0"/>
              <a:t>2.4 „</a:t>
            </a:r>
            <a:r>
              <a:rPr lang="de-DE" sz="2400" b="1" i="1" dirty="0" smtClean="0">
                <a:solidFill>
                  <a:srgbClr val="0070C0"/>
                </a:solidFill>
              </a:rPr>
              <a:t>Europäische Kompetenz“ </a:t>
            </a:r>
            <a:r>
              <a:rPr lang="de-DE" sz="2400" b="1" i="1" dirty="0" smtClean="0"/>
              <a:t>als Lernprodukt der</a:t>
            </a:r>
            <a:br>
              <a:rPr lang="de-DE" sz="2400" b="1" i="1" dirty="0" smtClean="0"/>
            </a:br>
            <a:r>
              <a:rPr lang="de-DE" sz="2400" b="1" i="1" dirty="0" smtClean="0"/>
              <a:t>              Identifizierung mit Europa und Mittel zur </a:t>
            </a:r>
            <a:br>
              <a:rPr lang="de-DE" sz="2400" b="1" i="1" dirty="0" smtClean="0"/>
            </a:br>
            <a:r>
              <a:rPr lang="de-DE" sz="2400" b="1" i="1" dirty="0" smtClean="0"/>
              <a:t>              Realisierung eines „Europäischen Gemeinwohls“ </a:t>
            </a:r>
            <a:endParaRPr lang="de-DE" sz="2400" i="1" dirty="0" smtClean="0"/>
          </a:p>
        </p:txBody>
      </p:sp>
      <p:sp>
        <p:nvSpPr>
          <p:cNvPr id="3" name="Inhaltsplatzhalter 2"/>
          <p:cNvSpPr>
            <a:spLocks noGrp="1"/>
          </p:cNvSpPr>
          <p:nvPr>
            <p:ph idx="1"/>
          </p:nvPr>
        </p:nvSpPr>
        <p:spPr/>
        <p:txBody>
          <a:bodyPr>
            <a:normAutofit/>
          </a:bodyPr>
          <a:lstStyle/>
          <a:p>
            <a:pPr>
              <a:buFont typeface="Wingdings" pitchFamily="2" charset="2"/>
              <a:buChar char="Ø"/>
            </a:pPr>
            <a:r>
              <a:rPr lang="de-DE" sz="2000" dirty="0" smtClean="0"/>
              <a:t>Erst durch das Zusammenspiel dieser Kompetenzkategorien und seine Anwendung auf Europa können wir eine „</a:t>
            </a:r>
            <a:r>
              <a:rPr lang="de-DE" sz="2000" dirty="0" smtClean="0">
                <a:solidFill>
                  <a:srgbClr val="0070C0"/>
                </a:solidFill>
              </a:rPr>
              <a:t>Europäische Kompetenz</a:t>
            </a:r>
            <a:r>
              <a:rPr lang="de-DE" sz="2000" dirty="0" smtClean="0"/>
              <a:t>“ als Lernprodukt, materielle Kraft und strategisches Mittel erfassen.</a:t>
            </a:r>
          </a:p>
          <a:p>
            <a:pPr>
              <a:buNone/>
            </a:pPr>
            <a:endParaRPr lang="de-DE" sz="2000" dirty="0" smtClean="0"/>
          </a:p>
          <a:p>
            <a:pPr>
              <a:buFont typeface="Wingdings" pitchFamily="2" charset="2"/>
              <a:buChar char="Ø"/>
            </a:pPr>
            <a:r>
              <a:rPr lang="de-DE" sz="2000" dirty="0" smtClean="0"/>
              <a:t>Zusammenfassend lässt sich daher diese „</a:t>
            </a:r>
            <a:r>
              <a:rPr lang="de-DE" sz="2000" b="1" dirty="0" smtClean="0">
                <a:solidFill>
                  <a:srgbClr val="0070C0"/>
                </a:solidFill>
              </a:rPr>
              <a:t>Europäische Kompetenz</a:t>
            </a:r>
            <a:r>
              <a:rPr lang="de-DE" sz="2000" dirty="0" smtClean="0"/>
              <a:t>“ wie folgt definieren: Wir verstehen darunter</a:t>
            </a:r>
            <a:r>
              <a:rPr lang="de-DE" sz="2000" i="1" dirty="0" smtClean="0"/>
              <a:t> </a:t>
            </a:r>
          </a:p>
          <a:p>
            <a:pPr>
              <a:buNone/>
            </a:pPr>
            <a:r>
              <a:rPr lang="de-DE" sz="2000" i="1" dirty="0" smtClean="0">
                <a:solidFill>
                  <a:srgbClr val="0070C0"/>
                </a:solidFill>
              </a:rPr>
              <a:t>      </a:t>
            </a:r>
            <a:r>
              <a:rPr lang="de-DE" sz="2000" b="1" i="1" dirty="0" smtClean="0">
                <a:solidFill>
                  <a:srgbClr val="0070C0"/>
                </a:solidFill>
              </a:rPr>
              <a:t>die Fähigkeit Europas, bzw. seiner Akteure die Europäische Integration als Feld transnationalen und intergenerativen Lernens zu nutzen, um durch interne und externe (globale) Interaktion komplementäre oder gar synergetische Kompetenzen zur Realisierung eines Europäischen Gemeinwohls (EGW) zu erzeugen, ohne die Erzeugung außereuropäischer Gemeinwohlprojekte zu behindern oder gar zu gefährden.</a:t>
            </a:r>
            <a:endParaRPr lang="de-DE" sz="2000" b="1" dirty="0" smtClean="0">
              <a:solidFill>
                <a:srgbClr val="0070C0"/>
              </a:solidFill>
            </a:endParaRPr>
          </a:p>
          <a:p>
            <a:endParaRPr lang="de-DE" sz="2000" dirty="0">
              <a:solidFill>
                <a:srgbClr val="0070C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634082"/>
          </a:xfrm>
        </p:spPr>
        <p:txBody>
          <a:bodyPr>
            <a:normAutofit fontScale="90000"/>
          </a:bodyPr>
          <a:lstStyle/>
          <a:p>
            <a:r>
              <a:rPr lang="de-DE" sz="2700" dirty="0" smtClean="0"/>
              <a:t/>
            </a:r>
            <a:br>
              <a:rPr lang="de-DE" sz="2700" dirty="0" smtClean="0"/>
            </a:br>
            <a:r>
              <a:rPr lang="de-DE" sz="2200" b="1" dirty="0" smtClean="0">
                <a:solidFill>
                  <a:srgbClr val="0070C0"/>
                </a:solidFill>
              </a:rPr>
              <a:t/>
            </a:r>
            <a:br>
              <a:rPr lang="de-DE" sz="2200" b="1" dirty="0" smtClean="0">
                <a:solidFill>
                  <a:srgbClr val="0070C0"/>
                </a:solidFill>
              </a:rPr>
            </a:br>
            <a:r>
              <a:rPr lang="de-DE" sz="2200" b="1" dirty="0" smtClean="0">
                <a:solidFill>
                  <a:srgbClr val="0070C0"/>
                </a:solidFill>
              </a:rPr>
              <a:t>Europäische Kompetenz setzt sich demnach aus folgenden Bausteinen zusammen:</a:t>
            </a:r>
            <a:r>
              <a:rPr lang="de-DE" dirty="0" smtClean="0"/>
              <a:t/>
            </a:r>
            <a:br>
              <a:rPr lang="de-DE" dirty="0" smtClean="0"/>
            </a:br>
            <a:endParaRPr lang="de-DE" dirty="0"/>
          </a:p>
        </p:txBody>
      </p:sp>
      <p:sp>
        <p:nvSpPr>
          <p:cNvPr id="3" name="Inhaltsplatzhalter 2"/>
          <p:cNvSpPr>
            <a:spLocks noGrp="1"/>
          </p:cNvSpPr>
          <p:nvPr>
            <p:ph idx="1"/>
          </p:nvPr>
        </p:nvSpPr>
        <p:spPr>
          <a:xfrm>
            <a:off x="457200" y="1196752"/>
            <a:ext cx="8229600" cy="4929411"/>
          </a:xfrm>
        </p:spPr>
        <p:txBody>
          <a:bodyPr>
            <a:normAutofit/>
          </a:bodyPr>
          <a:lstStyle/>
          <a:p>
            <a:pPr lvl="0">
              <a:buFont typeface="Wingdings" pitchFamily="2" charset="2"/>
              <a:buChar char="Ø"/>
            </a:pPr>
            <a:r>
              <a:rPr lang="de-DE" sz="2000" dirty="0" smtClean="0"/>
              <a:t>Ein gemeinwohlorientiertes Innovationspotential einer nationalen bzw. subnationalen Handlungseinheit oder eines transnationalen Handlungsraums bzw. seiner Akteure, welches geeignet ist, die nachhaltige Reproduktionsfähigkeit Europas zu erhalten, zu steuern oder zu entwickeln.</a:t>
            </a:r>
          </a:p>
          <a:p>
            <a:pPr lvl="0">
              <a:buFont typeface="Wingdings" pitchFamily="2" charset="2"/>
              <a:buChar char="Ø"/>
            </a:pPr>
            <a:r>
              <a:rPr lang="de-DE" sz="2000" dirty="0" smtClean="0"/>
              <a:t>Dieses Potenzial kann sich sowohl auf die materielle wie immaterielle Reproduktionsebene beziehen als kompatibles, komplementäres oder gar synergetisches Mittel.</a:t>
            </a:r>
          </a:p>
          <a:p>
            <a:pPr lvl="0">
              <a:buFont typeface="Wingdings" pitchFamily="2" charset="2"/>
              <a:buChar char="Ø"/>
            </a:pPr>
            <a:r>
              <a:rPr lang="de-DE" sz="2000" dirty="0" smtClean="0"/>
              <a:t>Dieses Potential sollte mindestens kompatibel mit internen (nationalen und subnationalen) und externen (nicht-europäischen) Gemeinwohlsystemen sein.</a:t>
            </a:r>
          </a:p>
          <a:p>
            <a:pPr lvl="0">
              <a:buFont typeface="Wingdings" pitchFamily="2" charset="2"/>
              <a:buChar char="Ø"/>
            </a:pPr>
            <a:r>
              <a:rPr lang="de-DE" sz="2000" dirty="0" smtClean="0"/>
              <a:t>Es ist umso nachhaltiger, je stärker seine interne und externe Wirkung durch seine komplementäre und synergetische Ausrichtung steigt.</a:t>
            </a:r>
          </a:p>
          <a:p>
            <a:pPr lvl="0">
              <a:buFont typeface="Wingdings" pitchFamily="2" charset="2"/>
              <a:buChar char="Ø"/>
            </a:pPr>
            <a:r>
              <a:rPr lang="de-DE" sz="2000" dirty="0" smtClean="0"/>
              <a:t>Die Stärke dieser Wirkung ist abhängig von den Effekten intergenerativer (diachroner) und transnationaler (synchroner) Lernprozesse.</a:t>
            </a:r>
            <a:endParaRPr lang="de-DE" sz="2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88640"/>
            <a:ext cx="8229600" cy="1224136"/>
          </a:xfrm>
        </p:spPr>
        <p:txBody>
          <a:bodyPr>
            <a:noAutofit/>
          </a:bodyPr>
          <a:lstStyle/>
          <a:p>
            <a:r>
              <a:rPr lang="de-DE" sz="2800" b="1" dirty="0" smtClean="0"/>
              <a:t/>
            </a:r>
            <a:br>
              <a:rPr lang="de-DE" sz="2800" b="1" dirty="0" smtClean="0"/>
            </a:br>
            <a:r>
              <a:rPr lang="de-DE" sz="2800" b="1" dirty="0" smtClean="0"/>
              <a:t>3. Die Identifizierung mit dem Ziel</a:t>
            </a:r>
            <a:r>
              <a:rPr lang="de-DE" sz="2800" b="1" dirty="0" smtClean="0">
                <a:solidFill>
                  <a:srgbClr val="FF0000"/>
                </a:solidFill>
              </a:rPr>
              <a:t>: Europäisches </a:t>
            </a:r>
            <a:br>
              <a:rPr lang="de-DE" sz="2800" b="1" dirty="0" smtClean="0">
                <a:solidFill>
                  <a:srgbClr val="FF0000"/>
                </a:solidFill>
              </a:rPr>
            </a:br>
            <a:r>
              <a:rPr lang="de-DE" sz="2800" b="1" dirty="0" smtClean="0">
                <a:solidFill>
                  <a:srgbClr val="FF0000"/>
                </a:solidFill>
              </a:rPr>
              <a:t>     Gemeinwohl als nachhaltige Reproduktionsfähigkeit </a:t>
            </a:r>
            <a:r>
              <a:rPr lang="de-DE" sz="2800" dirty="0" smtClean="0">
                <a:solidFill>
                  <a:srgbClr val="FF0000"/>
                </a:solidFill>
              </a:rPr>
              <a:t/>
            </a:r>
            <a:br>
              <a:rPr lang="de-DE" sz="2800" dirty="0" smtClean="0">
                <a:solidFill>
                  <a:srgbClr val="FF0000"/>
                </a:solidFill>
              </a:rPr>
            </a:br>
            <a:endParaRPr lang="de-DE" sz="2800" dirty="0">
              <a:solidFill>
                <a:srgbClr val="FF0000"/>
              </a:solidFill>
            </a:endParaRPr>
          </a:p>
        </p:txBody>
      </p:sp>
      <p:sp>
        <p:nvSpPr>
          <p:cNvPr id="3" name="Inhaltsplatzhalter 2"/>
          <p:cNvSpPr>
            <a:spLocks noGrp="1"/>
          </p:cNvSpPr>
          <p:nvPr>
            <p:ph idx="1"/>
          </p:nvPr>
        </p:nvSpPr>
        <p:spPr>
          <a:xfrm>
            <a:off x="457200" y="1484784"/>
            <a:ext cx="8229600" cy="4641379"/>
          </a:xfrm>
        </p:spPr>
        <p:txBody>
          <a:bodyPr>
            <a:normAutofit lnSpcReduction="10000"/>
          </a:bodyPr>
          <a:lstStyle/>
          <a:p>
            <a:endParaRPr lang="de-DE" sz="2000" i="1" dirty="0" smtClean="0"/>
          </a:p>
          <a:p>
            <a:pPr>
              <a:buNone/>
            </a:pPr>
            <a:r>
              <a:rPr lang="de-DE" sz="2400" b="1" i="1" dirty="0" smtClean="0"/>
              <a:t>      3.1</a:t>
            </a:r>
            <a:r>
              <a:rPr lang="de-DE" sz="2400" i="1" dirty="0" smtClean="0"/>
              <a:t> : </a:t>
            </a:r>
            <a:r>
              <a:rPr lang="de-DE" sz="2400" b="1" i="1" dirty="0" smtClean="0"/>
              <a:t>Die Hierarchie der Zielorientierungen</a:t>
            </a:r>
            <a:r>
              <a:rPr lang="de-DE" sz="2400" i="1" dirty="0" smtClean="0"/>
              <a:t>:  </a:t>
            </a:r>
          </a:p>
          <a:p>
            <a:pPr>
              <a:buNone/>
            </a:pPr>
            <a:r>
              <a:rPr lang="de-DE" sz="2400" dirty="0" smtClean="0"/>
              <a:t>                 </a:t>
            </a:r>
            <a:r>
              <a:rPr lang="de-DE" sz="2400" b="1" dirty="0" smtClean="0">
                <a:solidFill>
                  <a:srgbClr val="0070C0"/>
                </a:solidFill>
              </a:rPr>
              <a:t>Kompatibilität, Komplementarität,  Synergie</a:t>
            </a:r>
          </a:p>
          <a:p>
            <a:pPr>
              <a:buNone/>
            </a:pPr>
            <a:r>
              <a:rPr lang="de-DE" sz="2400" b="1" dirty="0" smtClean="0">
                <a:solidFill>
                  <a:srgbClr val="0070C0"/>
                </a:solidFill>
              </a:rPr>
              <a:t>      </a:t>
            </a:r>
            <a:r>
              <a:rPr lang="de-DE" sz="2400" b="1" i="1" dirty="0" smtClean="0"/>
              <a:t>3.2  Die Priorität der Zielbestimmungen</a:t>
            </a:r>
            <a:r>
              <a:rPr lang="de-DE" sz="2400" b="1" dirty="0" smtClean="0">
                <a:solidFill>
                  <a:srgbClr val="0070C0"/>
                </a:solidFill>
              </a:rPr>
              <a:t>:</a:t>
            </a:r>
          </a:p>
          <a:p>
            <a:pPr>
              <a:buNone/>
            </a:pPr>
            <a:r>
              <a:rPr lang="de-DE" sz="2400" dirty="0" smtClean="0"/>
              <a:t>       3.2.1 </a:t>
            </a:r>
            <a:r>
              <a:rPr lang="de-DE" sz="2400" b="1" dirty="0" smtClean="0">
                <a:solidFill>
                  <a:srgbClr val="0070C0"/>
                </a:solidFill>
              </a:rPr>
              <a:t>Ökologische</a:t>
            </a:r>
            <a:r>
              <a:rPr lang="de-DE" sz="2400" dirty="0" smtClean="0"/>
              <a:t> Reproduktionsfähigkeit Europas </a:t>
            </a:r>
          </a:p>
          <a:p>
            <a:pPr>
              <a:buNone/>
            </a:pPr>
            <a:r>
              <a:rPr lang="de-DE" sz="2400" dirty="0" smtClean="0"/>
              <a:t>                (Bedingung des Lebens)</a:t>
            </a:r>
          </a:p>
          <a:p>
            <a:pPr>
              <a:buNone/>
            </a:pPr>
            <a:r>
              <a:rPr lang="de-DE" sz="2400" dirty="0" smtClean="0"/>
              <a:t>      3.2.2 </a:t>
            </a:r>
            <a:r>
              <a:rPr lang="de-DE" sz="2400" b="1" dirty="0" smtClean="0">
                <a:solidFill>
                  <a:srgbClr val="0070C0"/>
                </a:solidFill>
              </a:rPr>
              <a:t>Ideelle</a:t>
            </a:r>
            <a:r>
              <a:rPr lang="de-DE" sz="2400" dirty="0" smtClean="0"/>
              <a:t> Reproduktionsfähigkeit Europas </a:t>
            </a:r>
          </a:p>
          <a:p>
            <a:pPr>
              <a:buNone/>
            </a:pPr>
            <a:r>
              <a:rPr lang="de-DE" sz="2400" dirty="0" smtClean="0"/>
              <a:t>                (Gemeinsinn orientierte Werte = Freiheit/Gleichheit)</a:t>
            </a:r>
          </a:p>
          <a:p>
            <a:pPr>
              <a:buNone/>
            </a:pPr>
            <a:r>
              <a:rPr lang="de-DE" sz="2400" dirty="0" smtClean="0"/>
              <a:t>       3.2.3 </a:t>
            </a:r>
            <a:r>
              <a:rPr lang="de-DE" sz="2400" b="1" dirty="0" smtClean="0">
                <a:solidFill>
                  <a:srgbClr val="0070C0"/>
                </a:solidFill>
              </a:rPr>
              <a:t>Materielle</a:t>
            </a:r>
            <a:r>
              <a:rPr lang="de-DE" sz="2400" dirty="0" smtClean="0"/>
              <a:t> Reproduktionsfähigkeit Europas </a:t>
            </a:r>
          </a:p>
          <a:p>
            <a:pPr>
              <a:buNone/>
            </a:pPr>
            <a:r>
              <a:rPr lang="de-DE" sz="2400" dirty="0" smtClean="0"/>
              <a:t>               (GW orientierte  Wirtschaft-Wissenschaft und </a:t>
            </a:r>
          </a:p>
          <a:p>
            <a:pPr>
              <a:buNone/>
            </a:pPr>
            <a:r>
              <a:rPr lang="de-DE" sz="2400" dirty="0" smtClean="0"/>
              <a:t>                Gesellschaft)</a:t>
            </a:r>
          </a:p>
          <a:p>
            <a:endParaRPr lang="de-DE" sz="2400" dirty="0"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0"/>
            <a:ext cx="8229600" cy="1340768"/>
          </a:xfrm>
        </p:spPr>
        <p:txBody>
          <a:bodyPr>
            <a:normAutofit fontScale="90000"/>
          </a:bodyPr>
          <a:lstStyle/>
          <a:p>
            <a:r>
              <a:rPr lang="de-DE" sz="2700" b="1" dirty="0" smtClean="0"/>
              <a:t/>
            </a:r>
            <a:br>
              <a:rPr lang="de-DE" sz="2700" b="1" dirty="0" smtClean="0"/>
            </a:br>
            <a:r>
              <a:rPr lang="de-DE" sz="3100" b="1" dirty="0" smtClean="0"/>
              <a:t>Zusammenfassung:  </a:t>
            </a:r>
            <a:r>
              <a:rPr lang="de-DE" sz="3100" b="1" dirty="0" smtClean="0">
                <a:solidFill>
                  <a:srgbClr val="FF0000"/>
                </a:solidFill>
              </a:rPr>
              <a:t>Basis,  Weg und Ziel europäischer Identitätspraxis</a:t>
            </a:r>
            <a:endParaRPr lang="de-DE" sz="3100" dirty="0"/>
          </a:p>
        </p:txBody>
      </p:sp>
      <p:sp>
        <p:nvSpPr>
          <p:cNvPr id="3" name="Inhaltsplatzhalter 2"/>
          <p:cNvSpPr>
            <a:spLocks noGrp="1"/>
          </p:cNvSpPr>
          <p:nvPr>
            <p:ph idx="1"/>
          </p:nvPr>
        </p:nvSpPr>
        <p:spPr>
          <a:xfrm>
            <a:off x="457200" y="1916832"/>
            <a:ext cx="8229600" cy="4824536"/>
          </a:xfrm>
        </p:spPr>
        <p:txBody>
          <a:bodyPr/>
          <a:lstStyle/>
          <a:p>
            <a:pPr>
              <a:buNone/>
            </a:pPr>
            <a:r>
              <a:rPr lang="de-DE" smtClean="0"/>
              <a:t>Zusammenfassende Grafik</a:t>
            </a:r>
            <a:br>
              <a:rPr lang="de-DE" smtClean="0"/>
            </a:br>
            <a:endParaRPr lang="de-DE" dirty="0"/>
          </a:p>
        </p:txBody>
      </p:sp>
    </p:spTree>
  </p:cSld>
  <p:clrMapOvr>
    <a:masterClrMapping/>
  </p:clrMapOvr>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2945</Words>
  <Application>Microsoft Macintosh PowerPoint</Application>
  <PresentationFormat>Bildschirmpräsentation (4:3)</PresentationFormat>
  <Paragraphs>251</Paragraphs>
  <Slides>29</Slides>
  <Notes>0</Notes>
  <HiddenSlides>0</HiddenSlides>
  <MMClips>0</MMClips>
  <ScaleCrop>false</ScaleCrop>
  <HeadingPairs>
    <vt:vector size="4" baseType="variant">
      <vt:variant>
        <vt:lpstr>Design</vt:lpstr>
      </vt:variant>
      <vt:variant>
        <vt:i4>1</vt:i4>
      </vt:variant>
      <vt:variant>
        <vt:lpstr>Folientitel</vt:lpstr>
      </vt:variant>
      <vt:variant>
        <vt:i4>29</vt:i4>
      </vt:variant>
    </vt:vector>
  </HeadingPairs>
  <TitlesOfParts>
    <vt:vector size="30" baseType="lpstr">
      <vt:lpstr>Larissa-Design</vt:lpstr>
      <vt:lpstr>Universität Bielefeld : Forum Offene Wissenschaft: „Europäisches Gemeinwohl“ , ein Ziel europäischer Identitätspraxis?    </vt:lpstr>
      <vt:lpstr>Gliederung des Vortrags :</vt:lpstr>
      <vt:lpstr> 1. „Identität und Gemeinwohl“ im europäischen Kontext </vt:lpstr>
      <vt:lpstr> 2.  Mittel und Wege einer europäischen Identitätspraxis </vt:lpstr>
      <vt:lpstr> 3. Die Zielsetzung:  Drei interdependente Ebenen eines Europäischen Gemeinwohls als nachhaltige Reproduktionsfähigkeit Europas    </vt:lpstr>
      <vt:lpstr>Einleitung:  </vt:lpstr>
      <vt:lpstr>Antworten zu Frage 1 (Zusammenfassung):</vt:lpstr>
      <vt:lpstr>  2. Weshalb waren die bisherigen Antworten nicht oder nur beschränkt zielführend? </vt:lpstr>
      <vt:lpstr>Frage 3 Neubestimmung des Ziels?</vt:lpstr>
      <vt:lpstr>3. Inwieweit kann das Konzept eines „Europäischen Gemeinwohls“  als Ziel europäischer Identitätspraxis die Mittel-Zweck-Relation der Europäischen Integration „vom Kopf auf die Füße“ und Lösungsoptionen bereit stellen?</vt:lpstr>
      <vt:lpstr>Warum Gemeinwohl als Ziel einer Identitätspraxis? Ausgangsthesen:</vt:lpstr>
      <vt:lpstr>1. Europäische Identität als Produkt dreier Prozesse</vt:lpstr>
      <vt:lpstr>1.2 Das „Identifiziert Werden“ durch „Europa“:          Zuschreibung von außen:  Welches Europa wird von wem wie wahrgenommen? </vt:lpstr>
      <vt:lpstr>1.3 Sich Identifizieren mit „Europa“ (Basis, Weg und Ziel)  </vt:lpstr>
      <vt:lpstr>2 .„Gemeinwohl „als  Begriff und allgemeines Konzept </vt:lpstr>
      <vt:lpstr>Gemeinwesen im engeren Sinn =</vt:lpstr>
      <vt:lpstr>2.2 Dynamische Parameter oder Prinzipien, die ein interaktives Gemeinwohlkonzept begründen  (nach Schmitt-Egner 2006: )</vt:lpstr>
      <vt:lpstr> 2.3 Zusammenfassung:  zentrale Spannungsfelder, die jedes „zukunftsfähige“ Gemeinwohlkonzept prägen: </vt:lpstr>
      <vt:lpstr>  1.3  Was kann als spezifische Basis eines Europäischen Gemeinwohls gelten?                 </vt:lpstr>
      <vt:lpstr> 1.3.2 Das materielle Spannungs-Verhältnis von horizontaler Einheit und vertikalen Vielfalt : Eigenwohl und Gemeinwohl</vt:lpstr>
      <vt:lpstr>  1.3.3 Die ideelle Interaktions-Basis von horizontaler Einheit und vertikaler Vielfalt als Gemeinwohlorientiertes  Innovationspotenzial und Programm einer europäischen Identitätspraxis  </vt:lpstr>
      <vt:lpstr>Die Freiheitlich-Demokratische Grundordnung Europas(FDGE)</vt:lpstr>
      <vt:lpstr>Der Rechtsrahmen der FDGE</vt:lpstr>
      <vt:lpstr> 2. Wege und Mittel einer europäischen Identitätspraxis </vt:lpstr>
      <vt:lpstr>2.2.3  Kompetenzkategorien des Gemeinwohls als zweckadäquate Mittel</vt:lpstr>
      <vt:lpstr>2.4 „Europäische Kompetenz“ als Lernprodukt der               Identifizierung mit Europa und Mittel zur                Realisierung eines „Europäischen Gemeinwohls“ </vt:lpstr>
      <vt:lpstr>  Europäische Kompetenz setzt sich demnach aus folgenden Bausteinen zusammen: </vt:lpstr>
      <vt:lpstr> 3. Die Identifizierung mit dem Ziel: Europäisches       Gemeinwohl als nachhaltige Reproduktionsfähigkeit  </vt:lpstr>
      <vt:lpstr> Zusammenfassung:  Basis,  Weg und Ziel europäischer Identitätspraxis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Universität Bielefeld Forum Offene Wissenschaft: „Europäisches Gemeinwohl“ als Ziel europäischer Identitätspraxis?    Konzeptionelle Überlegungen zu Basis, Weg und Ziel für ein nachhaltiges Integrations-und Reproduktionsmodell in Europa"   Peter Schmitt-Egner</dc:title>
  <dc:creator>peter</dc:creator>
  <cp:lastModifiedBy>Diana  Quest</cp:lastModifiedBy>
  <cp:revision>81</cp:revision>
  <dcterms:created xsi:type="dcterms:W3CDTF">2013-01-15T14:01:58Z</dcterms:created>
  <dcterms:modified xsi:type="dcterms:W3CDTF">2013-01-21T12:50:09Z</dcterms:modified>
</cp:coreProperties>
</file>