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304" r:id="rId3"/>
    <p:sldId id="269" r:id="rId4"/>
    <p:sldId id="285" r:id="rId5"/>
    <p:sldId id="274" r:id="rId6"/>
    <p:sldId id="288" r:id="rId7"/>
    <p:sldId id="284" r:id="rId8"/>
    <p:sldId id="287" r:id="rId9"/>
    <p:sldId id="319" r:id="rId10"/>
    <p:sldId id="320" r:id="rId11"/>
    <p:sldId id="321" r:id="rId12"/>
    <p:sldId id="322" r:id="rId13"/>
    <p:sldId id="323" r:id="rId14"/>
    <p:sldId id="324" r:id="rId15"/>
    <p:sldId id="325" r:id="rId16"/>
    <p:sldId id="32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enbogen, Roman" initials="ER" lastIdx="3" clrIdx="0">
    <p:extLst>
      <p:ext uri="{19B8F6BF-5375-455C-9EA6-DF929625EA0E}">
        <p15:presenceInfo xmlns:p15="http://schemas.microsoft.com/office/powerpoint/2012/main" userId="S-1-5-21-283016044-3387516373-1648638545-444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86" autoAdjust="0"/>
    <p:restoredTop sz="81952" autoAdjust="0"/>
  </p:normalViewPr>
  <p:slideViewPr>
    <p:cSldViewPr snapToGrid="0">
      <p:cViewPr varScale="1">
        <p:scale>
          <a:sx n="90" d="100"/>
          <a:sy n="90" d="100"/>
        </p:scale>
        <p:origin x="6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12-01T16:26:01.665" idx="1">
    <p:pos x="10" y="10"/>
    <p:text>Legende: Die Dokumente sind nach ihrer Relevanz für den Forschungsalltag fabrlich kodiert. Die "roten" sind am relevantesten, die "orangen" in bestimmten Konstallationen relevant, die grünen nur in Einzelfällen relevant.</p:text>
    <p:extLst>
      <p:ext uri="{C676402C-5697-4E1C-873F-D02D1690AC5C}">
        <p15:threadingInfo xmlns:p15="http://schemas.microsoft.com/office/powerpoint/2012/main" timeZoneBias="-60"/>
      </p:ext>
    </p:extLst>
  </p:cm>
  <p:cm authorId="1" dt="2022-12-01T16:31:40.947" idx="3">
    <p:pos x="10" y="146"/>
    <p:text>Die Pfeile zeigen den Informationenfluss zwischen einzelnen Dokumenten, d.h. welche Dokumente miteinander verbunden sind und inhaltlich aufeinander aufbauen. Bei regulären Pfeilen enthalten die "Zieldokumente" typischerweise Informationen aus den "Quelldokumenten". Es wird empfohlen, die "Quelldokumente" zuerst zu erstellen. Bei gestrichelten Pfeilen ist der Datenfluss hilfreich, aber die "Quelldokumente" sind für die Erstellung von "Zieldokumenten" typischerweise nicht oder nur in speziellen Fällen (JC-Vereinbarung -&gt; DS-Erklärung) erforderlich.</p:text>
    <p:extLst>
      <p:ext uri="{C676402C-5697-4E1C-873F-D02D1690AC5C}">
        <p15:threadingInfo xmlns:p15="http://schemas.microsoft.com/office/powerpoint/2012/main" timeZoneBias="-60">
          <p15:parentCm authorId="1"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A93B10-3B7E-4468-85F8-46B40D8FA249}" type="datetimeFigureOut">
              <a:rPr lang="de-DE" smtClean="0"/>
              <a:t>02.12.2025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0FD461-C2F5-4B3D-9E6B-CE17A6D74A4E}" type="slidenum">
              <a:rPr lang="de-DE" smtClean="0"/>
              <a:t>‹Nr.›</a:t>
            </a:fld>
            <a:endParaRPr lang="de-DE"/>
          </a:p>
        </p:txBody>
      </p:sp>
    </p:spTree>
    <p:extLst>
      <p:ext uri="{BB962C8B-B14F-4D97-AF65-F5344CB8AC3E}">
        <p14:creationId xmlns:p14="http://schemas.microsoft.com/office/powerpoint/2010/main" val="249348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C0FD461-C2F5-4B3D-9E6B-CE17A6D74A4E}" type="slidenum">
              <a:rPr lang="de-DE" smtClean="0"/>
              <a:t>1</a:t>
            </a:fld>
            <a:endParaRPr lang="de-DE"/>
          </a:p>
        </p:txBody>
      </p:sp>
    </p:spTree>
    <p:extLst>
      <p:ext uri="{BB962C8B-B14F-4D97-AF65-F5344CB8AC3E}">
        <p14:creationId xmlns:p14="http://schemas.microsoft.com/office/powerpoint/2010/main" val="27358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FD461-C2F5-4B3D-9E6B-CE17A6D74A4E}"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127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1316999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04648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1925109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1576887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EFC89A2-1F1C-4BF0-92A2-40F620A45720}" type="datetimeFigureOut">
              <a:rPr lang="de-DE" smtClean="0"/>
              <a:t>02.12.2025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3061716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EFC89A2-1F1C-4BF0-92A2-40F620A45720}" type="datetimeFigureOut">
              <a:rPr lang="de-DE" smtClean="0"/>
              <a:t>02.12.2025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76043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EFC89A2-1F1C-4BF0-92A2-40F620A45720}" type="datetimeFigureOut">
              <a:rPr lang="de-DE" smtClean="0"/>
              <a:t>02.12.2025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1186270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39915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150098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018793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3365389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909501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605221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199646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60583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EFC89A2-1F1C-4BF0-92A2-40F620A45720}" type="datetimeFigureOut">
              <a:rPr lang="de-DE" smtClean="0"/>
              <a:t>02.12.2025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4246144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EFC89A2-1F1C-4BF0-92A2-40F620A45720}" type="datetimeFigureOut">
              <a:rPr lang="de-DE" smtClean="0"/>
              <a:t>02.12.2025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4069521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EFC89A2-1F1C-4BF0-92A2-40F620A45720}" type="datetimeFigureOut">
              <a:rPr lang="de-DE" smtClean="0"/>
              <a:t>02.12.2025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44554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3715098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3EFC89A2-1F1C-4BF0-92A2-40F620A45720}" type="datetimeFigureOut">
              <a:rPr lang="de-DE" smtClean="0"/>
              <a:t>02.12.2025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202229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2016377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EFC89A2-1F1C-4BF0-92A2-40F620A45720}" type="datetimeFigureOut">
              <a:rPr lang="de-DE" smtClean="0"/>
              <a:t>02.12.2025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C5E4FB0-C3D5-4BB3-A484-EF41287E9886}" type="slidenum">
              <a:rPr lang="de-DE" smtClean="0"/>
              <a:t>‹Nr.›</a:t>
            </a:fld>
            <a:endParaRPr lang="de-DE"/>
          </a:p>
        </p:txBody>
      </p:sp>
    </p:spTree>
    <p:extLst>
      <p:ext uri="{BB962C8B-B14F-4D97-AF65-F5344CB8AC3E}">
        <p14:creationId xmlns:p14="http://schemas.microsoft.com/office/powerpoint/2010/main" val="4156514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otGrid">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C89A2-1F1C-4BF0-92A2-40F620A45720}" type="datetimeFigureOut">
              <a:rPr lang="de-DE" smtClean="0"/>
              <a:t>02.12.2025</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E4FB0-C3D5-4BB3-A484-EF41287E9886}" type="slidenum">
              <a:rPr lang="de-DE" smtClean="0"/>
              <a:t>‹Nr.›</a:t>
            </a:fld>
            <a:endParaRPr lang="de-DE"/>
          </a:p>
        </p:txBody>
      </p:sp>
    </p:spTree>
    <p:extLst>
      <p:ext uri="{BB962C8B-B14F-4D97-AF65-F5344CB8AC3E}">
        <p14:creationId xmlns:p14="http://schemas.microsoft.com/office/powerpoint/2010/main" val="795740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dotGrid">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C89A2-1F1C-4BF0-92A2-40F620A45720}" type="datetimeFigureOut">
              <a:rPr lang="de-DE" smtClean="0"/>
              <a:t>02.12.2025</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E4FB0-C3D5-4BB3-A484-EF41287E9886}" type="slidenum">
              <a:rPr lang="de-DE" smtClean="0"/>
              <a:t>‹Nr.›</a:t>
            </a:fld>
            <a:endParaRPr lang="de-DE"/>
          </a:p>
        </p:txBody>
      </p:sp>
    </p:spTree>
    <p:extLst>
      <p:ext uri="{BB962C8B-B14F-4D97-AF65-F5344CB8AC3E}">
        <p14:creationId xmlns:p14="http://schemas.microsoft.com/office/powerpoint/2010/main" val="17948136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ctrTitle"/>
          </p:nvPr>
        </p:nvSpPr>
        <p:spPr>
          <a:xfrm>
            <a:off x="6790414" y="640080"/>
            <a:ext cx="4758458" cy="3566160"/>
          </a:xfrm>
        </p:spPr>
        <p:txBody>
          <a:bodyPr vert="horz" lIns="91440" tIns="45720" rIns="91440" bIns="45720" rtlCol="0" anchor="b">
            <a:normAutofit fontScale="90000"/>
          </a:bodyPr>
          <a:lstStyle/>
          <a:p>
            <a:pPr algn="l"/>
            <a:r>
              <a:rPr lang="en-US" sz="6100" kern="1200" dirty="0">
                <a:latin typeface="+mj-lt"/>
                <a:ea typeface="+mj-ea"/>
                <a:cs typeface="+mj-cs"/>
              </a:rPr>
              <a:t>Datenschutz: </a:t>
            </a:r>
            <a:r>
              <a:rPr lang="en-US" sz="6100" kern="1200" dirty="0" err="1">
                <a:latin typeface="+mj-lt"/>
                <a:ea typeface="+mj-ea"/>
                <a:cs typeface="+mj-cs"/>
              </a:rPr>
              <a:t>Überblick</a:t>
            </a:r>
            <a:r>
              <a:rPr lang="en-US" sz="6100" kern="1200" dirty="0">
                <a:latin typeface="+mj-lt"/>
                <a:ea typeface="+mj-ea"/>
                <a:cs typeface="+mj-cs"/>
              </a:rPr>
              <a:t> </a:t>
            </a:r>
            <a:r>
              <a:rPr lang="en-US" sz="6100" kern="1200" dirty="0" err="1">
                <a:latin typeface="+mj-lt"/>
                <a:ea typeface="+mj-ea"/>
                <a:cs typeface="+mj-cs"/>
              </a:rPr>
              <a:t>über</a:t>
            </a:r>
            <a:r>
              <a:rPr lang="en-US" sz="6100" kern="1200" dirty="0">
                <a:latin typeface="+mj-lt"/>
                <a:ea typeface="+mj-ea"/>
                <a:cs typeface="+mj-cs"/>
              </a:rPr>
              <a:t> </a:t>
            </a:r>
            <a:r>
              <a:rPr lang="en-US" sz="6100" kern="1200" dirty="0" err="1">
                <a:latin typeface="+mj-lt"/>
                <a:ea typeface="+mj-ea"/>
                <a:cs typeface="+mj-cs"/>
              </a:rPr>
              <a:t>Formulare</a:t>
            </a:r>
            <a:r>
              <a:rPr lang="en-US" sz="6100" kern="1200" dirty="0">
                <a:latin typeface="+mj-lt"/>
                <a:ea typeface="+mj-ea"/>
                <a:cs typeface="+mj-cs"/>
              </a:rPr>
              <a:t> und Muster</a:t>
            </a:r>
          </a:p>
        </p:txBody>
      </p:sp>
      <p:sp>
        <p:nvSpPr>
          <p:cNvPr id="3" name="Untertitel 2">
            <a:extLst>
              <a:ext uri="{FF2B5EF4-FFF2-40B4-BE49-F238E27FC236}">
                <a16:creationId xmlns:a16="http://schemas.microsoft.com/office/drawing/2014/main" id="{B6BB33F9-0C72-7C2A-2A93-71E90D9A3D39}"/>
              </a:ext>
            </a:extLst>
          </p:cNvPr>
          <p:cNvSpPr>
            <a:spLocks noGrp="1"/>
          </p:cNvSpPr>
          <p:nvPr>
            <p:ph type="subTitle" idx="1"/>
          </p:nvPr>
        </p:nvSpPr>
        <p:spPr>
          <a:xfrm>
            <a:off x="6790412" y="4636008"/>
            <a:ext cx="4758459" cy="1572768"/>
          </a:xfrm>
        </p:spPr>
        <p:txBody>
          <a:bodyPr>
            <a:normAutofit fontScale="92500"/>
          </a:bodyPr>
          <a:lstStyle/>
          <a:p>
            <a:pPr algn="l"/>
            <a:r>
              <a:rPr lang="de-DE" sz="2200" dirty="0"/>
              <a:t>Anja Schmid, Datenschutzbeauftragte</a:t>
            </a:r>
          </a:p>
          <a:p>
            <a:pPr algn="l"/>
            <a:r>
              <a:rPr lang="de-DE" sz="2200" dirty="0"/>
              <a:t>Roman Elenbogen, Datenschutzmanager</a:t>
            </a:r>
          </a:p>
          <a:p>
            <a:pPr algn="r"/>
            <a:endParaRPr lang="de-DE" sz="2000" dirty="0"/>
          </a:p>
          <a:p>
            <a:pPr algn="l"/>
            <a:r>
              <a:rPr lang="de-DE" sz="2000" dirty="0"/>
              <a:t>08.10.2025</a:t>
            </a:r>
          </a:p>
          <a:p>
            <a:pPr algn="l"/>
            <a:endParaRPr lang="de-DE" sz="2000" dirty="0"/>
          </a:p>
        </p:txBody>
      </p:sp>
      <p:pic>
        <p:nvPicPr>
          <p:cNvPr id="6" name="Grafik 5" descr="Ein Bild, das Text enthält.&#10;&#10;Automatisch generierte Beschreibung">
            <a:extLst>
              <a:ext uri="{FF2B5EF4-FFF2-40B4-BE49-F238E27FC236}">
                <a16:creationId xmlns:a16="http://schemas.microsoft.com/office/drawing/2014/main" id="{7A4DC77D-8525-B648-2B51-C4541FB86E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0934"/>
          <a:stretch/>
        </p:blipFill>
        <p:spPr>
          <a:xfrm>
            <a:off x="20" y="10"/>
            <a:ext cx="6108141" cy="6857990"/>
          </a:xfrm>
          <a:custGeom>
            <a:avLst/>
            <a:gdLst/>
            <a:ahLst/>
            <a:cxnLst/>
            <a:rect l="l" t="t" r="r" b="b"/>
            <a:pathLst>
              <a:path w="6108161" h="6858000">
                <a:moveTo>
                  <a:pt x="0" y="0"/>
                </a:moveTo>
                <a:lnTo>
                  <a:pt x="2058355" y="0"/>
                </a:lnTo>
                <a:lnTo>
                  <a:pt x="3299791" y="0"/>
                </a:lnTo>
                <a:lnTo>
                  <a:pt x="6076880" y="0"/>
                </a:lnTo>
                <a:lnTo>
                  <a:pt x="6078171" y="10931"/>
                </a:lnTo>
                <a:cubicBezTo>
                  <a:pt x="6093300" y="94836"/>
                  <a:pt x="6090630" y="179884"/>
                  <a:pt x="6094698" y="264297"/>
                </a:cubicBezTo>
                <a:cubicBezTo>
                  <a:pt x="6099656" y="367652"/>
                  <a:pt x="6093427" y="471135"/>
                  <a:pt x="6091266" y="574617"/>
                </a:cubicBezTo>
                <a:cubicBezTo>
                  <a:pt x="6089359" y="662717"/>
                  <a:pt x="6080587" y="750690"/>
                  <a:pt x="6083384" y="838916"/>
                </a:cubicBezTo>
                <a:cubicBezTo>
                  <a:pt x="6083384" y="841968"/>
                  <a:pt x="6083384" y="845019"/>
                  <a:pt x="6083384" y="848070"/>
                </a:cubicBezTo>
                <a:cubicBezTo>
                  <a:pt x="6075375" y="945068"/>
                  <a:pt x="6075375" y="1042576"/>
                  <a:pt x="6083384" y="1139574"/>
                </a:cubicBezTo>
                <a:cubicBezTo>
                  <a:pt x="6085964" y="1179950"/>
                  <a:pt x="6085240" y="1220466"/>
                  <a:pt x="6081223" y="1260728"/>
                </a:cubicBezTo>
                <a:cubicBezTo>
                  <a:pt x="6077409" y="1311960"/>
                  <a:pt x="6065204" y="1364083"/>
                  <a:pt x="6073976" y="1414934"/>
                </a:cubicBezTo>
                <a:cubicBezTo>
                  <a:pt x="6079722" y="1456784"/>
                  <a:pt x="6082913" y="1498940"/>
                  <a:pt x="6083511" y="1541172"/>
                </a:cubicBezTo>
                <a:cubicBezTo>
                  <a:pt x="6087833" y="1635755"/>
                  <a:pt x="6083638" y="1730847"/>
                  <a:pt x="6082112" y="1825685"/>
                </a:cubicBezTo>
                <a:cubicBezTo>
                  <a:pt x="6080205" y="1936286"/>
                  <a:pt x="6083002" y="2046634"/>
                  <a:pt x="6074103" y="2157235"/>
                </a:cubicBezTo>
                <a:cubicBezTo>
                  <a:pt x="6069145" y="2246581"/>
                  <a:pt x="6069145" y="2336130"/>
                  <a:pt x="6074103" y="2425476"/>
                </a:cubicBezTo>
                <a:cubicBezTo>
                  <a:pt x="6076519" y="2507473"/>
                  <a:pt x="6088850" y="2588454"/>
                  <a:pt x="6086816" y="2671214"/>
                </a:cubicBezTo>
                <a:cubicBezTo>
                  <a:pt x="6084401" y="2767832"/>
                  <a:pt x="6072959" y="2863940"/>
                  <a:pt x="6076519" y="2960685"/>
                </a:cubicBezTo>
                <a:cubicBezTo>
                  <a:pt x="6078171" y="3006832"/>
                  <a:pt x="6078299" y="3052980"/>
                  <a:pt x="6079316" y="3099127"/>
                </a:cubicBezTo>
                <a:cubicBezTo>
                  <a:pt x="6080333" y="3154682"/>
                  <a:pt x="6090376" y="3210110"/>
                  <a:pt x="6084782" y="3265665"/>
                </a:cubicBezTo>
                <a:cubicBezTo>
                  <a:pt x="6075502" y="3358087"/>
                  <a:pt x="6051475" y="3448857"/>
                  <a:pt x="6066476" y="3543567"/>
                </a:cubicBezTo>
                <a:cubicBezTo>
                  <a:pt x="6074739" y="3595690"/>
                  <a:pt x="6084146" y="3647940"/>
                  <a:pt x="6088850" y="3700571"/>
                </a:cubicBezTo>
                <a:cubicBezTo>
                  <a:pt x="6093045" y="3747608"/>
                  <a:pt x="6103724" y="3795408"/>
                  <a:pt x="6095588" y="3842191"/>
                </a:cubicBezTo>
                <a:cubicBezTo>
                  <a:pt x="6088723" y="3882237"/>
                  <a:pt x="6092410" y="3922282"/>
                  <a:pt x="6087070" y="3962327"/>
                </a:cubicBezTo>
                <a:cubicBezTo>
                  <a:pt x="6080078" y="4014831"/>
                  <a:pt x="6076265" y="4068352"/>
                  <a:pt x="6071052" y="4121111"/>
                </a:cubicBezTo>
                <a:cubicBezTo>
                  <a:pt x="6066221" y="4169038"/>
                  <a:pt x="6062662" y="4216838"/>
                  <a:pt x="6075375" y="4261841"/>
                </a:cubicBezTo>
                <a:cubicBezTo>
                  <a:pt x="6106394" y="4375112"/>
                  <a:pt x="6089359" y="4487748"/>
                  <a:pt x="6077663" y="4600257"/>
                </a:cubicBezTo>
                <a:cubicBezTo>
                  <a:pt x="6071942" y="4655049"/>
                  <a:pt x="6063552" y="4712765"/>
                  <a:pt x="6076265" y="4762853"/>
                </a:cubicBezTo>
                <a:cubicBezTo>
                  <a:pt x="6099783" y="4851716"/>
                  <a:pt x="6081350" y="4936764"/>
                  <a:pt x="6071179" y="5021432"/>
                </a:cubicBezTo>
                <a:cubicBezTo>
                  <a:pt x="6061009" y="5106099"/>
                  <a:pt x="6058594" y="5189495"/>
                  <a:pt x="6076392" y="5272637"/>
                </a:cubicBezTo>
                <a:cubicBezTo>
                  <a:pt x="6088850" y="5331116"/>
                  <a:pt x="6088850" y="5390612"/>
                  <a:pt x="6090376" y="5449600"/>
                </a:cubicBezTo>
                <a:cubicBezTo>
                  <a:pt x="6091266" y="5486339"/>
                  <a:pt x="6077663" y="5523842"/>
                  <a:pt x="6068637" y="5560582"/>
                </a:cubicBezTo>
                <a:cubicBezTo>
                  <a:pt x="6052364" y="5626943"/>
                  <a:pt x="6046517" y="5694321"/>
                  <a:pt x="6068637" y="5759029"/>
                </a:cubicBezTo>
                <a:cubicBezTo>
                  <a:pt x="6099148" y="5848655"/>
                  <a:pt x="6116691" y="5938407"/>
                  <a:pt x="6103978" y="6033117"/>
                </a:cubicBezTo>
                <a:cubicBezTo>
                  <a:pt x="6096732" y="6091724"/>
                  <a:pt x="6094952" y="6151347"/>
                  <a:pt x="6084019" y="6209190"/>
                </a:cubicBezTo>
                <a:cubicBezTo>
                  <a:pt x="6065713" y="6304790"/>
                  <a:pt x="6072196" y="6399882"/>
                  <a:pt x="6086816" y="6494211"/>
                </a:cubicBezTo>
                <a:cubicBezTo>
                  <a:pt x="6096897" y="6573081"/>
                  <a:pt x="6097965" y="6652829"/>
                  <a:pt x="6089994" y="6731941"/>
                </a:cubicBezTo>
                <a:lnTo>
                  <a:pt x="6081268" y="6858000"/>
                </a:lnTo>
                <a:lnTo>
                  <a:pt x="3299791" y="6858000"/>
                </a:lnTo>
                <a:lnTo>
                  <a:pt x="2058355" y="6858000"/>
                </a:lnTo>
                <a:lnTo>
                  <a:pt x="0" y="6858000"/>
                </a:lnTo>
                <a:close/>
              </a:path>
            </a:pathLst>
          </a:custGeom>
        </p:spPr>
      </p:pic>
      <p:sp>
        <p:nvSpPr>
          <p:cNvPr id="70"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1142" y="4409267"/>
            <a:ext cx="4242816" cy="18288"/>
          </a:xfrm>
          <a:custGeom>
            <a:avLst/>
            <a:gdLst>
              <a:gd name="connsiteX0" fmla="*/ 0 w 4242816"/>
              <a:gd name="connsiteY0" fmla="*/ 0 h 18288"/>
              <a:gd name="connsiteX1" fmla="*/ 690973 w 4242816"/>
              <a:gd name="connsiteY1" fmla="*/ 0 h 18288"/>
              <a:gd name="connsiteX2" fmla="*/ 1212233 w 4242816"/>
              <a:gd name="connsiteY2" fmla="*/ 0 h 18288"/>
              <a:gd name="connsiteX3" fmla="*/ 1860778 w 4242816"/>
              <a:gd name="connsiteY3" fmla="*/ 0 h 18288"/>
              <a:gd name="connsiteX4" fmla="*/ 2424466 w 4242816"/>
              <a:gd name="connsiteY4" fmla="*/ 0 h 18288"/>
              <a:gd name="connsiteX5" fmla="*/ 3115439 w 4242816"/>
              <a:gd name="connsiteY5" fmla="*/ 0 h 18288"/>
              <a:gd name="connsiteX6" fmla="*/ 3636699 w 4242816"/>
              <a:gd name="connsiteY6" fmla="*/ 0 h 18288"/>
              <a:gd name="connsiteX7" fmla="*/ 4242816 w 4242816"/>
              <a:gd name="connsiteY7" fmla="*/ 0 h 18288"/>
              <a:gd name="connsiteX8" fmla="*/ 4242816 w 4242816"/>
              <a:gd name="connsiteY8" fmla="*/ 18288 h 18288"/>
              <a:gd name="connsiteX9" fmla="*/ 3636699 w 4242816"/>
              <a:gd name="connsiteY9" fmla="*/ 18288 h 18288"/>
              <a:gd name="connsiteX10" fmla="*/ 3030583 w 4242816"/>
              <a:gd name="connsiteY10" fmla="*/ 18288 h 18288"/>
              <a:gd name="connsiteX11" fmla="*/ 2466894 w 4242816"/>
              <a:gd name="connsiteY11" fmla="*/ 18288 h 18288"/>
              <a:gd name="connsiteX12" fmla="*/ 1988062 w 4242816"/>
              <a:gd name="connsiteY12" fmla="*/ 18288 h 18288"/>
              <a:gd name="connsiteX13" fmla="*/ 1466802 w 4242816"/>
              <a:gd name="connsiteY13" fmla="*/ 18288 h 18288"/>
              <a:gd name="connsiteX14" fmla="*/ 860686 w 4242816"/>
              <a:gd name="connsiteY14" fmla="*/ 18288 h 18288"/>
              <a:gd name="connsiteX15" fmla="*/ 0 w 4242816"/>
              <a:gd name="connsiteY15" fmla="*/ 18288 h 18288"/>
              <a:gd name="connsiteX16" fmla="*/ 0 w 424281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25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r>
              <a:rPr lang="en-US" b="1" kern="1200" dirty="0" err="1">
                <a:solidFill>
                  <a:schemeClr val="tx1"/>
                </a:solidFill>
                <a:latin typeface="+mj-lt"/>
                <a:ea typeface="+mj-ea"/>
                <a:cs typeface="+mj-cs"/>
              </a:rPr>
              <a:t>Gesamtübersicht</a:t>
            </a:r>
            <a:endParaRPr lang="en-US" b="1" kern="1200" dirty="0">
              <a:solidFill>
                <a:schemeClr val="tx1"/>
              </a:solidFill>
              <a:latin typeface="+mj-lt"/>
              <a:ea typeface="+mj-ea"/>
              <a:cs typeface="+mj-cs"/>
            </a:endParaRPr>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45457" y="955733"/>
            <a:ext cx="6155141" cy="4970275"/>
          </a:xfrm>
          <a:prstGeom prst="rect">
            <a:avLst/>
          </a:prstGeom>
        </p:spPr>
      </p:pic>
      <p:sp>
        <p:nvSpPr>
          <p:cNvPr id="7" name="Gefaltete Ecke 5">
            <a:extLst>
              <a:ext uri="{FF2B5EF4-FFF2-40B4-BE49-F238E27FC236}">
                <a16:creationId xmlns:a16="http://schemas.microsoft.com/office/drawing/2014/main" id="{862C481A-A471-2E8B-8DD6-0FB1B613282A}"/>
              </a:ext>
            </a:extLst>
          </p:cNvPr>
          <p:cNvSpPr/>
          <p:nvPr/>
        </p:nvSpPr>
        <p:spPr>
          <a:xfrm>
            <a:off x="885828" y="2017422"/>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92500" lnSpcReduction="10000"/>
          </a:bodyPr>
          <a:lstStyle/>
          <a:p>
            <a:pPr marR="0" lvl="0" algn="ctr" defTabSz="914400" rtl="0" eaLnBrk="1" fontAlgn="auto" latinLnBrk="0" hangingPunct="1">
              <a:lnSpc>
                <a:spcPct val="90000"/>
              </a:lnSpc>
              <a:spcBef>
                <a:spcPts val="0"/>
              </a:spcBef>
              <a:spcAft>
                <a:spcPts val="600"/>
              </a:spcAft>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Das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ist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das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Ziel</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R="0" lvl="0" algn="ctr" defTabSz="914400" rtl="0" eaLnBrk="1" fontAlgn="auto" latinLnBrk="0" hangingPunct="1">
              <a:lnSpc>
                <a:spcPct val="90000"/>
              </a:lnSpc>
              <a:spcBef>
                <a:spcPts val="0"/>
              </a:spcBef>
              <a:spcAft>
                <a:spcPts val="600"/>
              </a:spcAft>
              <a:buClrTx/>
              <a:buSzTx/>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ctr" defTabSz="914400" rtl="0" eaLnBrk="1" fontAlgn="auto" latinLnBrk="0" hangingPunct="1">
              <a:lnSpc>
                <a:spcPct val="90000"/>
              </a:lnSpc>
              <a:spcBef>
                <a:spcPts val="0"/>
              </a:spcBef>
              <a:spcAft>
                <a:spcPts val="600"/>
              </a:spcAft>
              <a:buClrTx/>
              <a:buSzTx/>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Nicht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erschrecken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lassen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b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p>
          <a:p>
            <a:pPr marR="0" lvl="0" algn="ctr" defTabSz="914400" rtl="0" eaLnBrk="1" fontAlgn="auto" latinLnBrk="0" hangingPunct="1">
              <a:lnSpc>
                <a:spcPct val="90000"/>
              </a:lnSpc>
              <a:spcBef>
                <a:spcPts val="0"/>
              </a:spcBef>
              <a:spcAft>
                <a:spcPts val="600"/>
              </a:spcAft>
              <a:buClrTx/>
              <a:buSzTx/>
              <a:tabLst/>
              <a:defRPr/>
            </a:pPr>
            <a:endParaRPr lang="en-US" sz="1300" dirty="0">
              <a:solidFill>
                <a:srgbClr val="FF0000"/>
              </a:solidFill>
              <a:latin typeface="Calibri" panose="020F0502020204030204"/>
              <a:sym typeface="Wingdings" panose="05000000000000000000" pitchFamily="2" charset="2"/>
            </a:endParaRPr>
          </a:p>
          <a:p>
            <a:pPr marR="0" lvl="0" defTabSz="914400" rtl="0" eaLnBrk="1" fontAlgn="auto" latinLnBrk="0" hangingPunct="1">
              <a:lnSpc>
                <a:spcPct val="90000"/>
              </a:lnSpc>
              <a:spcBef>
                <a:spcPts val="0"/>
              </a:spcBef>
              <a:spcAft>
                <a:spcPts val="600"/>
              </a:spcAft>
              <a:buClrTx/>
              <a:buSzTx/>
              <a:tabLst/>
              <a:defRPr/>
            </a:pPr>
            <a:r>
              <a:rPr lang="en-US" sz="1500" dirty="0" err="1">
                <a:solidFill>
                  <a:srgbClr val="FF0000"/>
                </a:solidFill>
                <a:latin typeface="Calibri" panose="020F0502020204030204"/>
                <a:sym typeface="Wingdings" panose="05000000000000000000" pitchFamily="2" charset="2"/>
              </a:rPr>
              <a:t>Hinweis</a:t>
            </a:r>
            <a:r>
              <a:rPr lang="en-US" sz="1500" dirty="0">
                <a:solidFill>
                  <a:srgbClr val="FF0000"/>
                </a:solidFill>
                <a:latin typeface="Calibri" panose="020F0502020204030204"/>
                <a:sym typeface="Wingdings" panose="05000000000000000000" pitchFamily="2" charset="2"/>
              </a:rPr>
              <a:t>: </a:t>
            </a:r>
            <a:r>
              <a:rPr lang="en-US" sz="1500" dirty="0" err="1">
                <a:solidFill>
                  <a:srgbClr val="FF0000"/>
                </a:solidFill>
                <a:latin typeface="Calibri" panose="020F0502020204030204"/>
                <a:sym typeface="Wingdings" panose="05000000000000000000" pitchFamily="2" charset="2"/>
              </a:rPr>
              <a:t>bitte</a:t>
            </a:r>
            <a:r>
              <a:rPr lang="en-US" sz="1500" dirty="0">
                <a:solidFill>
                  <a:srgbClr val="FF0000"/>
                </a:solidFill>
                <a:latin typeface="Calibri" panose="020F0502020204030204"/>
                <a:sym typeface="Wingdings" panose="05000000000000000000" pitchFamily="2" charset="2"/>
              </a:rPr>
              <a:t> den </a:t>
            </a:r>
            <a:r>
              <a:rPr lang="en-US" sz="1500" dirty="0" err="1">
                <a:solidFill>
                  <a:srgbClr val="FF0000"/>
                </a:solidFill>
                <a:latin typeface="Calibri" panose="020F0502020204030204"/>
                <a:sym typeface="Wingdings" panose="05000000000000000000" pitchFamily="2" charset="2"/>
              </a:rPr>
              <a:t>Bildschirmpräsentationsmodus</a:t>
            </a:r>
            <a:r>
              <a:rPr lang="en-US" sz="1500" dirty="0">
                <a:solidFill>
                  <a:srgbClr val="FF0000"/>
                </a:solidFill>
                <a:latin typeface="Calibri" panose="020F0502020204030204"/>
                <a:sym typeface="Wingdings" panose="05000000000000000000" pitchFamily="2" charset="2"/>
              </a:rPr>
              <a:t> </a:t>
            </a:r>
            <a:r>
              <a:rPr lang="en-US" sz="1500" dirty="0" err="1">
                <a:solidFill>
                  <a:srgbClr val="FF0000"/>
                </a:solidFill>
                <a:latin typeface="Calibri" panose="020F0502020204030204"/>
                <a:sym typeface="Wingdings" panose="05000000000000000000" pitchFamily="2" charset="2"/>
              </a:rPr>
              <a:t>benutzen</a:t>
            </a:r>
            <a:r>
              <a:rPr lang="en-US" sz="1500" dirty="0">
                <a:solidFill>
                  <a:srgbClr val="FF0000"/>
                </a:solidFill>
                <a:latin typeface="Calibri" panose="020F0502020204030204"/>
                <a:sym typeface="Wingdings" panose="05000000000000000000" pitchFamily="2" charset="2"/>
              </a:rPr>
              <a:t> (“F5”-Taste) und die </a:t>
            </a:r>
            <a:r>
              <a:rPr lang="en-US" sz="1500" dirty="0" err="1">
                <a:solidFill>
                  <a:srgbClr val="FF0000"/>
                </a:solidFill>
                <a:latin typeface="Calibri" panose="020F0502020204030204"/>
                <a:sym typeface="Wingdings" panose="05000000000000000000" pitchFamily="2" charset="2"/>
              </a:rPr>
              <a:t>Legende</a:t>
            </a:r>
            <a:r>
              <a:rPr lang="en-US" sz="1500" dirty="0">
                <a:solidFill>
                  <a:srgbClr val="FF0000"/>
                </a:solidFill>
                <a:latin typeface="Calibri" panose="020F0502020204030204"/>
                <a:sym typeface="Wingdings" panose="05000000000000000000" pitchFamily="2" charset="2"/>
              </a:rPr>
              <a:t> </a:t>
            </a:r>
            <a:r>
              <a:rPr lang="en-US" sz="1500" dirty="0" err="1">
                <a:solidFill>
                  <a:srgbClr val="FF0000"/>
                </a:solidFill>
                <a:latin typeface="Calibri" panose="020F0502020204030204"/>
                <a:sym typeface="Wingdings" panose="05000000000000000000" pitchFamily="2" charset="2"/>
              </a:rPr>
              <a:t>im</a:t>
            </a:r>
            <a:r>
              <a:rPr lang="en-US" sz="1500" dirty="0">
                <a:solidFill>
                  <a:srgbClr val="FF0000"/>
                </a:solidFill>
                <a:latin typeface="Calibri" panose="020F0502020204030204"/>
                <a:sym typeface="Wingdings" panose="05000000000000000000" pitchFamily="2" charset="2"/>
              </a:rPr>
              <a:t> </a:t>
            </a:r>
            <a:r>
              <a:rPr lang="en-US" sz="1500" dirty="0" err="1">
                <a:solidFill>
                  <a:srgbClr val="FF0000"/>
                </a:solidFill>
                <a:latin typeface="Calibri" panose="020F0502020204030204"/>
                <a:sym typeface="Wingdings" panose="05000000000000000000" pitchFamily="2" charset="2"/>
              </a:rPr>
              <a:t>Kommentarbereich</a:t>
            </a:r>
            <a:r>
              <a:rPr lang="en-US" sz="1500" dirty="0">
                <a:solidFill>
                  <a:srgbClr val="FF0000"/>
                </a:solidFill>
                <a:latin typeface="Calibri" panose="020F0502020204030204"/>
                <a:sym typeface="Wingdings" panose="05000000000000000000" pitchFamily="2" charset="2"/>
              </a:rPr>
              <a:t> </a:t>
            </a:r>
            <a:r>
              <a:rPr lang="en-US" sz="1500" dirty="0" err="1">
                <a:solidFill>
                  <a:srgbClr val="FF0000"/>
                </a:solidFill>
                <a:latin typeface="Calibri" panose="020F0502020204030204"/>
                <a:sym typeface="Wingdings" panose="05000000000000000000" pitchFamily="2" charset="2"/>
              </a:rPr>
              <a:t>beachten</a:t>
            </a:r>
            <a:endParaRPr kumimoji="0" lang="en-US" sz="1500" b="0" i="0" u="none" strike="noStrike" kern="1200" cap="none" spc="0" normalizeH="0" baseline="0" noProof="0" dirty="0">
              <a:ln>
                <a:noFill/>
              </a:ln>
              <a:solidFill>
                <a:srgbClr val="FF0000"/>
              </a:solidFill>
              <a:effectLst/>
              <a:uLnTx/>
              <a:uFillTx/>
              <a:latin typeface="Calibri" panose="020F0502020204030204"/>
            </a:endParaRPr>
          </a:p>
        </p:txBody>
      </p:sp>
    </p:spTree>
    <p:extLst>
      <p:ext uri="{BB962C8B-B14F-4D97-AF65-F5344CB8AC3E}">
        <p14:creationId xmlns:p14="http://schemas.microsoft.com/office/powerpoint/2010/main" val="80692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Autofit/>
          </a:bodyPr>
          <a:lstStyle/>
          <a:p>
            <a:pPr algn="ctr"/>
            <a:r>
              <a:rPr lang="en-US" sz="2500" b="1" kern="1200" dirty="0" err="1">
                <a:solidFill>
                  <a:schemeClr val="tx1"/>
                </a:solidFill>
                <a:latin typeface="+mj-lt"/>
                <a:ea typeface="+mj-ea"/>
                <a:cs typeface="+mj-cs"/>
              </a:rPr>
              <a:t>Verzeichnis</a:t>
            </a:r>
            <a:r>
              <a:rPr lang="en-US" sz="2500" b="1" kern="1200" dirty="0">
                <a:solidFill>
                  <a:schemeClr val="tx1"/>
                </a:solidFill>
                <a:latin typeface="+mj-lt"/>
                <a:ea typeface="+mj-ea"/>
                <a:cs typeface="+mj-cs"/>
              </a:rPr>
              <a:t> der </a:t>
            </a:r>
            <a:r>
              <a:rPr lang="en-US" sz="2500" b="1" kern="1200" dirty="0" err="1">
                <a:solidFill>
                  <a:schemeClr val="tx1"/>
                </a:solidFill>
                <a:latin typeface="+mj-lt"/>
                <a:ea typeface="+mj-ea"/>
                <a:cs typeface="+mj-cs"/>
              </a:rPr>
              <a:t>Verarbeitungstätigkeiten</a:t>
            </a:r>
            <a:r>
              <a:rPr lang="en-US" sz="2500" b="1" kern="1200" dirty="0">
                <a:solidFill>
                  <a:schemeClr val="tx1"/>
                </a:solidFill>
                <a:latin typeface="+mj-lt"/>
                <a:ea typeface="+mj-ea"/>
                <a:cs typeface="+mj-cs"/>
              </a:rPr>
              <a:t> (VVT)</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marL="0" marR="0" lvl="0" indent="0" defTabSz="914400" rtl="0" eaLnBrk="1" fontAlgn="auto" latinLnBrk="0" hangingPunct="1">
              <a:lnSpc>
                <a:spcPct val="90000"/>
              </a:lnSpc>
              <a:spcBef>
                <a:spcPts val="0"/>
              </a:spcBef>
              <a:spcAft>
                <a:spcPts val="600"/>
              </a:spcAft>
              <a:buClrTx/>
              <a:buSzTx/>
              <a:buFontTx/>
              <a:buNone/>
              <a:tabLst/>
              <a:defRPr/>
            </a:pPr>
            <a:r>
              <a:rPr lang="de-DE" sz="1250" b="1" dirty="0">
                <a:solidFill>
                  <a:prstClr val="black"/>
                </a:solidFill>
                <a:latin typeface="Calibri" panose="020F0502020204030204"/>
              </a:rPr>
              <a:t>Kurzbeschreibung</a:t>
            </a:r>
            <a:endParaRPr lang="de-DE" sz="1250" dirty="0">
              <a:solidFill>
                <a:prstClr val="black"/>
              </a:solidFill>
              <a:latin typeface="Calibri" panose="020F0502020204030204"/>
            </a:endParaRP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rPr>
              <a:t>Enthält alle wesentlichen Informationen zur Verarbeitung personenbezogener Daten</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rPr>
              <a:t>Gesetzliche Anforderung nach Art. 30 DSGVO</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1250" dirty="0">
                <a:solidFill>
                  <a:prstClr val="black"/>
                </a:solidFill>
                <a:latin typeface="Calibri" panose="020F0502020204030204"/>
              </a:rPr>
              <a:t>Grundlage für weitere Datenschutzdokumentation</a:t>
            </a:r>
            <a:endPar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90000"/>
              </a:lnSpc>
              <a:spcBef>
                <a:spcPts val="0"/>
              </a:spcBef>
              <a:spcAft>
                <a:spcPts val="600"/>
              </a:spcAft>
              <a:buClrTx/>
              <a:buSzTx/>
              <a:buFontTx/>
              <a:buNone/>
              <a:tabLst/>
              <a:defRPr/>
            </a:pPr>
            <a:endParaRPr kumimoji="0" lang="en-US" sz="125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125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rPr>
              <a:t>Mittelgroße bis große Forschungsprojekte</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rPr>
              <a:t>Alle Forschungsprojekte, wo an sensiblen Daten (Art. 9 DSGVO) geforscht wird</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250" b="0" i="0" u="none" strike="noStrike" kern="1200" cap="none" spc="0" normalizeH="0" baseline="0" noProof="0" dirty="0">
                <a:ln>
                  <a:noFill/>
                </a:ln>
                <a:solidFill>
                  <a:prstClr val="black"/>
                </a:solidFill>
                <a:effectLst/>
                <a:uLnTx/>
                <a:uFillTx/>
                <a:latin typeface="Calibri" panose="020F0502020204030204"/>
                <a:ea typeface="+mn-ea"/>
                <a:cs typeface="+mn-cs"/>
              </a:rPr>
              <a:t>Grundlage für hausinterne Beratung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de-DE" sz="1250" b="1" dirty="0">
              <a:solidFill>
                <a:prstClr val="black"/>
              </a:solidFill>
              <a:latin typeface="Calibri" panose="020F0502020204030204"/>
            </a:endParaRPr>
          </a:p>
          <a:p>
            <a:pPr marR="0" lvl="0" algn="l" defTabSz="914400" rtl="0" eaLnBrk="1" fontAlgn="auto" latinLnBrk="0" hangingPunct="1">
              <a:lnSpc>
                <a:spcPct val="90000"/>
              </a:lnSpc>
              <a:spcBef>
                <a:spcPts val="0"/>
              </a:spcBef>
              <a:spcAft>
                <a:spcPts val="600"/>
              </a:spcAft>
              <a:buClrTx/>
              <a:buSzTx/>
              <a:tabLst/>
              <a:defRPr/>
            </a:pPr>
            <a:r>
              <a:rPr lang="de-DE" sz="1250" b="1" dirty="0">
                <a:solidFill>
                  <a:prstClr val="black"/>
                </a:solidFill>
                <a:latin typeface="Calibri" panose="020F0502020204030204"/>
              </a:rPr>
              <a:t>Ansprechpersonen</a:t>
            </a:r>
            <a:r>
              <a:rPr lang="de-DE" sz="1250" dirty="0">
                <a:solidFill>
                  <a:prstClr val="black"/>
                </a:solidFill>
                <a:latin typeface="Calibri" panose="020F0502020204030204"/>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1250" dirty="0">
                <a:solidFill>
                  <a:prstClr val="black"/>
                </a:solidFill>
                <a:latin typeface="Calibri" panose="020F0502020204030204"/>
              </a:rPr>
              <a:t>DISK, Datenschutzmanager</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nhaltsplatzhalter 7" descr="Ein Bild, das Text enthält.&#10;&#10;Automatisch generierte Beschreibung">
            <a:extLst>
              <a:ext uri="{FF2B5EF4-FFF2-40B4-BE49-F238E27FC236}">
                <a16:creationId xmlns:a16="http://schemas.microsoft.com/office/drawing/2014/main" id="{FEAD0005-03DB-F04C-9F27-000565DC65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4488" y="3986212"/>
            <a:ext cx="1162050" cy="1447800"/>
          </a:xfrm>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239693"/>
          </a:xfrm>
          <a:prstGeom prst="rect">
            <a:avLst/>
          </a:prstGeom>
        </p:spPr>
      </p:pic>
    </p:spTree>
    <p:extLst>
      <p:ext uri="{BB962C8B-B14F-4D97-AF65-F5344CB8AC3E}">
        <p14:creationId xmlns:p14="http://schemas.microsoft.com/office/powerpoint/2010/main" val="328188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dirty="0" err="1"/>
              <a:t>Einwilligungserklärung</a:t>
            </a:r>
            <a:endParaRPr lang="en-US" sz="2500" b="1" dirty="0"/>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0" marR="0" lvl="0" indent="0" defTabSz="914400" rtl="0" eaLnBrk="1" fontAlgn="auto" latinLnBrk="0" hangingPunct="1">
              <a:lnSpc>
                <a:spcPct val="90000"/>
              </a:lnSpc>
              <a:spcBef>
                <a:spcPts val="0"/>
              </a:spcBef>
              <a:spcAft>
                <a:spcPts val="600"/>
              </a:spcAft>
              <a:buClrTx/>
              <a:buSzTx/>
              <a:buFontTx/>
              <a:buNone/>
              <a:tabLst/>
              <a:defRPr/>
            </a:pPr>
            <a:r>
              <a:rPr lang="de-DE" sz="1300" b="1" dirty="0">
                <a:solidFill>
                  <a:prstClr val="black"/>
                </a:solidFill>
                <a:latin typeface="Calibri" panose="020F0502020204030204"/>
              </a:rPr>
              <a:t>Kurzbeschreibung:</a:t>
            </a:r>
            <a:endParaRPr lang="de-DE" sz="1300" dirty="0">
              <a:solidFill>
                <a:prstClr val="black"/>
              </a:solidFill>
              <a:latin typeface="Calibri" panose="020F0502020204030204"/>
            </a:endParaRP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Erklärung der betroffenen Person, dass sie die Verarbeitung ihrer personenbezogenen Daten erlaubt</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Macht die Erhebung der Daten erst rechtlich zulässig (= Rechtsgrundlage)</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Ist zwingend *vor* der Erhebung einzuholen</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1300" dirty="0">
                <a:solidFill>
                  <a:prstClr val="black"/>
                </a:solidFill>
                <a:latin typeface="Calibri" panose="020F0502020204030204"/>
              </a:rPr>
              <a:t>S</a:t>
            </a:r>
            <a:r>
              <a:rPr kumimoji="0" lang="de-DE" sz="1300" b="0" i="0" u="none" strike="noStrike" kern="1200" cap="none" spc="0" normalizeH="0" baseline="0" noProof="0" dirty="0" err="1">
                <a:ln>
                  <a:noFill/>
                </a:ln>
                <a:solidFill>
                  <a:prstClr val="black"/>
                </a:solidFill>
                <a:effectLst/>
                <a:uLnTx/>
                <a:uFillTx/>
                <a:latin typeface="Calibri" panose="020F0502020204030204"/>
                <a:ea typeface="+mn-ea"/>
                <a:cs typeface="+mn-cs"/>
              </a:rPr>
              <a:t>ämtliche</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Umfragen, Forschungsprojekten usw., wo personenbezogene Daten erhoben werden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de-DE" sz="1300" b="1" dirty="0">
              <a:solidFill>
                <a:prstClr val="black"/>
              </a:solidFill>
              <a:latin typeface="Calibri" panose="020F0502020204030204"/>
            </a:endParaRPr>
          </a:p>
          <a:p>
            <a:pPr marR="0" lvl="0" algn="l" defTabSz="914400" rtl="0" eaLnBrk="1" fontAlgn="auto" latinLnBrk="0" hangingPunct="1">
              <a:lnSpc>
                <a:spcPct val="90000"/>
              </a:lnSpc>
              <a:spcBef>
                <a:spcPts val="0"/>
              </a:spcBef>
              <a:spcAft>
                <a:spcPts val="600"/>
              </a:spcAft>
              <a:buClrTx/>
              <a:buSzTx/>
              <a:tabLst/>
              <a:defRPr/>
            </a:pPr>
            <a:r>
              <a:rPr lang="de-DE" sz="1300" b="1" dirty="0">
                <a:solidFill>
                  <a:prstClr val="black"/>
                </a:solidFill>
                <a:latin typeface="Calibri" panose="020F0502020204030204"/>
              </a:rPr>
              <a:t>Ansprechpersonen</a:t>
            </a:r>
            <a:r>
              <a:rPr lang="de-DE" sz="1300" dirty="0">
                <a:solidFill>
                  <a:prstClr val="black"/>
                </a:solidFill>
                <a:latin typeface="Calibri" panose="020F0502020204030204"/>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1300" dirty="0">
                <a:solidFill>
                  <a:prstClr val="black"/>
                </a:solidFill>
                <a:latin typeface="Calibri" panose="020F0502020204030204"/>
              </a:rPr>
              <a:t>DISK, Kompetenzzentrum Forschungsdaten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nhaltsplatzhalter 7" descr="Ein Bild, das Pfeil enthält.&#10;&#10;Automatisch generierte Beschreibung">
            <a:extLst>
              <a:ext uri="{FF2B5EF4-FFF2-40B4-BE49-F238E27FC236}">
                <a16:creationId xmlns:a16="http://schemas.microsoft.com/office/drawing/2014/main" id="{7186EC4D-7708-D6BF-98D7-CDB4BE4493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2313" y="1423987"/>
            <a:ext cx="3324225" cy="4010025"/>
          </a:xfrm>
        </p:spPr>
      </p:pic>
      <p:sp>
        <p:nvSpPr>
          <p:cNvPr id="3" name="Pfeil: nach unten 2">
            <a:extLst>
              <a:ext uri="{FF2B5EF4-FFF2-40B4-BE49-F238E27FC236}">
                <a16:creationId xmlns:a16="http://schemas.microsoft.com/office/drawing/2014/main" id="{688B64EE-737C-243A-6F2C-3CAC8F981B14}"/>
              </a:ext>
            </a:extLst>
          </p:cNvPr>
          <p:cNvSpPr/>
          <p:nvPr/>
        </p:nvSpPr>
        <p:spPr>
          <a:xfrm rot="12654430">
            <a:off x="5810946" y="2514598"/>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Inhaltsplatzhalter 4"/>
          <p:cNvPicPr>
            <a:picLocks noChangeAspect="1"/>
          </p:cNvPicPr>
          <p:nvPr/>
        </p:nvPicPr>
        <p:blipFill rotWithShape="1">
          <a:blip r:embed="rId3">
            <a:extLst>
              <a:ext uri="{28A0092B-C50C-407E-A947-70E740481C1C}">
                <a14:useLocalDpi xmlns:a14="http://schemas.microsoft.com/office/drawing/2010/main" val="0"/>
              </a:ext>
            </a:extLst>
          </a:blip>
          <a:srcRect t="14229" b="10182"/>
          <a:stretch/>
        </p:blipFill>
        <p:spPr>
          <a:xfrm>
            <a:off x="-601490" y="14990"/>
            <a:ext cx="12793490" cy="6858000"/>
          </a:xfrm>
          <a:prstGeom prst="rect">
            <a:avLst/>
          </a:prstGeom>
        </p:spPr>
      </p:pic>
    </p:spTree>
    <p:extLst>
      <p:ext uri="{BB962C8B-B14F-4D97-AF65-F5344CB8AC3E}">
        <p14:creationId xmlns:p14="http://schemas.microsoft.com/office/powerpoint/2010/main" val="250178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dirty="0" err="1"/>
              <a:t>Datenschutzerklärung</a:t>
            </a:r>
            <a:r>
              <a:rPr lang="en-US" sz="2500" b="1" dirty="0"/>
              <a:t> / </a:t>
            </a:r>
            <a:r>
              <a:rPr lang="en-US" sz="2500" b="1" dirty="0" err="1"/>
              <a:t>Datenschutzhinweise</a:t>
            </a:r>
            <a:endParaRPr lang="en-US" sz="2500" b="1" dirty="0"/>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25000" lnSpcReduction="20000"/>
          </a:bodyPr>
          <a:lstStyle/>
          <a:p>
            <a:pPr marL="0" marR="0" lvl="0" indent="0" defTabSz="914400" rtl="0" eaLnBrk="1" fontAlgn="auto" latinLnBrk="0" hangingPunct="1">
              <a:lnSpc>
                <a:spcPct val="90000"/>
              </a:lnSpc>
              <a:spcBef>
                <a:spcPts val="0"/>
              </a:spcBef>
              <a:spcAft>
                <a:spcPts val="600"/>
              </a:spcAft>
              <a:buClrTx/>
              <a:buSzTx/>
              <a:buFontTx/>
              <a:buNone/>
              <a:tabLst/>
              <a:defRPr/>
            </a:pPr>
            <a:r>
              <a:rPr lang="de-DE" sz="5200" b="1" dirty="0">
                <a:solidFill>
                  <a:prstClr val="black"/>
                </a:solidFill>
                <a:latin typeface="Calibri" panose="020F0502020204030204"/>
              </a:rPr>
              <a:t>Kurzbeschreibung:</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Informiert die Betroffenen / Studienteilnehmer über die Verarbeitung ihrer personenbezogenen Daten sowie über ihre Rechte</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Gesetzliche Anforderung nach </a:t>
            </a:r>
            <a:r>
              <a:rPr kumimoji="0" lang="de-DE" sz="5200" b="0" i="0" u="none" strike="noStrike" kern="1200" cap="none" spc="0" normalizeH="0" baseline="0" noProof="0" dirty="0" err="1">
                <a:ln>
                  <a:noFill/>
                </a:ln>
                <a:solidFill>
                  <a:prstClr val="black"/>
                </a:solidFill>
                <a:effectLst/>
                <a:uLnTx/>
                <a:uFillTx/>
                <a:latin typeface="Calibri" panose="020F0502020204030204"/>
                <a:ea typeface="+mn-ea"/>
                <a:cs typeface="+mn-cs"/>
              </a:rPr>
              <a:t>Artt</a:t>
            </a: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 13-14 DS-GVO</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Ausdruck der proaktiven Informationspflichten des Verantwortlichen</a:t>
            </a:r>
          </a:p>
          <a:p>
            <a:pPr marL="342900" marR="0" lvl="0" indent="-342900"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90000"/>
              </a:lnSpc>
              <a:spcBef>
                <a:spcPts val="0"/>
              </a:spcBef>
              <a:spcAft>
                <a:spcPts val="600"/>
              </a:spcAft>
              <a:buClrTx/>
              <a:buSzTx/>
              <a:buFontTx/>
              <a:buNone/>
              <a:tabLst/>
              <a:defRPr/>
            </a:pPr>
            <a:r>
              <a:rPr kumimoji="0" lang="en-US" sz="52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5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5200" dirty="0">
                <a:solidFill>
                  <a:prstClr val="black"/>
                </a:solidFill>
                <a:latin typeface="Calibri" panose="020F0502020204030204"/>
              </a:rPr>
              <a:t>S</a:t>
            </a:r>
            <a:r>
              <a:rPr kumimoji="0" lang="de-DE" sz="5200" b="0" i="0" u="none" strike="noStrike" kern="1200" cap="none" spc="0" normalizeH="0" baseline="0" noProof="0" dirty="0" err="1">
                <a:ln>
                  <a:noFill/>
                </a:ln>
                <a:solidFill>
                  <a:prstClr val="black"/>
                </a:solidFill>
                <a:effectLst/>
                <a:uLnTx/>
                <a:uFillTx/>
                <a:latin typeface="Calibri" panose="020F0502020204030204"/>
                <a:ea typeface="+mn-ea"/>
                <a:cs typeface="+mn-cs"/>
              </a:rPr>
              <a:t>ämtliche</a:t>
            </a: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 Umfragen, Forschungsprojekten usw., wo personenbezogene Daten erhoben werden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Betroffenen vor der Erhebung / Einwilligung zugänglich machen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de-DE" sz="4000" b="1" dirty="0">
              <a:solidFill>
                <a:prstClr val="black"/>
              </a:solidFill>
              <a:latin typeface="Calibri" panose="020F0502020204030204"/>
            </a:endParaRPr>
          </a:p>
          <a:p>
            <a:pPr marR="0" lvl="0" algn="l" defTabSz="914400" rtl="0" eaLnBrk="1" fontAlgn="auto" latinLnBrk="0" hangingPunct="1">
              <a:lnSpc>
                <a:spcPct val="90000"/>
              </a:lnSpc>
              <a:spcBef>
                <a:spcPts val="0"/>
              </a:spcBef>
              <a:spcAft>
                <a:spcPts val="600"/>
              </a:spcAft>
              <a:buClrTx/>
              <a:buSzTx/>
              <a:tabLst/>
              <a:defRPr/>
            </a:pPr>
            <a:r>
              <a:rPr lang="de-DE" sz="5200" b="1" dirty="0">
                <a:solidFill>
                  <a:prstClr val="black"/>
                </a:solidFill>
                <a:latin typeface="Calibri" panose="020F0502020204030204"/>
              </a:rPr>
              <a:t>Ansprechpersonen</a:t>
            </a:r>
            <a:r>
              <a:rPr lang="de-DE" sz="5200" dirty="0">
                <a:solidFill>
                  <a:prstClr val="black"/>
                </a:solidFill>
                <a:latin typeface="Calibri" panose="020F0502020204030204"/>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5200" dirty="0">
                <a:solidFill>
                  <a:prstClr val="black"/>
                </a:solidFill>
                <a:latin typeface="Calibri" panose="020F0502020204030204"/>
              </a:rPr>
              <a:t>DISK, Kompetenzzentrum Forschungsdaten</a:t>
            </a:r>
            <a:endPar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Grafik 2">
            <a:extLst>
              <a:ext uri="{FF2B5EF4-FFF2-40B4-BE49-F238E27FC236}">
                <a16:creationId xmlns:a16="http://schemas.microsoft.com/office/drawing/2014/main" id="{5AB2F40E-562B-D601-E2FB-FE6995250A67}"/>
              </a:ext>
            </a:extLst>
          </p:cNvPr>
          <p:cNvPicPr>
            <a:picLocks noChangeAspect="1"/>
          </p:cNvPicPr>
          <p:nvPr/>
        </p:nvPicPr>
        <p:blipFill>
          <a:blip r:embed="rId2"/>
          <a:stretch>
            <a:fillRect/>
          </a:stretch>
        </p:blipFill>
        <p:spPr>
          <a:xfrm>
            <a:off x="5818329" y="1416400"/>
            <a:ext cx="4352921" cy="4017612"/>
          </a:xfrm>
          <a:prstGeom prst="rect">
            <a:avLst/>
          </a:prstGeom>
        </p:spPr>
      </p:pic>
      <p:sp>
        <p:nvSpPr>
          <p:cNvPr id="4" name="Pfeil: nach unten 3">
            <a:extLst>
              <a:ext uri="{FF2B5EF4-FFF2-40B4-BE49-F238E27FC236}">
                <a16:creationId xmlns:a16="http://schemas.microsoft.com/office/drawing/2014/main" id="{77B090A6-F1BB-7EFC-E2E5-72DC9CE74611}"/>
              </a:ext>
            </a:extLst>
          </p:cNvPr>
          <p:cNvSpPr/>
          <p:nvPr/>
        </p:nvSpPr>
        <p:spPr>
          <a:xfrm rot="12338924">
            <a:off x="5167701" y="4185341"/>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Inhaltsplatzhalt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9186"/>
            <a:ext cx="12191999" cy="7888941"/>
          </a:xfrm>
          <a:prstGeom prst="rect">
            <a:avLst/>
          </a:prstGeom>
        </p:spPr>
      </p:pic>
    </p:spTree>
    <p:extLst>
      <p:ext uri="{BB962C8B-B14F-4D97-AF65-F5344CB8AC3E}">
        <p14:creationId xmlns:p14="http://schemas.microsoft.com/office/powerpoint/2010/main" val="107678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kern="1200" dirty="0">
                <a:solidFill>
                  <a:schemeClr val="tx1"/>
                </a:solidFill>
                <a:latin typeface="+mj-lt"/>
                <a:ea typeface="+mj-ea"/>
                <a:cs typeface="+mj-cs"/>
              </a:rPr>
              <a:t> </a:t>
            </a:r>
            <a:r>
              <a:rPr lang="en-US" sz="2500" b="1" dirty="0" err="1"/>
              <a:t>Technische</a:t>
            </a:r>
            <a:r>
              <a:rPr lang="en-US" sz="2500" b="1" dirty="0"/>
              <a:t> und </a:t>
            </a:r>
            <a:r>
              <a:rPr lang="en-US" sz="2500" b="1" dirty="0" err="1"/>
              <a:t>organisatorische</a:t>
            </a:r>
            <a:r>
              <a:rPr lang="en-US" sz="2500" b="1" dirty="0"/>
              <a:t> </a:t>
            </a:r>
            <a:r>
              <a:rPr lang="en-US" sz="2500" b="1" dirty="0" err="1"/>
              <a:t>Maßnahmen</a:t>
            </a:r>
            <a:r>
              <a:rPr lang="en-US" sz="2500" b="1" dirty="0"/>
              <a:t> (TOMs)</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Beschreibung der technischen und organisatorischen Maßnahmen, die ergriffen wurden um die Vertraulichkeit, Verfügbarkeit und Integrität der (Forschungs-)Daten abzusichern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Forschungsprojekte als Anlage zum VVT</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Anlagen zu AV-Verträgen und JC-Vereinbarungen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DISK, EDV-Betreuung, Informationssicherheitsbeauftragter /          -manager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Inhaltsplatzhalter 13" descr="Ein Bild, das Text, Basketball enthält.&#10;&#10;Automatisch generierte Beschreibung">
            <a:extLst>
              <a:ext uri="{FF2B5EF4-FFF2-40B4-BE49-F238E27FC236}">
                <a16:creationId xmlns:a16="http://schemas.microsoft.com/office/drawing/2014/main" id="{29AD3773-329C-46AD-34A1-719BFB26B0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47864" y="1527667"/>
            <a:ext cx="4445658" cy="4351338"/>
          </a:xfrm>
        </p:spPr>
      </p:pic>
      <p:sp>
        <p:nvSpPr>
          <p:cNvPr id="5" name="Pfeil: nach unten 4">
            <a:extLst>
              <a:ext uri="{FF2B5EF4-FFF2-40B4-BE49-F238E27FC236}">
                <a16:creationId xmlns:a16="http://schemas.microsoft.com/office/drawing/2014/main" id="{7E31B7D1-40BF-02A0-2099-D1FE87F68A7E}"/>
              </a:ext>
            </a:extLst>
          </p:cNvPr>
          <p:cNvSpPr/>
          <p:nvPr/>
        </p:nvSpPr>
        <p:spPr>
          <a:xfrm>
            <a:off x="9525473" y="2788935"/>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2821"/>
            <a:ext cx="12192000" cy="7859304"/>
          </a:xfrm>
          <a:prstGeom prst="rect">
            <a:avLst/>
          </a:prstGeom>
        </p:spPr>
      </p:pic>
    </p:spTree>
    <p:extLst>
      <p:ext uri="{BB962C8B-B14F-4D97-AF65-F5344CB8AC3E}">
        <p14:creationId xmlns:p14="http://schemas.microsoft.com/office/powerpoint/2010/main" val="2117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err="1">
                <a:solidFill>
                  <a:schemeClr val="tx1"/>
                </a:solidFill>
                <a:latin typeface="+mj-lt"/>
                <a:ea typeface="+mj-ea"/>
                <a:cs typeface="+mj-cs"/>
              </a:rPr>
              <a:t>Auftragsdatenverarbeitungs-vertrag</a:t>
            </a:r>
            <a:r>
              <a:rPr lang="en-US" sz="2500" b="1" kern="1200" dirty="0">
                <a:solidFill>
                  <a:schemeClr val="tx1"/>
                </a:solidFill>
                <a:latin typeface="+mj-lt"/>
                <a:ea typeface="+mj-ea"/>
                <a:cs typeface="+mj-cs"/>
              </a:rPr>
              <a:t> (AV-</a:t>
            </a:r>
            <a:r>
              <a:rPr lang="en-US" sz="2500" b="1" kern="1200" dirty="0" err="1">
                <a:solidFill>
                  <a:schemeClr val="tx1"/>
                </a:solidFill>
                <a:latin typeface="+mj-lt"/>
                <a:ea typeface="+mj-ea"/>
                <a:cs typeface="+mj-cs"/>
              </a:rPr>
              <a:t>Vertrag</a:t>
            </a:r>
            <a:r>
              <a:rPr lang="en-US" sz="2500" b="1" kern="1200" dirty="0">
                <a:solidFill>
                  <a:schemeClr val="tx1"/>
                </a:solidFill>
                <a:latin typeface="+mj-lt"/>
                <a:ea typeface="+mj-ea"/>
                <a:cs typeface="+mj-cs"/>
              </a:rPr>
              <a:t>)</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Enthält u.a. Angaben zur Art der Datenverarbeitung, Rechte und Pflichten der Parteien, sowie TOMs</a:t>
            </a:r>
          </a:p>
          <a:p>
            <a:pPr marL="342900" indent="-342900">
              <a:lnSpc>
                <a:spcPct val="90000"/>
              </a:lnSpc>
              <a:spcAft>
                <a:spcPts val="600"/>
              </a:spcAft>
              <a:buFont typeface="Arial" panose="020B0604020202020204" pitchFamily="34" charset="0"/>
              <a:buChar char="•"/>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Ist zwingend zu schließen, wenn personenbezogene Daten im Auftrag durch Universitätsexterne verarbeitet werden sollen</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Hosting von Webseiten bei externen Anbietern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Beauftragung von Transkriptionsbüros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e-DE" sz="1300" dirty="0">
                <a:solidFill>
                  <a:prstClr val="black"/>
                </a:solidFill>
                <a:latin typeface="Calibri" panose="020F0502020204030204"/>
              </a:rPr>
              <a:t>Einsatz externer IT-/Cloud-Dienste zwecks Verarbeitung personenbezogener Daten.</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DISK, fakultätsinterne Beschaffungsprozesse beachten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Grafik 2">
            <a:extLst>
              <a:ext uri="{FF2B5EF4-FFF2-40B4-BE49-F238E27FC236}">
                <a16:creationId xmlns:a16="http://schemas.microsoft.com/office/drawing/2014/main" id="{C6A13DCE-6250-BA93-F116-D785AAA19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6955" y="1527667"/>
            <a:ext cx="4456567" cy="4740224"/>
          </a:xfrm>
          <a:prstGeom prst="rect">
            <a:avLst/>
          </a:prstGeom>
        </p:spPr>
      </p:pic>
      <p:sp>
        <p:nvSpPr>
          <p:cNvPr id="5" name="Pfeil: nach unten 4">
            <a:extLst>
              <a:ext uri="{FF2B5EF4-FFF2-40B4-BE49-F238E27FC236}">
                <a16:creationId xmlns:a16="http://schemas.microsoft.com/office/drawing/2014/main" id="{8354F29C-3F1B-6A5A-C830-720F4232DF84}"/>
              </a:ext>
            </a:extLst>
          </p:cNvPr>
          <p:cNvSpPr/>
          <p:nvPr/>
        </p:nvSpPr>
        <p:spPr>
          <a:xfrm rot="17166071">
            <a:off x="5424159" y="4218329"/>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5869"/>
            <a:ext cx="12220444" cy="7338564"/>
          </a:xfrm>
          <a:prstGeom prst="rect">
            <a:avLst/>
          </a:prstGeom>
        </p:spPr>
      </p:pic>
    </p:spTree>
    <p:extLst>
      <p:ext uri="{BB962C8B-B14F-4D97-AF65-F5344CB8AC3E}">
        <p14:creationId xmlns:p14="http://schemas.microsoft.com/office/powerpoint/2010/main" val="426982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Autofit/>
          </a:bodyPr>
          <a:lstStyle/>
          <a:p>
            <a:pPr algn="ctr"/>
            <a:r>
              <a:rPr lang="de-DE" sz="2400" b="1" kern="1200" dirty="0">
                <a:solidFill>
                  <a:schemeClr val="tx1"/>
                </a:solidFill>
                <a:latin typeface="+mj-lt"/>
                <a:ea typeface="+mj-ea"/>
                <a:cs typeface="+mj-cs"/>
              </a:rPr>
              <a:t>Vereinbarung zur gemeinsamen Verantwortlichkeit (Joint </a:t>
            </a:r>
            <a:r>
              <a:rPr lang="de-DE" sz="2400" b="1" kern="1200" dirty="0" err="1">
                <a:solidFill>
                  <a:schemeClr val="tx1"/>
                </a:solidFill>
                <a:latin typeface="+mj-lt"/>
                <a:ea typeface="+mj-ea"/>
                <a:cs typeface="+mj-cs"/>
              </a:rPr>
              <a:t>Controllership</a:t>
            </a:r>
            <a:r>
              <a:rPr lang="de-DE" sz="2400" b="1" kern="1200" dirty="0">
                <a:solidFill>
                  <a:schemeClr val="tx1"/>
                </a:solidFill>
                <a:latin typeface="+mj-lt"/>
                <a:ea typeface="+mj-ea"/>
                <a:cs typeface="+mj-cs"/>
              </a:rPr>
              <a:t> Agreement)</a:t>
            </a:r>
            <a:endParaRPr lang="en-US" sz="2400" b="1" kern="1200" dirty="0">
              <a:solidFill>
                <a:schemeClr val="tx1"/>
              </a:solidFill>
              <a:latin typeface="+mj-lt"/>
              <a:ea typeface="+mj-ea"/>
              <a:cs typeface="+mj-cs"/>
            </a:endParaRPr>
          </a:p>
        </p:txBody>
      </p:sp>
      <p:sp>
        <p:nvSpPr>
          <p:cNvPr id="7" name="Gefaltete Ecke 5">
            <a:extLst>
              <a:ext uri="{FF2B5EF4-FFF2-40B4-BE49-F238E27FC236}">
                <a16:creationId xmlns:a16="http://schemas.microsoft.com/office/drawing/2014/main" id="{862C481A-A471-2E8B-8DD6-0FB1B613282A}"/>
              </a:ext>
            </a:extLst>
          </p:cNvPr>
          <p:cNvSpPr>
            <a:spLocks/>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400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3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Ist zu schließen, wenn mehrere Verantwortliche gemeinsam über die Zwecke („Warum wird verarbeitet?“) und Mittel („Wie wird verarbeitet?“) der Verarbeitung personenbezogener Daten entscheiden.</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Legt fest, welcher Verantwortliche welche Datenschutzverpflichtungen wahrnimmt</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Grundbestimmungen sind Betroffenen transparent (in DS-Erklärung) mitzuteilen</a:t>
            </a:r>
          </a:p>
          <a:p>
            <a:pPr marR="0" lvl="0" algn="l" defTabSz="914400" rtl="0" eaLnBrk="1" fontAlgn="auto" latinLnBrk="0" hangingPunct="1">
              <a:lnSpc>
                <a:spcPct val="90000"/>
              </a:lnSpc>
              <a:spcBef>
                <a:spcPts val="0"/>
              </a:spcBef>
              <a:spcAft>
                <a:spcPts val="600"/>
              </a:spcAft>
              <a:buClrTx/>
              <a:buSzTx/>
              <a:tabLst/>
              <a:defRPr/>
            </a:pPr>
            <a:endParaRPr kumimoji="0" lang="en-US" sz="3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0"/>
              </a:spcBef>
              <a:spcAft>
                <a:spcPts val="600"/>
              </a:spcAft>
              <a:buClrTx/>
              <a:buSzTx/>
              <a:tabLst/>
              <a:defRPr/>
            </a:pPr>
            <a:r>
              <a:rPr kumimoji="0" lang="en-US" sz="3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3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Forschungsprojekte mit mehreren Partnereinrichtungen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0"/>
              </a:spcBef>
              <a:spcAft>
                <a:spcPts val="600"/>
              </a:spcAft>
              <a:buClrTx/>
              <a:buSzTx/>
              <a:tabLst/>
              <a:defRPr/>
            </a:pPr>
            <a:r>
              <a:rPr kumimoji="0" lang="de-DE" sz="3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3300" b="0" i="0" u="none" strike="noStrike" kern="1200" cap="none" spc="0" normalizeH="0" baseline="0" noProof="0" dirty="0">
                <a:ln>
                  <a:noFill/>
                </a:ln>
                <a:solidFill>
                  <a:prstClr val="black"/>
                </a:solidFill>
                <a:effectLst/>
                <a:uLnTx/>
                <a:uFillTx/>
                <a:latin typeface="Calibri" panose="020F0502020204030204"/>
                <a:ea typeface="+mn-ea"/>
                <a:cs typeface="+mn-cs"/>
              </a:rPr>
              <a:t>DISK, Dezernat FFT</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39A51390-CF8E-A3E5-E443-0B6EC08B4C7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590040" y="898080"/>
            <a:ext cx="5150396" cy="5548494"/>
          </a:xfrm>
          <a:prstGeom prst="rect">
            <a:avLst/>
          </a:prstGeom>
        </p:spPr>
      </p:pic>
      <p:sp>
        <p:nvSpPr>
          <p:cNvPr id="5" name="Pfeil: nach unten 4">
            <a:extLst>
              <a:ext uri="{FF2B5EF4-FFF2-40B4-BE49-F238E27FC236}">
                <a16:creationId xmlns:a16="http://schemas.microsoft.com/office/drawing/2014/main" id="{2361D384-7E2E-D8D0-27CA-D35979B406CB}"/>
              </a:ext>
            </a:extLst>
          </p:cNvPr>
          <p:cNvSpPr/>
          <p:nvPr/>
        </p:nvSpPr>
        <p:spPr>
          <a:xfrm rot="20992515">
            <a:off x="4977621" y="3146789"/>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83" y="-88869"/>
            <a:ext cx="12269765" cy="7035738"/>
          </a:xfrm>
          <a:prstGeom prst="rect">
            <a:avLst/>
          </a:prstGeom>
        </p:spPr>
      </p:pic>
    </p:spTree>
    <p:extLst>
      <p:ext uri="{BB962C8B-B14F-4D97-AF65-F5344CB8AC3E}">
        <p14:creationId xmlns:p14="http://schemas.microsoft.com/office/powerpoint/2010/main" val="256299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err="1">
                <a:solidFill>
                  <a:schemeClr val="tx1"/>
                </a:solidFill>
                <a:latin typeface="+mj-lt"/>
                <a:ea typeface="+mj-ea"/>
                <a:cs typeface="+mj-cs"/>
              </a:rPr>
              <a:t>Datenflussdiagramm</a:t>
            </a:r>
            <a:endParaRPr lang="en-US" sz="2500" b="1" kern="1200" dirty="0">
              <a:solidFill>
                <a:schemeClr val="tx1"/>
              </a:solidFill>
              <a:latin typeface="+mj-lt"/>
              <a:ea typeface="+mj-ea"/>
              <a:cs typeface="+mj-cs"/>
            </a:endParaRP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Illustration des Flusses personenbezogener Daten in einem Forschungsprojekt</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Nicht obligatorisch, aber für die Beratung sehr empfehlenswert</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Forschungsprojekte</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Hausinterne Beratung</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DISK, Datenschutzmanager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Grafik 7">
            <a:extLst>
              <a:ext uri="{FF2B5EF4-FFF2-40B4-BE49-F238E27FC236}">
                <a16:creationId xmlns:a16="http://schemas.microsoft.com/office/drawing/2014/main" id="{FC7275FD-6F00-07E1-A412-D599779574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040" y="649269"/>
            <a:ext cx="5150396" cy="5797305"/>
          </a:xfrm>
          <a:prstGeom prst="rect">
            <a:avLst/>
          </a:prstGeom>
        </p:spPr>
      </p:pic>
      <p:sp>
        <p:nvSpPr>
          <p:cNvPr id="9" name="Pfeil: nach unten 8">
            <a:extLst>
              <a:ext uri="{FF2B5EF4-FFF2-40B4-BE49-F238E27FC236}">
                <a16:creationId xmlns:a16="http://schemas.microsoft.com/office/drawing/2014/main" id="{0F942948-DEA6-5095-A16F-49793FA39BBE}"/>
              </a:ext>
            </a:extLst>
          </p:cNvPr>
          <p:cNvSpPr/>
          <p:nvPr/>
        </p:nvSpPr>
        <p:spPr>
          <a:xfrm rot="8863806">
            <a:off x="9808888" y="1219183"/>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E8AD346D-96D7-4D00-90AD-D5DEFCCF47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2" y="-350040"/>
            <a:ext cx="12247882" cy="7061148"/>
          </a:xfrm>
          <a:prstGeom prst="rect">
            <a:avLst/>
          </a:prstGeom>
        </p:spPr>
      </p:pic>
    </p:spTree>
    <p:extLst>
      <p:ext uri="{BB962C8B-B14F-4D97-AF65-F5344CB8AC3E}">
        <p14:creationId xmlns:p14="http://schemas.microsoft.com/office/powerpoint/2010/main" val="228511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err="1">
                <a:solidFill>
                  <a:schemeClr val="tx1"/>
                </a:solidFill>
                <a:latin typeface="+mj-lt"/>
                <a:ea typeface="+mj-ea"/>
                <a:cs typeface="+mj-cs"/>
              </a:rPr>
              <a:t>Datenschutzfolgen-abschätzung</a:t>
            </a:r>
            <a:r>
              <a:rPr lang="en-US" sz="2500" b="1" kern="1200" dirty="0">
                <a:solidFill>
                  <a:schemeClr val="tx1"/>
                </a:solidFill>
                <a:latin typeface="+mj-lt"/>
                <a:ea typeface="+mj-ea"/>
                <a:cs typeface="+mj-cs"/>
              </a:rPr>
              <a:t> (DSFA)</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25000" lnSpcReduction="20000"/>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52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Vom Gesetz verlangte ausführliche Risikobewertung in Schriftform (Art. 35 DSGVO)</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Wird bei besonders risikoreichen Datenverarbeitungen durchgeführt</a:t>
            </a:r>
          </a:p>
          <a:p>
            <a:pPr marR="0" lvl="0" algn="l" defTabSz="914400" rtl="0" eaLnBrk="1" fontAlgn="auto" latinLnBrk="0" hangingPunct="1">
              <a:lnSpc>
                <a:spcPct val="120000"/>
              </a:lnSpc>
              <a:spcBef>
                <a:spcPts val="0"/>
              </a:spcBef>
              <a:spcAft>
                <a:spcPts val="600"/>
              </a:spcAft>
              <a:buClrTx/>
              <a:buSzTx/>
              <a:tabLst/>
              <a:defRPr/>
            </a:pPr>
            <a:r>
              <a:rPr kumimoji="0" lang="en-US" sz="52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5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umfangreiche Verarbeitung von sensiblen oder höchstpersönlichen Daten nach (Art. 9, 10 DSGVO)</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Verarbeitung von Daten über Schutzbedürftige (vulnerable) Personen</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Einsatz von neuartigen Technologien usw.</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52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DISK, Datenschutzbeauftragte, weitere Experten je nach Fachgebiet</a:t>
            </a:r>
            <a:endPar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7087F229-0BA6-62BD-D6BE-2E81AA38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040" y="649269"/>
            <a:ext cx="5552881" cy="5763125"/>
          </a:xfrm>
          <a:prstGeom prst="rect">
            <a:avLst/>
          </a:prstGeom>
        </p:spPr>
      </p:pic>
      <p:sp>
        <p:nvSpPr>
          <p:cNvPr id="5" name="Pfeil: nach unten 4">
            <a:extLst>
              <a:ext uri="{FF2B5EF4-FFF2-40B4-BE49-F238E27FC236}">
                <a16:creationId xmlns:a16="http://schemas.microsoft.com/office/drawing/2014/main" id="{42EA7D4B-22DD-6416-CE77-D727AA34AA49}"/>
              </a:ext>
            </a:extLst>
          </p:cNvPr>
          <p:cNvSpPr/>
          <p:nvPr/>
        </p:nvSpPr>
        <p:spPr>
          <a:xfrm rot="9505114">
            <a:off x="10866021" y="2616430"/>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6" y="-82843"/>
            <a:ext cx="12269765" cy="7001446"/>
          </a:xfrm>
          <a:prstGeom prst="rect">
            <a:avLst/>
          </a:prstGeom>
        </p:spPr>
      </p:pic>
    </p:spTree>
    <p:extLst>
      <p:ext uri="{BB962C8B-B14F-4D97-AF65-F5344CB8AC3E}">
        <p14:creationId xmlns:p14="http://schemas.microsoft.com/office/powerpoint/2010/main" val="212030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err="1">
                <a:solidFill>
                  <a:schemeClr val="tx1"/>
                </a:solidFill>
                <a:latin typeface="+mj-lt"/>
                <a:ea typeface="+mj-ea"/>
                <a:cs typeface="+mj-cs"/>
              </a:rPr>
              <a:t>Datenschutzkonzept</a:t>
            </a:r>
            <a:endParaRPr lang="en-US" sz="2500" b="1" kern="1200" dirty="0">
              <a:solidFill>
                <a:schemeClr val="tx1"/>
              </a:solidFill>
              <a:latin typeface="+mj-lt"/>
              <a:ea typeface="+mj-ea"/>
              <a:cs typeface="+mj-cs"/>
            </a:endParaRP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25000" lnSpcReduction="20000"/>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52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Eine detaillierte Ausarbeitung zur Sicherstellung des Datenschutzes und der Informationssicherheit in einem Forschungsprojekt</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Enthält u.a. Angaben zum Studiendesign, personenbezogenen Daten, eingesetzten IT-Diensten, Risiken und Abhilfen, Löschung- und Anonymisierungsmechanismen usw.</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20000"/>
              </a:lnSpc>
              <a:spcBef>
                <a:spcPts val="0"/>
              </a:spcBef>
              <a:spcAft>
                <a:spcPts val="600"/>
              </a:spcAft>
              <a:buClrTx/>
              <a:buSzTx/>
              <a:tabLst/>
              <a:defRPr/>
            </a:pPr>
            <a:r>
              <a:rPr kumimoji="0" lang="en-US" sz="52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5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Besonders große und komplexe Projekte</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de-DE" sz="5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52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5200" b="0" i="0" u="none" strike="noStrike" kern="1200" cap="none" spc="0" normalizeH="0" baseline="0" noProof="0" dirty="0">
                <a:ln>
                  <a:noFill/>
                </a:ln>
                <a:solidFill>
                  <a:prstClr val="black"/>
                </a:solidFill>
                <a:effectLst/>
                <a:uLnTx/>
                <a:uFillTx/>
                <a:latin typeface="Calibri" panose="020F0502020204030204"/>
                <a:ea typeface="+mn-ea"/>
                <a:cs typeface="+mn-cs"/>
              </a:rPr>
              <a:t>DISK, DS/IS-Management, DSB, ISB</a:t>
            </a:r>
            <a:endPar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079C08DB-D70C-FC11-5302-F2B7EA3F3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869" y="933444"/>
            <a:ext cx="6426582" cy="5194774"/>
          </a:xfrm>
          <a:prstGeom prst="rect">
            <a:avLst/>
          </a:prstGeom>
        </p:spPr>
      </p:pic>
      <p:sp>
        <p:nvSpPr>
          <p:cNvPr id="6" name="Pfeil: nach unten 5">
            <a:extLst>
              <a:ext uri="{FF2B5EF4-FFF2-40B4-BE49-F238E27FC236}">
                <a16:creationId xmlns:a16="http://schemas.microsoft.com/office/drawing/2014/main" id="{D7A0B974-F700-F7C5-E37E-17EDB04D494E}"/>
              </a:ext>
            </a:extLst>
          </p:cNvPr>
          <p:cNvSpPr/>
          <p:nvPr/>
        </p:nvSpPr>
        <p:spPr>
          <a:xfrm rot="11737162">
            <a:off x="10606175" y="2734344"/>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4" y="0"/>
            <a:ext cx="12342439" cy="6858000"/>
          </a:xfrm>
          <a:prstGeom prst="rect">
            <a:avLst/>
          </a:prstGeom>
        </p:spPr>
      </p:pic>
    </p:spTree>
    <p:extLst>
      <p:ext uri="{BB962C8B-B14F-4D97-AF65-F5344CB8AC3E}">
        <p14:creationId xmlns:p14="http://schemas.microsoft.com/office/powerpoint/2010/main" val="74197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err="1">
                <a:solidFill>
                  <a:schemeClr val="tx1"/>
                </a:solidFill>
                <a:latin typeface="+mj-lt"/>
                <a:ea typeface="+mj-ea"/>
                <a:cs typeface="+mj-cs"/>
              </a:rPr>
              <a:t>Schutzbedarfsfeststellung</a:t>
            </a:r>
            <a:r>
              <a:rPr lang="en-US" sz="2500" b="1" kern="1200" dirty="0">
                <a:solidFill>
                  <a:schemeClr val="tx1"/>
                </a:solidFill>
                <a:latin typeface="+mj-lt"/>
                <a:ea typeface="+mj-ea"/>
                <a:cs typeface="+mj-cs"/>
              </a:rPr>
              <a:t> (SBF)</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47500" lnSpcReduction="20000"/>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Einschätzung des Schutzbedarfs der Projektdaten aus Sicht der Informationssicherheit</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Grundlage für die Informationssicherheitsberatung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20000"/>
              </a:lnSpc>
              <a:spcBef>
                <a:spcPts val="0"/>
              </a:spcBef>
              <a:spcAft>
                <a:spcPts val="600"/>
              </a:spcAft>
              <a:buClrTx/>
              <a:buSzTx/>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Forschungsprojekte</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DISK, </a:t>
            </a:r>
            <a:r>
              <a:rPr kumimoji="0" lang="de-DE" sz="2800" b="0" i="0" u="none" strike="noStrike" kern="1200" cap="none" spc="0" normalizeH="0" baseline="0" noProof="0" dirty="0" err="1">
                <a:ln>
                  <a:noFill/>
                </a:ln>
                <a:solidFill>
                  <a:prstClr val="black"/>
                </a:solidFill>
                <a:effectLst/>
                <a:uLnTx/>
                <a:uFillTx/>
                <a:latin typeface="Calibri" panose="020F0502020204030204"/>
                <a:ea typeface="+mn-ea"/>
                <a:cs typeface="+mn-cs"/>
              </a:rPr>
              <a:t>Informationssicherheitbeauftragter</a:t>
            </a: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 / - </a:t>
            </a:r>
            <a:r>
              <a:rPr kumimoji="0" lang="de-DE" sz="2800" b="0" i="0" u="none" strike="noStrike" kern="1200" cap="none" spc="0" normalizeH="0" baseline="0" noProof="0" dirty="0" err="1">
                <a:ln>
                  <a:noFill/>
                </a:ln>
                <a:solidFill>
                  <a:prstClr val="black"/>
                </a:solidFill>
                <a:effectLst/>
                <a:uLnTx/>
                <a:uFillTx/>
                <a:latin typeface="Calibri" panose="020F0502020204030204"/>
                <a:ea typeface="+mn-ea"/>
                <a:cs typeface="+mn-cs"/>
              </a:rPr>
              <a:t>manager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4C244A3F-9D8F-9AF1-38E5-093B5A0B8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869" y="933444"/>
            <a:ext cx="6445970" cy="5216036"/>
          </a:xfrm>
          <a:prstGeom prst="rect">
            <a:avLst/>
          </a:prstGeom>
        </p:spPr>
      </p:pic>
      <p:sp>
        <p:nvSpPr>
          <p:cNvPr id="6" name="Pfeil: nach unten 5">
            <a:extLst>
              <a:ext uri="{FF2B5EF4-FFF2-40B4-BE49-F238E27FC236}">
                <a16:creationId xmlns:a16="http://schemas.microsoft.com/office/drawing/2014/main" id="{A151FEA4-75FC-8751-5F93-53D094631FE1}"/>
              </a:ext>
            </a:extLst>
          </p:cNvPr>
          <p:cNvSpPr/>
          <p:nvPr/>
        </p:nvSpPr>
        <p:spPr>
          <a:xfrm rot="8375337">
            <a:off x="10739378" y="3771574"/>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38" y="-14521"/>
            <a:ext cx="12269137" cy="6988374"/>
          </a:xfrm>
          <a:prstGeom prst="rect">
            <a:avLst/>
          </a:prstGeom>
        </p:spPr>
      </p:pic>
    </p:spTree>
    <p:extLst>
      <p:ext uri="{BB962C8B-B14F-4D97-AF65-F5344CB8AC3E}">
        <p14:creationId xmlns:p14="http://schemas.microsoft.com/office/powerpoint/2010/main" val="224775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a:solidFill>
                  <a:schemeClr val="tx1"/>
                </a:solidFill>
                <a:latin typeface="+mj-lt"/>
                <a:ea typeface="+mj-ea"/>
                <a:cs typeface="+mj-cs"/>
              </a:rPr>
              <a:t>Impressum</a:t>
            </a:r>
          </a:p>
        </p:txBody>
      </p:sp>
      <p:sp>
        <p:nvSpPr>
          <p:cNvPr id="7" name="Gefaltete Ecke 5">
            <a:extLst>
              <a:ext uri="{FF2B5EF4-FFF2-40B4-BE49-F238E27FC236}">
                <a16:creationId xmlns:a16="http://schemas.microsoft.com/office/drawing/2014/main" id="{862C481A-A471-2E8B-8DD6-0FB1B613282A}"/>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Keine Anforderung des Datenschutzes</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Ergibt sich im Wesenskern aus dem TMG (Telemediengesetz)</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Enthält u.a. Angaben zum Webseitenverantwortlichen, seinen Kontaktdaten und der Aufsichtsbehörde</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Betrieb von externen Webseiten (nicht auf Universitätsdomäne)</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Justiziariat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726D5C5-1A20-E297-4387-B94B04321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6869" y="933444"/>
            <a:ext cx="6445970" cy="5210446"/>
          </a:xfrm>
          <a:prstGeom prst="rect">
            <a:avLst/>
          </a:prstGeom>
        </p:spPr>
      </p:pic>
      <p:sp>
        <p:nvSpPr>
          <p:cNvPr id="10" name="Pfeil: nach unten 9">
            <a:extLst>
              <a:ext uri="{FF2B5EF4-FFF2-40B4-BE49-F238E27FC236}">
                <a16:creationId xmlns:a16="http://schemas.microsoft.com/office/drawing/2014/main" id="{7C6D7C51-2E79-32CE-FAD8-2BFB1EEB5BE9}"/>
              </a:ext>
            </a:extLst>
          </p:cNvPr>
          <p:cNvSpPr/>
          <p:nvPr/>
        </p:nvSpPr>
        <p:spPr>
          <a:xfrm rot="14876848">
            <a:off x="9203394" y="4964605"/>
            <a:ext cx="1025590" cy="1828801"/>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36" y="0"/>
            <a:ext cx="13554482" cy="6969352"/>
          </a:xfrm>
          <a:prstGeom prst="rect">
            <a:avLst/>
          </a:prstGeom>
        </p:spPr>
      </p:pic>
    </p:spTree>
    <p:extLst>
      <p:ext uri="{BB962C8B-B14F-4D97-AF65-F5344CB8AC3E}">
        <p14:creationId xmlns:p14="http://schemas.microsoft.com/office/powerpoint/2010/main" val="412178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591402" y="639580"/>
            <a:ext cx="4015855" cy="1330839"/>
          </a:xfrm>
        </p:spPr>
        <p:txBody>
          <a:bodyPr vert="horz" lIns="91440" tIns="45720" rIns="91440" bIns="45720" rtlCol="0" anchor="ctr">
            <a:normAutofit/>
          </a:bodyPr>
          <a:lstStyle/>
          <a:p>
            <a:pPr algn="ctr"/>
            <a:r>
              <a:rPr lang="en-US" sz="2500" b="1" kern="1200" dirty="0">
                <a:solidFill>
                  <a:schemeClr val="tx1"/>
                </a:solidFill>
                <a:latin typeface="+mj-lt"/>
                <a:ea typeface="+mj-ea"/>
                <a:cs typeface="+mj-cs"/>
              </a:rPr>
              <a:t>Impressum</a:t>
            </a:r>
            <a:endParaRPr lang="en-US" sz="2500" kern="1200" dirty="0">
              <a:solidFill>
                <a:schemeClr val="tx1"/>
              </a:solidFill>
              <a:latin typeface="+mj-lt"/>
              <a:ea typeface="+mj-ea"/>
              <a:cs typeface="+mj-cs"/>
            </a:endParaRPr>
          </a:p>
        </p:txBody>
      </p:sp>
      <p:sp>
        <p:nvSpPr>
          <p:cNvPr id="3" name="Gefaltete Ecke 5">
            <a:extLst>
              <a:ext uri="{FF2B5EF4-FFF2-40B4-BE49-F238E27FC236}">
                <a16:creationId xmlns:a16="http://schemas.microsoft.com/office/drawing/2014/main" id="{D159CBF8-81B0-23EC-40BF-E36CFF2DB5CD}"/>
              </a:ext>
            </a:extLst>
          </p:cNvPr>
          <p:cNvSpPr/>
          <p:nvPr/>
        </p:nvSpPr>
        <p:spPr>
          <a:xfrm>
            <a:off x="885828" y="1970419"/>
            <a:ext cx="3427001" cy="3908586"/>
          </a:xfrm>
          <a:prstGeom prst="foldedCorner">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Kurzbeschreibung:</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Keine Anforderung des Datenschutzes</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Ergibt sich im Wesenskern aus dem TMG (Telemediengesetz)</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Enthält u.a. Angaben zum Webseitenverantwortlichen, seinen Kontaktdaten und der Aufsichtsbehörde</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Calibri" panose="020F0502020204030204"/>
                <a:ea typeface="+mn-ea"/>
                <a:cs typeface="+mn-cs"/>
              </a:rPr>
              <a:t>Anwendungsfall</a:t>
            </a: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Betrieb von externen Webseiten (nicht auf Universitätsdomäne)</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de-DE" sz="1300" b="1" i="0" u="none" strike="noStrike" kern="1200" cap="none" spc="0" normalizeH="0" baseline="0" noProof="0" dirty="0">
                <a:ln>
                  <a:noFill/>
                </a:ln>
                <a:solidFill>
                  <a:prstClr val="black"/>
                </a:solidFill>
                <a:effectLst/>
                <a:uLnTx/>
                <a:uFillTx/>
                <a:latin typeface="Calibri" panose="020F0502020204030204"/>
                <a:ea typeface="+mn-ea"/>
                <a:cs typeface="+mn-cs"/>
              </a:rPr>
              <a:t>Ansprechpersonen</a:t>
            </a: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r>
              <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rPr>
              <a:t>Justiziariat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nhaltsplatzhalter 4">
            <a:extLst>
              <a:ext uri="{FF2B5EF4-FFF2-40B4-BE49-F238E27FC236}">
                <a16:creationId xmlns:a16="http://schemas.microsoft.com/office/drawing/2014/main" id="{3B2E4E57-A7B6-22F3-A814-9D67FCF466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96869" y="937454"/>
            <a:ext cx="6447600" cy="5206436"/>
          </a:xfrm>
          <a:prstGeom prst="rect">
            <a:avLst/>
          </a:prstGeom>
        </p:spPr>
      </p:pic>
    </p:spTree>
    <p:extLst>
      <p:ext uri="{BB962C8B-B14F-4D97-AF65-F5344CB8AC3E}">
        <p14:creationId xmlns:p14="http://schemas.microsoft.com/office/powerpoint/2010/main" val="4182948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7">
            <a:extLst>
              <a:ext uri="{FF2B5EF4-FFF2-40B4-BE49-F238E27FC236}">
                <a16:creationId xmlns:a16="http://schemas.microsoft.com/office/drawing/2014/main" id="{32C2A227-0985-1A08-FAC8-6B971C4A21D4}"/>
              </a:ext>
            </a:extLst>
          </p:cNvPr>
          <p:cNvSpPr>
            <a:spLocks noGrp="1"/>
          </p:cNvSpPr>
          <p:nvPr>
            <p:ph type="ctrTitle"/>
          </p:nvPr>
        </p:nvSpPr>
        <p:spPr>
          <a:xfrm>
            <a:off x="4853988" y="320041"/>
            <a:ext cx="6707084" cy="3892668"/>
          </a:xfrm>
        </p:spPr>
        <p:txBody>
          <a:bodyPr>
            <a:normAutofit/>
          </a:bodyPr>
          <a:lstStyle/>
          <a:p>
            <a:pPr algn="l"/>
            <a:r>
              <a:rPr lang="de-DE" sz="6600"/>
              <a:t>Fragen?</a:t>
            </a:r>
          </a:p>
        </p:txBody>
      </p:sp>
      <p:pic>
        <p:nvPicPr>
          <p:cNvPr id="12" name="Grafik 11" descr="Ein Bild, das Person, grün enthält.&#10;&#10;Automatisch generierte Beschreibung">
            <a:extLst>
              <a:ext uri="{FF2B5EF4-FFF2-40B4-BE49-F238E27FC236}">
                <a16:creationId xmlns:a16="http://schemas.microsoft.com/office/drawing/2014/main" id="{840C0159-49B3-E1D4-0F39-FB123B4B2F3F}"/>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8392" r="23697"/>
          <a:stretch/>
        </p:blipFill>
        <p:spPr>
          <a:xfrm>
            <a:off x="0" y="0"/>
            <a:ext cx="4689473" cy="6905324"/>
          </a:xfrm>
          <a:prstGeom prst="rect">
            <a:avLst/>
          </a:prstGeom>
          <a:noFill/>
        </p:spPr>
      </p:pic>
      <p:sp>
        <p:nvSpPr>
          <p:cNvPr id="14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59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689</Words>
  <Application>Microsoft Office PowerPoint</Application>
  <PresentationFormat>Breitbild</PresentationFormat>
  <Paragraphs>140</Paragraphs>
  <Slides>15</Slides>
  <Notes>2</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15</vt:i4>
      </vt:variant>
    </vt:vector>
  </HeadingPairs>
  <TitlesOfParts>
    <vt:vector size="20" baseType="lpstr">
      <vt:lpstr>Arial</vt:lpstr>
      <vt:lpstr>Calibri</vt:lpstr>
      <vt:lpstr>Calibri Light</vt:lpstr>
      <vt:lpstr>Office Theme</vt:lpstr>
      <vt:lpstr>1_Office Theme</vt:lpstr>
      <vt:lpstr>Datenschutz: Überblick über Formulare und Muster</vt:lpstr>
      <vt:lpstr>Gesamtübersicht</vt:lpstr>
      <vt:lpstr>Verzeichnis der Verarbeitungstätigkeiten (VVT)</vt:lpstr>
      <vt:lpstr>Einwilligungserklärung</vt:lpstr>
      <vt:lpstr>Datenschutzerklärung / Datenschutzhinweise</vt:lpstr>
      <vt:lpstr> Technische und organisatorische Maßnahmen (TOMs)</vt:lpstr>
      <vt:lpstr>Auftragsdatenverarbeitungs-vertrag (AV-Vertrag)</vt:lpstr>
      <vt:lpstr>Vereinbarung zur gemeinsamen Verantwortlichkeit (Joint Controllership Agreement)</vt:lpstr>
      <vt:lpstr>Datenflussdiagramm</vt:lpstr>
      <vt:lpstr>Datenschutzfolgen-abschätzung (DSFA)</vt:lpstr>
      <vt:lpstr>Datenschutzkonzept</vt:lpstr>
      <vt:lpstr>Schutzbedarfsfeststellung (SBF)</vt:lpstr>
      <vt:lpstr>Impressum</vt:lpstr>
      <vt:lpstr>Impressum</vt:lpstr>
      <vt:lpstr>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Datenschutz: Überblick über Formulare und Muster (Woche der Forschungskompetenzen 2025)</dc:title>
  <dc:creator>Roman Elenbogen;Anja Schmid</dc:creator>
  <cp:lastModifiedBy>Wolf, Sebastian</cp:lastModifiedBy>
  <cp:revision>35</cp:revision>
  <dcterms:created xsi:type="dcterms:W3CDTF">2022-11-08T16:18:15Z</dcterms:created>
  <dcterms:modified xsi:type="dcterms:W3CDTF">2025-12-02T14:32:19Z</dcterms:modified>
</cp:coreProperties>
</file>