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98" r:id="rId2"/>
    <p:sldId id="299" r:id="rId3"/>
    <p:sldId id="286" r:id="rId4"/>
    <p:sldId id="321" r:id="rId5"/>
    <p:sldId id="300" r:id="rId6"/>
    <p:sldId id="301" r:id="rId7"/>
    <p:sldId id="302" r:id="rId8"/>
    <p:sldId id="303" r:id="rId9"/>
    <p:sldId id="327" r:id="rId10"/>
    <p:sldId id="323" r:id="rId11"/>
    <p:sldId id="322" r:id="rId12"/>
    <p:sldId id="276" r:id="rId13"/>
    <p:sldId id="304" r:id="rId14"/>
    <p:sldId id="306" r:id="rId15"/>
    <p:sldId id="278" r:id="rId16"/>
    <p:sldId id="307" r:id="rId17"/>
    <p:sldId id="308" r:id="rId18"/>
    <p:sldId id="279" r:id="rId19"/>
    <p:sldId id="305" r:id="rId20"/>
    <p:sldId id="284" r:id="rId21"/>
    <p:sldId id="309" r:id="rId22"/>
    <p:sldId id="310" r:id="rId23"/>
    <p:sldId id="326"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8E1"/>
    <a:srgbClr val="737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autoAdjust="0"/>
    <p:restoredTop sz="97433"/>
  </p:normalViewPr>
  <p:slideViewPr>
    <p:cSldViewPr showGuides="1">
      <p:cViewPr varScale="1">
        <p:scale>
          <a:sx n="58" d="100"/>
          <a:sy n="58" d="100"/>
        </p:scale>
        <p:origin x="390" y="60"/>
      </p:cViewPr>
      <p:guideLst>
        <p:guide orient="horz" pos="2160"/>
        <p:guide pos="3840"/>
      </p:guideLst>
    </p:cSldViewPr>
  </p:slideViewPr>
  <p:outlineViewPr>
    <p:cViewPr>
      <p:scale>
        <a:sx n="33" d="100"/>
        <a:sy n="33" d="100"/>
      </p:scale>
      <p:origin x="0" y="-4776"/>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126" d="100"/>
          <a:sy n="126" d="100"/>
        </p:scale>
        <p:origin x="322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BD04781-6566-2C39-4750-D9D262CBEAF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C2319731-8134-EA79-1F02-DCDEFCAAF2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48EA85-890C-5246-B5EA-B5DEE6DE6E8A}" type="datetimeFigureOut">
              <a:rPr lang="de-DE" smtClean="0"/>
              <a:t>29.08.2024</a:t>
            </a:fld>
            <a:endParaRPr lang="de-DE"/>
          </a:p>
        </p:txBody>
      </p:sp>
      <p:sp>
        <p:nvSpPr>
          <p:cNvPr id="4" name="Fußzeilenplatzhalter 3">
            <a:extLst>
              <a:ext uri="{FF2B5EF4-FFF2-40B4-BE49-F238E27FC236}">
                <a16:creationId xmlns:a16="http://schemas.microsoft.com/office/drawing/2014/main" id="{7BB7F4ED-5156-5D0B-AE8C-486473688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617F5C8-3DF2-96ED-A179-90EA378085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6F745D-1E4B-AA41-A717-8D73D0C02A26}" type="slidenum">
              <a:rPr lang="de-DE" smtClean="0"/>
              <a:t>‹Nr.›</a:t>
            </a:fld>
            <a:endParaRPr lang="de-DE"/>
          </a:p>
        </p:txBody>
      </p:sp>
    </p:spTree>
    <p:extLst>
      <p:ext uri="{BB962C8B-B14F-4D97-AF65-F5344CB8AC3E}">
        <p14:creationId xmlns:p14="http://schemas.microsoft.com/office/powerpoint/2010/main" val="8830754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29.08.2024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750CF58-F8AE-4306-91E6-E5B4FBFABC01}" type="slidenum">
              <a:rPr lang="de-DE" smtClean="0"/>
              <a:t>6</a:t>
            </a:fld>
            <a:endParaRPr lang="de-DE"/>
          </a:p>
        </p:txBody>
      </p:sp>
    </p:spTree>
    <p:extLst>
      <p:ext uri="{BB962C8B-B14F-4D97-AF65-F5344CB8AC3E}">
        <p14:creationId xmlns:p14="http://schemas.microsoft.com/office/powerpoint/2010/main" val="34727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750CF58-F8AE-4306-91E6-E5B4FBFABC01}" type="slidenum">
              <a:rPr lang="de-DE" smtClean="0"/>
              <a:t>8</a:t>
            </a:fld>
            <a:endParaRPr lang="de-DE"/>
          </a:p>
        </p:txBody>
      </p:sp>
    </p:spTree>
    <p:extLst>
      <p:ext uri="{BB962C8B-B14F-4D97-AF65-F5344CB8AC3E}">
        <p14:creationId xmlns:p14="http://schemas.microsoft.com/office/powerpoint/2010/main" val="3997645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750CF58-F8AE-4306-91E6-E5B4FBFABC01}" type="slidenum">
              <a:rPr lang="de-DE" smtClean="0"/>
              <a:t>23</a:t>
            </a:fld>
            <a:endParaRPr lang="de-DE"/>
          </a:p>
        </p:txBody>
      </p:sp>
    </p:spTree>
    <p:extLst>
      <p:ext uri="{BB962C8B-B14F-4D97-AF65-F5344CB8AC3E}">
        <p14:creationId xmlns:p14="http://schemas.microsoft.com/office/powerpoint/2010/main" val="1039441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70CAEF44-00E2-9CD8-198C-ED616F926FC7}"/>
              </a:ext>
            </a:extLst>
          </p:cNvPr>
          <p:cNvSpPr/>
          <p:nvPr userDrawn="1"/>
        </p:nvSpPr>
        <p:spPr>
          <a:xfrm>
            <a:off x="0" y="0"/>
            <a:ext cx="12192000" cy="6858000"/>
          </a:xfrm>
          <a:prstGeom prst="rect">
            <a:avLst/>
          </a:prstGeom>
          <a:solidFill>
            <a:srgbClr val="008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2529606"/>
            <a:ext cx="11591925" cy="3995738"/>
          </a:xfrm>
        </p:spPr>
        <p:txBody>
          <a:bodyPr anchor="b"/>
          <a:lstStyle>
            <a:lvl1pPr algn="l">
              <a:defRPr sz="9600">
                <a:solidFill>
                  <a:schemeClr val="bg1"/>
                </a:solidFill>
              </a:defRPr>
            </a:lvl1pPr>
          </a:lstStyle>
          <a:p>
            <a:r>
              <a:rPr lang="de-DE" dirty="0"/>
              <a:t>Mastertitelformat bearbeiten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el, Text und Bild (schmal) - Grün">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795941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und Text">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5283410"/>
            <a:ext cx="5579938" cy="1529966"/>
          </a:xfrm>
        </p:spPr>
        <p:txBody>
          <a:bodyPr/>
          <a:lstStyle>
            <a:lvl1pPr marL="0" indent="0">
              <a:buNone/>
              <a:defRPr sz="1200"/>
            </a:lvl1pPr>
            <a:lvl2pPr marL="92075" indent="0">
              <a:buNone/>
              <a:defRPr sz="1500"/>
            </a:lvl2pPr>
            <a:lvl3pPr marL="182562" indent="0">
              <a:buNone/>
              <a:defRPr sz="1500"/>
            </a:lvl3pPr>
            <a:lvl4pPr marL="266700" indent="0">
              <a:buNone/>
              <a:defRPr sz="1500"/>
            </a:lvl4pPr>
            <a:lvl5pPr marL="358775" indent="0">
              <a:buNone/>
              <a:defRPr sz="1500"/>
            </a:lvl5pPr>
          </a:lstStyle>
          <a:p>
            <a:pPr lvl="0"/>
            <a:r>
              <a:rPr lang="de-DE" dirty="0"/>
              <a:t>Mastertextformat bearbeiten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2012072"/>
            <a:ext cx="3203673" cy="3104963"/>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6132686" y="5283410"/>
            <a:ext cx="5760640" cy="1529966"/>
          </a:xfrm>
        </p:spPr>
        <p:txBody>
          <a:bodyPr/>
          <a:lstStyle>
            <a:lvl1pPr marL="0" indent="0">
              <a:buNone/>
              <a:defRPr sz="1200"/>
            </a:lvl1pPr>
            <a:lvl2pPr marL="182563" indent="-90488">
              <a:defRPr sz="1500"/>
            </a:lvl2pPr>
            <a:lvl3pPr marL="266700" indent="-84138">
              <a:defRPr sz="1500"/>
            </a:lvl3pPr>
            <a:lvl4pPr marL="358775" indent="-92075">
              <a:defRPr sz="1500"/>
            </a:lvl4pPr>
            <a:lvl5pPr marL="449263" indent="-90488">
              <a:defRPr sz="1500"/>
            </a:lvl5pPr>
          </a:lstStyle>
          <a:p>
            <a:pPr lvl="0"/>
            <a:r>
              <a:rPr lang="de-DE" dirty="0"/>
              <a:t>Mastertextformat bearbeiten</a:t>
            </a:r>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6132686" y="2012072"/>
            <a:ext cx="3203673" cy="3104963"/>
          </a:xfrm>
          <a:solidFill>
            <a:schemeClr val="accent4"/>
          </a:solidFill>
        </p:spPr>
        <p:txBody>
          <a:bodyPr anchor="ctr"/>
          <a:lstStyle>
            <a:lvl1pPr marL="0" indent="0" algn="ctr">
              <a:buNone/>
              <a:defRPr/>
            </a:lvl1pPr>
          </a:lstStyle>
          <a:p>
            <a:r>
              <a:rPr lang="de-DE"/>
              <a:t>Bild durch Klicken auf Symbol hinzufügen</a:t>
            </a:r>
          </a:p>
        </p:txBody>
      </p:sp>
      <p:sp>
        <p:nvSpPr>
          <p:cNvPr id="2" name="Titel 1">
            <a:extLst>
              <a:ext uri="{FF2B5EF4-FFF2-40B4-BE49-F238E27FC236}">
                <a16:creationId xmlns:a16="http://schemas.microsoft.com/office/drawing/2014/main" id="{727FF37D-A84D-E400-D04B-174DCCDFFF02}"/>
              </a:ext>
            </a:extLst>
          </p:cNvPr>
          <p:cNvSpPr>
            <a:spLocks noGrp="1"/>
          </p:cNvSpPr>
          <p:nvPr>
            <p:ph type="title" hasCustomPrompt="1"/>
          </p:nvPr>
        </p:nvSpPr>
        <p:spPr>
          <a:xfrm>
            <a:off x="300038" y="1324895"/>
            <a:ext cx="11591924" cy="688899"/>
          </a:xfrm>
        </p:spPr>
        <p:txBody>
          <a:bodyPr/>
          <a:lstStyle>
            <a:lvl1pPr>
              <a:defRPr/>
            </a:lvl1pPr>
          </a:lstStyle>
          <a:p>
            <a:r>
              <a:rPr lang="de-DE" dirty="0"/>
              <a:t>Titel</a:t>
            </a:r>
          </a:p>
        </p:txBody>
      </p:sp>
    </p:spTree>
    <p:extLst>
      <p:ext uri="{BB962C8B-B14F-4D97-AF65-F5344CB8AC3E}">
        <p14:creationId xmlns:p14="http://schemas.microsoft.com/office/powerpoint/2010/main" val="803852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l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5795962" cy="4968875"/>
          </a:xfrm>
          <a:solidFill>
            <a:schemeClr val="accent4"/>
          </a:solidFill>
        </p:spPr>
        <p:txBody>
          <a:bodyPr anchor="ctr"/>
          <a:lstStyle>
            <a:lvl1pPr marL="0" indent="0" algn="ctr">
              <a:buNone/>
              <a:defRPr/>
            </a:lvl1pPr>
          </a:lstStyle>
          <a:p>
            <a:r>
              <a:rPr lang="de-DE"/>
              <a:t>Bild durch Klicken auf Symbol hinzufügen</a:t>
            </a:r>
          </a:p>
        </p:txBody>
      </p:sp>
      <p:sp>
        <p:nvSpPr>
          <p:cNvPr id="2" name="Bildplatzhalter 9">
            <a:extLst>
              <a:ext uri="{FF2B5EF4-FFF2-40B4-BE49-F238E27FC236}">
                <a16:creationId xmlns:a16="http://schemas.microsoft.com/office/drawing/2014/main" id="{74D5BE1E-1770-0B3E-948E-D59A9DE21D79}"/>
              </a:ext>
            </a:extLst>
          </p:cNvPr>
          <p:cNvSpPr>
            <a:spLocks noGrp="1"/>
          </p:cNvSpPr>
          <p:nvPr>
            <p:ph type="pic" sz="quarter" idx="16"/>
          </p:nvPr>
        </p:nvSpPr>
        <p:spPr>
          <a:xfrm>
            <a:off x="6096001" y="1268413"/>
            <a:ext cx="2904319" cy="2448247"/>
          </a:xfrm>
          <a:solidFill>
            <a:schemeClr val="accent4"/>
          </a:solidFill>
        </p:spPr>
        <p:txBody>
          <a:bodyPr anchor="ctr"/>
          <a:lstStyle>
            <a:lvl1pPr marL="0" indent="0" algn="ctr">
              <a:buNone/>
              <a:defRPr/>
            </a:lvl1pPr>
          </a:lstStyle>
          <a:p>
            <a:r>
              <a:rPr lang="de-DE"/>
              <a:t>Bild durch Klicken auf Symbol hinzufügen</a:t>
            </a:r>
          </a:p>
        </p:txBody>
      </p:sp>
      <p:sp>
        <p:nvSpPr>
          <p:cNvPr id="6" name="Bildplatzhalter 9">
            <a:extLst>
              <a:ext uri="{FF2B5EF4-FFF2-40B4-BE49-F238E27FC236}">
                <a16:creationId xmlns:a16="http://schemas.microsoft.com/office/drawing/2014/main" id="{25FA0F00-B2ED-270F-EFA0-23A29DA5ED6D}"/>
              </a:ext>
            </a:extLst>
          </p:cNvPr>
          <p:cNvSpPr>
            <a:spLocks noGrp="1"/>
          </p:cNvSpPr>
          <p:nvPr>
            <p:ph type="pic" sz="quarter" idx="17"/>
          </p:nvPr>
        </p:nvSpPr>
        <p:spPr>
          <a:xfrm>
            <a:off x="6095999" y="3716660"/>
            <a:ext cx="5795962" cy="2520627"/>
          </a:xfrm>
          <a:solidFill>
            <a:schemeClr val="accent4"/>
          </a:solidFill>
        </p:spPr>
        <p:txBody>
          <a:bodyPr anchor="ctr"/>
          <a:lstStyle>
            <a:lvl1pPr marL="0" indent="0" algn="ctr">
              <a:buNone/>
              <a:defRPr/>
            </a:lvl1pPr>
          </a:lstStyle>
          <a:p>
            <a:r>
              <a:rPr lang="de-DE"/>
              <a:t>Bild durch Klicken auf Symbol hinzufügen</a:t>
            </a:r>
          </a:p>
        </p:txBody>
      </p:sp>
      <p:sp>
        <p:nvSpPr>
          <p:cNvPr id="8" name="Bildplatzhalter 9">
            <a:extLst>
              <a:ext uri="{FF2B5EF4-FFF2-40B4-BE49-F238E27FC236}">
                <a16:creationId xmlns:a16="http://schemas.microsoft.com/office/drawing/2014/main" id="{32AFB09F-261A-3A0C-9F56-CE54B77BEBD8}"/>
              </a:ext>
            </a:extLst>
          </p:cNvPr>
          <p:cNvSpPr>
            <a:spLocks noGrp="1"/>
          </p:cNvSpPr>
          <p:nvPr>
            <p:ph type="pic" sz="quarter" idx="18"/>
          </p:nvPr>
        </p:nvSpPr>
        <p:spPr>
          <a:xfrm>
            <a:off x="8993980" y="1268412"/>
            <a:ext cx="2904318" cy="2448247"/>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331109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94263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a:t>Name des Kapitels (optional)</a:t>
            </a:r>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a:t>Titel der Präsentation (Eingabe über "Einfügen &gt; Kopf- und Fußzeile")</a:t>
            </a:r>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a:p>
        </p:txBody>
      </p:sp>
      <p:pic>
        <p:nvPicPr>
          <p:cNvPr id="7" name="Grafik 6"/>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298800" y="316800"/>
            <a:ext cx="1332000" cy="31912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6" r:id="rId3"/>
    <p:sldLayoutId id="2147483657" r:id="rId4"/>
    <p:sldLayoutId id="2147483666" r:id="rId5"/>
    <p:sldLayoutId id="2147483658" r:id="rId6"/>
    <p:sldLayoutId id="2147483659" r:id="rId7"/>
    <p:sldLayoutId id="2147483664" r:id="rId8"/>
    <p:sldLayoutId id="2147483667" r:id="rId9"/>
    <p:sldLayoutId id="2147483660" r:id="rId10"/>
    <p:sldLayoutId id="2147483661" r:id="rId11"/>
    <p:sldLayoutId id="2147483668" r:id="rId12"/>
    <p:sldLayoutId id="2147483662" r:id="rId13"/>
    <p:sldLayoutId id="2147483655" r:id="rId14"/>
    <p:sldLayoutId id="2147483665" r:id="rId15"/>
  </p:sldLayoutIdLst>
  <p:hf hdr="0" dt="0"/>
  <p:txStyles>
    <p:titleStyle>
      <a:lvl1pPr algn="l" defTabSz="914400" rtl="0" eaLnBrk="1" latinLnBrk="0" hangingPunct="1">
        <a:lnSpc>
          <a:spcPct val="90000"/>
        </a:lnSpc>
        <a:spcBef>
          <a:spcPct val="0"/>
        </a:spcBef>
        <a:buNone/>
        <a:defRPr sz="4000" b="1" i="0" kern="1200">
          <a:solidFill>
            <a:schemeClr val="tx1"/>
          </a:solidFill>
          <a:latin typeface="Lelo Bold" panose="020B0003040202000003" pitchFamily="34" charset="0"/>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3449F-B031-430C-9BBA-D2F16C9138BA}"/>
              </a:ext>
            </a:extLst>
          </p:cNvPr>
          <p:cNvSpPr>
            <a:spLocks noGrp="1"/>
          </p:cNvSpPr>
          <p:nvPr>
            <p:ph type="ctrTitle"/>
          </p:nvPr>
        </p:nvSpPr>
        <p:spPr/>
        <p:txBody>
          <a:bodyPr/>
          <a:lstStyle/>
          <a:p>
            <a:r>
              <a:rPr lang="en-GB" noProof="0" dirty="0"/>
              <a:t>Who we are.</a:t>
            </a:r>
          </a:p>
        </p:txBody>
      </p:sp>
      <p:pic>
        <p:nvPicPr>
          <p:cNvPr id="4" name="Grafik 3">
            <a:extLst>
              <a:ext uri="{FF2B5EF4-FFF2-40B4-BE49-F238E27FC236}">
                <a16:creationId xmlns:a16="http://schemas.microsoft.com/office/drawing/2014/main" id="{5494F6B7-34C9-B2A8-A1E5-BADBC44C0A53}"/>
              </a:ext>
            </a:extLst>
          </p:cNvPr>
          <p:cNvPicPr>
            <a:picLocks noChangeAspect="1"/>
          </p:cNvPicPr>
          <p:nvPr/>
        </p:nvPicPr>
        <p:blipFill>
          <a:blip r:embed="rId2"/>
          <a:stretch>
            <a:fillRect/>
          </a:stretch>
        </p:blipFill>
        <p:spPr>
          <a:xfrm>
            <a:off x="6600056" y="1285580"/>
            <a:ext cx="4951708" cy="4951708"/>
          </a:xfrm>
          <a:prstGeom prst="rect">
            <a:avLst/>
          </a:prstGeom>
        </p:spPr>
      </p:pic>
      <p:grpSp>
        <p:nvGrpSpPr>
          <p:cNvPr id="6" name="Gruppieren 5">
            <a:extLst>
              <a:ext uri="{FF2B5EF4-FFF2-40B4-BE49-F238E27FC236}">
                <a16:creationId xmlns:a16="http://schemas.microsoft.com/office/drawing/2014/main" id="{E3239AC8-B829-1585-DC98-E834ED4A7EA2}"/>
              </a:ext>
            </a:extLst>
          </p:cNvPr>
          <p:cNvGrpSpPr/>
          <p:nvPr/>
        </p:nvGrpSpPr>
        <p:grpSpPr>
          <a:xfrm>
            <a:off x="10142732" y="4858314"/>
            <a:ext cx="1734706" cy="1720762"/>
            <a:chOff x="9748385" y="4787816"/>
            <a:chExt cx="1734706" cy="1720762"/>
          </a:xfrm>
        </p:grpSpPr>
        <p:sp>
          <p:nvSpPr>
            <p:cNvPr id="8" name="Rechteck 7">
              <a:extLst>
                <a:ext uri="{FF2B5EF4-FFF2-40B4-BE49-F238E27FC236}">
                  <a16:creationId xmlns:a16="http://schemas.microsoft.com/office/drawing/2014/main" id="{6E38F890-7E10-CA22-3C92-31868D7E3714}"/>
                </a:ext>
              </a:extLst>
            </p:cNvPr>
            <p:cNvSpPr/>
            <p:nvPr/>
          </p:nvSpPr>
          <p:spPr>
            <a:xfrm>
              <a:off x="9748385" y="4787816"/>
              <a:ext cx="1720762" cy="1720762"/>
            </a:xfrm>
            <a:prstGeom prst="rect">
              <a:avLst/>
            </a:prstGeom>
            <a:solidFill>
              <a:srgbClr val="1A8261"/>
            </a:solidFill>
            <a:ln>
              <a:solidFill>
                <a:srgbClr val="1A8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8611260-B54B-03ED-47D6-498637A5821E}"/>
                </a:ext>
              </a:extLst>
            </p:cNvPr>
            <p:cNvSpPr txBox="1"/>
            <p:nvPr/>
          </p:nvSpPr>
          <p:spPr>
            <a:xfrm>
              <a:off x="9762329" y="5518742"/>
              <a:ext cx="1720762" cy="877163"/>
            </a:xfrm>
            <a:prstGeom prst="rect">
              <a:avLst/>
            </a:prstGeom>
            <a:noFill/>
          </p:spPr>
          <p:txBody>
            <a:bodyPr wrap="square" rtlCol="0">
              <a:spAutoFit/>
            </a:bodyPr>
            <a:lstStyle/>
            <a:p>
              <a:r>
                <a:rPr lang="de-DE" sz="1700" b="1">
                  <a:solidFill>
                    <a:schemeClr val="bg1"/>
                  </a:solidFill>
                  <a:latin typeface="Lelo Bold" panose="020B0003040202000003" pitchFamily="34" charset="0"/>
                </a:rPr>
                <a:t>Bielefeld </a:t>
              </a:r>
              <a:r>
                <a:rPr lang="de-DE" sz="1700" b="1" err="1">
                  <a:solidFill>
                    <a:schemeClr val="bg1"/>
                  </a:solidFill>
                  <a:latin typeface="Lelo Bold" panose="020B0003040202000003" pitchFamily="34" charset="0"/>
                </a:rPr>
                <a:t>university</a:t>
              </a:r>
              <a:r>
                <a:rPr lang="de-DE" sz="1700" b="1">
                  <a:solidFill>
                    <a:schemeClr val="bg1"/>
                  </a:solidFill>
                  <a:latin typeface="Lelo Bold" panose="020B0003040202000003" pitchFamily="34" charset="0"/>
                </a:rPr>
                <a:t> in </a:t>
              </a:r>
              <a:r>
                <a:rPr lang="de-DE" sz="1700" b="1" err="1">
                  <a:solidFill>
                    <a:schemeClr val="bg1"/>
                  </a:solidFill>
                  <a:latin typeface="Lelo Bold" panose="020B0003040202000003" pitchFamily="34" charset="0"/>
                </a:rPr>
                <a:t>numbers</a:t>
              </a:r>
              <a:endParaRPr lang="de-DE" sz="1700" b="1">
                <a:solidFill>
                  <a:schemeClr val="bg1"/>
                </a:solidFill>
                <a:latin typeface="Lelo Bold" panose="020B0003040202000003" pitchFamily="34" charset="0"/>
              </a:endParaRPr>
            </a:p>
          </p:txBody>
        </p:sp>
      </p:grpSp>
    </p:spTree>
    <p:extLst>
      <p:ext uri="{BB962C8B-B14F-4D97-AF65-F5344CB8AC3E}">
        <p14:creationId xmlns:p14="http://schemas.microsoft.com/office/powerpoint/2010/main" val="503109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202AF4C-6714-ED9F-3A62-4B7FE3A4435F}"/>
              </a:ext>
            </a:extLst>
          </p:cNvPr>
          <p:cNvSpPr>
            <a:spLocks noGrp="1"/>
          </p:cNvSpPr>
          <p:nvPr>
            <p:ph type="title"/>
          </p:nvPr>
        </p:nvSpPr>
        <p:spPr/>
        <p:txBody>
          <a:bodyPr/>
          <a:lstStyle/>
          <a:p>
            <a:r>
              <a:rPr lang="en-GB" noProof="0" dirty="0"/>
              <a:t>Bielefeld University</a:t>
            </a:r>
            <a:br>
              <a:rPr lang="en-GB" noProof="0" dirty="0"/>
            </a:br>
            <a:r>
              <a:rPr lang="en-GB" noProof="0" dirty="0"/>
              <a:t>in numbers</a:t>
            </a:r>
          </a:p>
        </p:txBody>
      </p:sp>
      <p:sp>
        <p:nvSpPr>
          <p:cNvPr id="6" name="Textplatzhalter 5">
            <a:extLst>
              <a:ext uri="{FF2B5EF4-FFF2-40B4-BE49-F238E27FC236}">
                <a16:creationId xmlns:a16="http://schemas.microsoft.com/office/drawing/2014/main" id="{8B74D45D-8BFD-6B59-5A41-8AC8693A2326}"/>
              </a:ext>
            </a:extLst>
          </p:cNvPr>
          <p:cNvSpPr>
            <a:spLocks noGrp="1"/>
          </p:cNvSpPr>
          <p:nvPr>
            <p:ph type="body" sz="quarter" idx="13"/>
          </p:nvPr>
        </p:nvSpPr>
        <p:spPr>
          <a:xfrm>
            <a:off x="300038" y="2636912"/>
            <a:ext cx="5975982" cy="3600376"/>
          </a:xfrm>
        </p:spPr>
        <p:txBody>
          <a:bodyPr/>
          <a:lstStyle/>
          <a:p>
            <a:pPr marL="0" indent="0">
              <a:buNone/>
            </a:pPr>
            <a:r>
              <a:rPr lang="en-GB" sz="1400" noProof="0" dirty="0"/>
              <a:t>As a university internationally regarded for its top-level research and innovative teaching concepts, Bielefeld University makes a significant contribution to a progressive and participatory knowledge society. It is an attractive, family-friendly place to work and study and is characterised by an open communication culture, lived interdisciplinarity, diversity and freedom for personal development.</a:t>
            </a:r>
          </a:p>
          <a:p>
            <a:pPr marL="0" indent="0">
              <a:buNone/>
            </a:pPr>
            <a:r>
              <a:rPr lang="en-GB" sz="1400" noProof="0" dirty="0"/>
              <a:t>Bielefeld University was founded in 1969 with an explicit research</a:t>
            </a:r>
          </a:p>
          <a:p>
            <a:pPr marL="0" indent="0">
              <a:buNone/>
            </a:pPr>
            <a:r>
              <a:rPr lang="en-GB" sz="1400" noProof="0" dirty="0"/>
              <a:t>assignment and a mission to provide high-quality research-oriented</a:t>
            </a:r>
          </a:p>
          <a:p>
            <a:pPr marL="0" indent="0">
              <a:buNone/>
            </a:pPr>
            <a:r>
              <a:rPr lang="en-GB" sz="1400" noProof="0" dirty="0"/>
              <a:t>teaching. Today, the university serves some 23,000 students and encompasses 14 faculties – ranging from the humanities, natural sciences, and social sciences to technology and medicine.</a:t>
            </a:r>
          </a:p>
        </p:txBody>
      </p:sp>
      <p:pic>
        <p:nvPicPr>
          <p:cNvPr id="9" name="Bildplatzhalter 8">
            <a:extLst>
              <a:ext uri="{FF2B5EF4-FFF2-40B4-BE49-F238E27FC236}">
                <a16:creationId xmlns:a16="http://schemas.microsoft.com/office/drawing/2014/main" id="{30572EBB-8F6C-6CF6-B09F-E6CC1B9296CA}"/>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7032104" y="1268412"/>
            <a:ext cx="5316538" cy="4968875"/>
          </a:xfrm>
        </p:spPr>
      </p:pic>
      <p:cxnSp>
        <p:nvCxnSpPr>
          <p:cNvPr id="11" name="Gerade Verbindung 10">
            <a:extLst>
              <a:ext uri="{FF2B5EF4-FFF2-40B4-BE49-F238E27FC236}">
                <a16:creationId xmlns:a16="http://schemas.microsoft.com/office/drawing/2014/main" id="{5F112420-73BA-5694-F919-75E881E6D103}"/>
              </a:ext>
            </a:extLst>
          </p:cNvPr>
          <p:cNvCxnSpPr/>
          <p:nvPr/>
        </p:nvCxnSpPr>
        <p:spPr>
          <a:xfrm>
            <a:off x="11891963" y="1268412"/>
            <a:ext cx="0" cy="4968875"/>
          </a:xfrm>
          <a:prstGeom prst="line">
            <a:avLst/>
          </a:prstGeom>
          <a:ln w="25400">
            <a:solidFill>
              <a:srgbClr val="008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99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3449F-B031-430C-9BBA-D2F16C9138BA}"/>
              </a:ext>
            </a:extLst>
          </p:cNvPr>
          <p:cNvSpPr>
            <a:spLocks noGrp="1"/>
          </p:cNvSpPr>
          <p:nvPr>
            <p:ph type="ctrTitle"/>
          </p:nvPr>
        </p:nvSpPr>
        <p:spPr/>
        <p:txBody>
          <a:bodyPr/>
          <a:lstStyle/>
          <a:p>
            <a:r>
              <a:rPr lang="en-GB" noProof="0" dirty="0"/>
              <a:t>Who we are.</a:t>
            </a:r>
          </a:p>
        </p:txBody>
      </p:sp>
    </p:spTree>
    <p:extLst>
      <p:ext uri="{BB962C8B-B14F-4D97-AF65-F5344CB8AC3E}">
        <p14:creationId xmlns:p14="http://schemas.microsoft.com/office/powerpoint/2010/main" val="148118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a:xfrm>
            <a:off x="300038" y="1324895"/>
            <a:ext cx="3443834" cy="1543717"/>
          </a:xfrm>
        </p:spPr>
        <p:txBody>
          <a:bodyPr/>
          <a:lstStyle/>
          <a:p>
            <a:r>
              <a:rPr lang="en-GB" noProof="0" dirty="0"/>
              <a:t>Studying at Bielefeld University</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9" y="2996952"/>
            <a:ext cx="3156346" cy="3867398"/>
          </a:xfrm>
        </p:spPr>
        <p:txBody>
          <a:bodyPr/>
          <a:lstStyle/>
          <a:p>
            <a:pPr marL="0" indent="0">
              <a:buNone/>
            </a:pPr>
            <a:r>
              <a:rPr lang="en-GB" sz="1400" noProof="0" dirty="0"/>
              <a:t>The university offers excellent study conditions and supports with comprehensive </a:t>
            </a:r>
            <a:r>
              <a:rPr lang="en-GB" sz="1400" noProof="0" dirty="0" err="1"/>
              <a:t>counseling</a:t>
            </a:r>
            <a:r>
              <a:rPr lang="en-GB" sz="1400" noProof="0" dirty="0"/>
              <a:t> services for study orientation and career choice. At the same time, it promotes personal responsibility for the success of one's studies as well as ambition and willingness to perform. Studying at Bielefeld University opens doors for young people in national and international job markets.</a:t>
            </a:r>
          </a:p>
        </p:txBody>
      </p:sp>
      <p:pic>
        <p:nvPicPr>
          <p:cNvPr id="5" name="Bildplatzhalter 4">
            <a:extLst>
              <a:ext uri="{FF2B5EF4-FFF2-40B4-BE49-F238E27FC236}">
                <a16:creationId xmlns:a16="http://schemas.microsoft.com/office/drawing/2014/main" id="{2D8CC233-FCC1-3E5C-73DF-2B5A95E86B8D}"/>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3756421" y="1268412"/>
            <a:ext cx="3923755" cy="4968875"/>
          </a:xfrm>
        </p:spPr>
      </p:pic>
      <p:pic>
        <p:nvPicPr>
          <p:cNvPr id="34" name="Bildplatzhalter 33">
            <a:extLst>
              <a:ext uri="{FF2B5EF4-FFF2-40B4-BE49-F238E27FC236}">
                <a16:creationId xmlns:a16="http://schemas.microsoft.com/office/drawing/2014/main" id="{8F9E38A8-AD13-2FF7-3A86-A962CE5E0139}"/>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7968208" y="1268412"/>
            <a:ext cx="3923755" cy="4968875"/>
          </a:xfrm>
        </p:spPr>
      </p:pic>
    </p:spTree>
    <p:extLst>
      <p:ext uri="{BB962C8B-B14F-4D97-AF65-F5344CB8AC3E}">
        <p14:creationId xmlns:p14="http://schemas.microsoft.com/office/powerpoint/2010/main" val="3272933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202AF4C-6714-ED9F-3A62-4B7FE3A4435F}"/>
              </a:ext>
            </a:extLst>
          </p:cNvPr>
          <p:cNvSpPr>
            <a:spLocks noGrp="1"/>
          </p:cNvSpPr>
          <p:nvPr>
            <p:ph type="title"/>
          </p:nvPr>
        </p:nvSpPr>
        <p:spPr/>
        <p:txBody>
          <a:bodyPr/>
          <a:lstStyle/>
          <a:p>
            <a:r>
              <a:rPr lang="en-GB" noProof="0" dirty="0"/>
              <a:t>Faculties</a:t>
            </a:r>
          </a:p>
        </p:txBody>
      </p:sp>
      <p:sp>
        <p:nvSpPr>
          <p:cNvPr id="6" name="Textplatzhalter 5">
            <a:extLst>
              <a:ext uri="{FF2B5EF4-FFF2-40B4-BE49-F238E27FC236}">
                <a16:creationId xmlns:a16="http://schemas.microsoft.com/office/drawing/2014/main" id="{8B74D45D-8BFD-6B59-5A41-8AC8693A2326}"/>
              </a:ext>
            </a:extLst>
          </p:cNvPr>
          <p:cNvSpPr>
            <a:spLocks noGrp="1"/>
          </p:cNvSpPr>
          <p:nvPr>
            <p:ph type="body" sz="quarter" idx="13"/>
          </p:nvPr>
        </p:nvSpPr>
        <p:spPr>
          <a:xfrm>
            <a:off x="6816080" y="1196752"/>
            <a:ext cx="5147834" cy="5173134"/>
          </a:xfrm>
        </p:spPr>
        <p:txBody>
          <a:bodyPr/>
          <a:lstStyle/>
          <a:p>
            <a:pPr marL="0" indent="0">
              <a:lnSpc>
                <a:spcPts val="2880"/>
              </a:lnSpc>
              <a:buNone/>
              <a:tabLst>
                <a:tab pos="219075" algn="l"/>
              </a:tabLst>
            </a:pPr>
            <a:r>
              <a:rPr lang="en-GB" sz="1400" b="1" noProof="0" dirty="0">
                <a:solidFill>
                  <a:srgbClr val="92B168"/>
                </a:solidFill>
                <a:effectLst/>
                <a:latin typeface="Lelo Bold" panose="020B0003040202000003" pitchFamily="34" charset="0"/>
              </a:rPr>
              <a:t>■</a:t>
            </a:r>
            <a:r>
              <a:rPr lang="en-GB" sz="1400" b="1" noProof="0" dirty="0">
                <a:effectLst/>
                <a:latin typeface="Lelo Bold" panose="020B0003040202000003" pitchFamily="34" charset="0"/>
              </a:rPr>
              <a:t>	Faculty of Biology</a:t>
            </a:r>
          </a:p>
          <a:p>
            <a:pPr marL="0" indent="0">
              <a:lnSpc>
                <a:spcPts val="2880"/>
              </a:lnSpc>
              <a:buNone/>
              <a:tabLst>
                <a:tab pos="219075" algn="l"/>
              </a:tabLst>
            </a:pPr>
            <a:r>
              <a:rPr lang="en-GB" sz="1400" b="1" noProof="0" dirty="0">
                <a:solidFill>
                  <a:srgbClr val="74799B"/>
                </a:solidFill>
                <a:effectLst/>
                <a:latin typeface="Lelo Bold" panose="020B0003040202000003" pitchFamily="34" charset="0"/>
              </a:rPr>
              <a:t>■</a:t>
            </a:r>
            <a:r>
              <a:rPr lang="en-GB" sz="1400" b="1" noProof="0" dirty="0">
                <a:effectLst/>
                <a:latin typeface="Lelo Bold" panose="020B0003040202000003" pitchFamily="34" charset="0"/>
              </a:rPr>
              <a:t>	</a:t>
            </a:r>
            <a:r>
              <a:rPr lang="en-GB" sz="1400" b="1" noProof="0" dirty="0">
                <a:solidFill>
                  <a:srgbClr val="010102"/>
                </a:solidFill>
                <a:effectLst/>
                <a:latin typeface="Lelo Bold" panose="020B0003040202000003" pitchFamily="34" charset="0"/>
              </a:rPr>
              <a:t>Faculty of Business Administration and Economics</a:t>
            </a:r>
            <a:endParaRPr lang="en-GB" sz="1400" b="1" noProof="0" dirty="0">
              <a:effectLst/>
              <a:latin typeface="Lelo Bold" panose="020B0003040202000003" pitchFamily="34" charset="0"/>
            </a:endParaRPr>
          </a:p>
          <a:p>
            <a:pPr marL="0" indent="0">
              <a:lnSpc>
                <a:spcPts val="2880"/>
              </a:lnSpc>
              <a:buNone/>
              <a:tabLst>
                <a:tab pos="219075" algn="l"/>
              </a:tabLst>
            </a:pPr>
            <a:r>
              <a:rPr lang="en-GB" sz="1400" b="1" noProof="0" dirty="0">
                <a:solidFill>
                  <a:srgbClr val="A08CAA"/>
                </a:solidFill>
                <a:effectLst/>
                <a:latin typeface="Lelo Bold" panose="020B0003040202000003" pitchFamily="34" charset="0"/>
              </a:rPr>
              <a:t>■</a:t>
            </a:r>
            <a:r>
              <a:rPr lang="en-GB" sz="1400" b="1" noProof="0" dirty="0">
                <a:effectLst/>
                <a:latin typeface="Lelo Bold" panose="020B0003040202000003" pitchFamily="34" charset="0"/>
              </a:rPr>
              <a:t>	Faculty of Chemistry</a:t>
            </a:r>
          </a:p>
          <a:p>
            <a:pPr marL="0" indent="0">
              <a:lnSpc>
                <a:spcPts val="2880"/>
              </a:lnSpc>
              <a:buNone/>
              <a:tabLst>
                <a:tab pos="219075" algn="l"/>
              </a:tabLst>
            </a:pPr>
            <a:r>
              <a:rPr lang="en-GB" sz="1400" b="1" noProof="0" dirty="0">
                <a:solidFill>
                  <a:srgbClr val="F08C50"/>
                </a:solidFill>
                <a:effectLst/>
                <a:latin typeface="Lelo Bold" panose="020B0003040202000003" pitchFamily="34" charset="0"/>
              </a:rPr>
              <a:t>■</a:t>
            </a:r>
            <a:r>
              <a:rPr lang="en-GB" sz="1400" b="1" noProof="0" dirty="0">
                <a:effectLst/>
                <a:latin typeface="Lelo Bold" panose="020B0003040202000003" pitchFamily="34" charset="0"/>
              </a:rPr>
              <a:t>	Faculty of Educational Science</a:t>
            </a:r>
          </a:p>
          <a:p>
            <a:pPr marL="0" indent="0">
              <a:lnSpc>
                <a:spcPts val="2880"/>
              </a:lnSpc>
              <a:buNone/>
              <a:tabLst>
                <a:tab pos="219075" algn="l"/>
              </a:tabLst>
            </a:pPr>
            <a:r>
              <a:rPr lang="en-GB" sz="1400" b="1" noProof="0" dirty="0">
                <a:solidFill>
                  <a:srgbClr val="7DB4BE"/>
                </a:solidFill>
                <a:effectLst/>
                <a:latin typeface="Lelo Bold" panose="020B0003040202000003" pitchFamily="34" charset="0"/>
              </a:rPr>
              <a:t>■</a:t>
            </a:r>
            <a:r>
              <a:rPr lang="en-GB" sz="1400" b="1" noProof="0" dirty="0">
                <a:effectLst/>
                <a:latin typeface="Lelo Bold" panose="020B0003040202000003" pitchFamily="34" charset="0"/>
              </a:rPr>
              <a:t>	Faculty of History, Philosophy and Theology</a:t>
            </a:r>
          </a:p>
          <a:p>
            <a:pPr marL="0" indent="0">
              <a:lnSpc>
                <a:spcPts val="2880"/>
              </a:lnSpc>
              <a:buNone/>
              <a:tabLst>
                <a:tab pos="219075" algn="l"/>
              </a:tabLst>
            </a:pPr>
            <a:r>
              <a:rPr lang="en-GB" sz="1400" b="1" noProof="0" dirty="0">
                <a:solidFill>
                  <a:srgbClr val="8C8C96"/>
                </a:solidFill>
                <a:effectLst/>
                <a:latin typeface="Lelo Bold" panose="020B0003040202000003" pitchFamily="34" charset="0"/>
              </a:rPr>
              <a:t>■</a:t>
            </a:r>
            <a:r>
              <a:rPr lang="en-GB" sz="1400" b="1" noProof="0" dirty="0">
                <a:effectLst/>
                <a:latin typeface="Lelo Bold" panose="020B0003040202000003" pitchFamily="34" charset="0"/>
              </a:rPr>
              <a:t>	Faculty of Law</a:t>
            </a:r>
          </a:p>
          <a:p>
            <a:pPr marL="0" indent="0">
              <a:lnSpc>
                <a:spcPts val="2880"/>
              </a:lnSpc>
              <a:buNone/>
              <a:tabLst>
                <a:tab pos="219075" algn="l"/>
              </a:tabLst>
            </a:pPr>
            <a:r>
              <a:rPr lang="en-GB" sz="1400" b="1" noProof="0" dirty="0">
                <a:solidFill>
                  <a:srgbClr val="8FA3B9"/>
                </a:solidFill>
                <a:effectLst/>
                <a:latin typeface="Lelo Bold" panose="020B0003040202000003" pitchFamily="34" charset="0"/>
              </a:rPr>
              <a:t>■</a:t>
            </a:r>
            <a:r>
              <a:rPr lang="en-GB" sz="1400" b="1" noProof="0" dirty="0">
                <a:effectLst/>
                <a:latin typeface="Lelo Bold" panose="020B0003040202000003" pitchFamily="34" charset="0"/>
              </a:rPr>
              <a:t>	Faculty of Linguistics and Literary Studies</a:t>
            </a:r>
            <a:endParaRPr lang="en-GB" sz="1400" noProof="0" dirty="0">
              <a:effectLst/>
              <a:latin typeface="Lelo Bold" panose="020B0003040202000003" pitchFamily="34" charset="0"/>
            </a:endParaRPr>
          </a:p>
          <a:p>
            <a:pPr marL="0" indent="0">
              <a:lnSpc>
                <a:spcPts val="2880"/>
              </a:lnSpc>
              <a:buNone/>
              <a:tabLst>
                <a:tab pos="219075" algn="l"/>
              </a:tabLst>
            </a:pPr>
            <a:r>
              <a:rPr lang="en-GB" sz="1400" b="1" noProof="0" dirty="0">
                <a:solidFill>
                  <a:srgbClr val="DCAA41"/>
                </a:solidFill>
                <a:effectLst/>
                <a:latin typeface="Lelo Bold" panose="020B0003040202000003" pitchFamily="34" charset="0"/>
              </a:rPr>
              <a:t>■</a:t>
            </a:r>
            <a:r>
              <a:rPr lang="en-GB" sz="1400" b="1" noProof="0" dirty="0">
                <a:effectLst/>
                <a:latin typeface="Lelo Bold" panose="020B0003040202000003" pitchFamily="34" charset="0"/>
              </a:rPr>
              <a:t>	Faculty of Mathematics</a:t>
            </a:r>
          </a:p>
          <a:p>
            <a:pPr marL="0" indent="0">
              <a:lnSpc>
                <a:spcPts val="2880"/>
              </a:lnSpc>
              <a:buNone/>
              <a:tabLst>
                <a:tab pos="219075" algn="l"/>
              </a:tabLst>
            </a:pPr>
            <a:r>
              <a:rPr lang="en-GB" sz="1400" b="1" noProof="0" dirty="0">
                <a:solidFill>
                  <a:srgbClr val="649696"/>
                </a:solidFill>
                <a:effectLst/>
                <a:latin typeface="Lelo Bold" panose="020B0003040202000003" pitchFamily="34" charset="0"/>
              </a:rPr>
              <a:t>■</a:t>
            </a:r>
            <a:r>
              <a:rPr lang="en-GB" sz="1400" b="1" noProof="0" dirty="0">
                <a:effectLst/>
                <a:latin typeface="Lelo Bold" panose="020B0003040202000003" pitchFamily="34" charset="0"/>
              </a:rPr>
              <a:t>	Faculty of Physics</a:t>
            </a:r>
          </a:p>
          <a:p>
            <a:pPr marL="0" indent="0">
              <a:lnSpc>
                <a:spcPts val="2880"/>
              </a:lnSpc>
              <a:buNone/>
              <a:tabLst>
                <a:tab pos="219075" algn="l"/>
              </a:tabLst>
            </a:pPr>
            <a:r>
              <a:rPr lang="en-GB" sz="1400" b="1" noProof="0" dirty="0">
                <a:solidFill>
                  <a:srgbClr val="8C3250"/>
                </a:solidFill>
                <a:effectLst/>
                <a:latin typeface="Lelo Bold" panose="020B0003040202000003" pitchFamily="34" charset="0"/>
              </a:rPr>
              <a:t>■</a:t>
            </a:r>
            <a:r>
              <a:rPr lang="en-GB" sz="1400" b="1" noProof="0" dirty="0">
                <a:effectLst/>
                <a:latin typeface="Lelo Bold" panose="020B0003040202000003" pitchFamily="34" charset="0"/>
              </a:rPr>
              <a:t>	</a:t>
            </a:r>
            <a:r>
              <a:rPr lang="en-GB" sz="1400" b="1" noProof="0" dirty="0">
                <a:solidFill>
                  <a:srgbClr val="000000"/>
                </a:solidFill>
                <a:effectLst/>
                <a:latin typeface="Lelo Bold" panose="020B0003040202000003" pitchFamily="34" charset="0"/>
              </a:rPr>
              <a:t>Faculty of Psychology and Sports</a:t>
            </a:r>
          </a:p>
          <a:p>
            <a:pPr marL="0" indent="0">
              <a:lnSpc>
                <a:spcPts val="2880"/>
              </a:lnSpc>
              <a:buNone/>
              <a:tabLst>
                <a:tab pos="219075" algn="l"/>
              </a:tabLst>
            </a:pPr>
            <a:r>
              <a:rPr lang="en-GB" sz="1400" b="1" noProof="0" dirty="0">
                <a:solidFill>
                  <a:srgbClr val="BFD02F"/>
                </a:solidFill>
                <a:effectLst/>
                <a:latin typeface="Lelo Bold" panose="020B0003040202000003" pitchFamily="34" charset="0"/>
              </a:rPr>
              <a:t>■</a:t>
            </a:r>
            <a:r>
              <a:rPr lang="en-GB" sz="1400" b="1" noProof="0" dirty="0">
                <a:effectLst/>
                <a:latin typeface="Lelo Bold" panose="020B0003040202000003" pitchFamily="34" charset="0"/>
              </a:rPr>
              <a:t>	Faculty of Sociology</a:t>
            </a:r>
            <a:br>
              <a:rPr lang="en-GB" sz="1400" b="1" noProof="0" dirty="0">
                <a:effectLst/>
                <a:latin typeface="Lelo Bold" panose="020B0003040202000003" pitchFamily="34" charset="0"/>
              </a:rPr>
            </a:br>
            <a:r>
              <a:rPr lang="en-GB" sz="1400" b="1" noProof="0" dirty="0">
                <a:solidFill>
                  <a:srgbClr val="6C8AA8"/>
                </a:solidFill>
                <a:effectLst/>
                <a:latin typeface="Lelo Bold" panose="020B0003040202000003" pitchFamily="34" charset="0"/>
              </a:rPr>
              <a:t>■</a:t>
            </a:r>
            <a:r>
              <a:rPr lang="en-GB" sz="1400" b="1" noProof="0" dirty="0">
                <a:effectLst/>
                <a:latin typeface="Lelo Bold" panose="020B0003040202000003" pitchFamily="34" charset="0"/>
              </a:rPr>
              <a:t>	Faculty of Technology</a:t>
            </a:r>
          </a:p>
          <a:p>
            <a:pPr marL="0" indent="0">
              <a:lnSpc>
                <a:spcPts val="2880"/>
              </a:lnSpc>
              <a:buNone/>
              <a:tabLst>
                <a:tab pos="219075" algn="l"/>
              </a:tabLst>
            </a:pPr>
            <a:r>
              <a:rPr lang="en-GB" sz="1400" b="1" noProof="0" dirty="0">
                <a:solidFill>
                  <a:srgbClr val="145F7D"/>
                </a:solidFill>
                <a:effectLst/>
                <a:latin typeface="Lelo Bold" panose="020B0003040202000003" pitchFamily="34" charset="0"/>
              </a:rPr>
              <a:t>■</a:t>
            </a:r>
            <a:r>
              <a:rPr lang="en-GB" sz="1400" b="1" noProof="0" dirty="0">
                <a:effectLst/>
                <a:latin typeface="Lelo Bold" panose="020B0003040202000003" pitchFamily="34" charset="0"/>
              </a:rPr>
              <a:t>	</a:t>
            </a:r>
            <a:r>
              <a:rPr lang="en-GB" sz="1400" b="1" noProof="0" dirty="0">
                <a:solidFill>
                  <a:srgbClr val="010102"/>
                </a:solidFill>
                <a:effectLst/>
                <a:latin typeface="Lelo Bold" panose="020B0003040202000003" pitchFamily="34" charset="0"/>
              </a:rPr>
              <a:t>Medical School OWL</a:t>
            </a:r>
          </a:p>
          <a:p>
            <a:pPr marL="0" indent="0">
              <a:lnSpc>
                <a:spcPts val="2880"/>
              </a:lnSpc>
              <a:buNone/>
              <a:tabLst>
                <a:tab pos="219075" algn="l"/>
              </a:tabLst>
            </a:pPr>
            <a:r>
              <a:rPr lang="en-GB" sz="1400" b="1" noProof="0" dirty="0">
                <a:solidFill>
                  <a:srgbClr val="DC5A5A"/>
                </a:solidFill>
                <a:effectLst/>
                <a:latin typeface="Lelo Bold" panose="020B0003040202000003" pitchFamily="34" charset="0"/>
              </a:rPr>
              <a:t>■</a:t>
            </a:r>
            <a:r>
              <a:rPr lang="en-GB" sz="1400" b="1" noProof="0" dirty="0">
                <a:effectLst/>
                <a:latin typeface="Lelo Bold" panose="020B0003040202000003" pitchFamily="34" charset="0"/>
              </a:rPr>
              <a:t>	School of Public Health</a:t>
            </a:r>
            <a:endParaRPr lang="en-GB" sz="1400" noProof="0" dirty="0">
              <a:effectLst/>
              <a:latin typeface="Lelo Bold" panose="020B0003040202000003" pitchFamily="34" charset="0"/>
            </a:endParaRPr>
          </a:p>
        </p:txBody>
      </p:sp>
      <p:grpSp>
        <p:nvGrpSpPr>
          <p:cNvPr id="22" name="Gruppieren 21">
            <a:extLst>
              <a:ext uri="{FF2B5EF4-FFF2-40B4-BE49-F238E27FC236}">
                <a16:creationId xmlns:a16="http://schemas.microsoft.com/office/drawing/2014/main" id="{ACD41AA5-1CCC-2653-91A2-689FB8E96D65}"/>
              </a:ext>
            </a:extLst>
          </p:cNvPr>
          <p:cNvGrpSpPr/>
          <p:nvPr/>
        </p:nvGrpSpPr>
        <p:grpSpPr>
          <a:xfrm>
            <a:off x="2434987" y="2564904"/>
            <a:ext cx="3656553" cy="3672384"/>
            <a:chOff x="2783632" y="-420888"/>
            <a:chExt cx="6629474" cy="6658176"/>
          </a:xfrm>
        </p:grpSpPr>
        <p:sp>
          <p:nvSpPr>
            <p:cNvPr id="4" name="Rechteck 3">
              <a:extLst>
                <a:ext uri="{FF2B5EF4-FFF2-40B4-BE49-F238E27FC236}">
                  <a16:creationId xmlns:a16="http://schemas.microsoft.com/office/drawing/2014/main" id="{82E8DFC9-E4A6-E8C5-70CB-E1BC21CB0C85}"/>
                </a:ext>
              </a:extLst>
            </p:cNvPr>
            <p:cNvSpPr/>
            <p:nvPr/>
          </p:nvSpPr>
          <p:spPr>
            <a:xfrm>
              <a:off x="2783632" y="1268760"/>
              <a:ext cx="1589237" cy="1589237"/>
            </a:xfrm>
            <a:prstGeom prst="rect">
              <a:avLst/>
            </a:prstGeom>
            <a:solidFill>
              <a:srgbClr val="92B1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7" name="Rechteck 6">
              <a:extLst>
                <a:ext uri="{FF2B5EF4-FFF2-40B4-BE49-F238E27FC236}">
                  <a16:creationId xmlns:a16="http://schemas.microsoft.com/office/drawing/2014/main" id="{4F1B5090-50FA-52C0-916A-C4CED8EC6149}"/>
                </a:ext>
              </a:extLst>
            </p:cNvPr>
            <p:cNvSpPr/>
            <p:nvPr/>
          </p:nvSpPr>
          <p:spPr>
            <a:xfrm>
              <a:off x="4475138" y="1268760"/>
              <a:ext cx="1589237" cy="1589237"/>
            </a:xfrm>
            <a:prstGeom prst="rect">
              <a:avLst/>
            </a:prstGeom>
            <a:solidFill>
              <a:srgbClr val="A08C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8" name="Rechteck 7">
              <a:extLst>
                <a:ext uri="{FF2B5EF4-FFF2-40B4-BE49-F238E27FC236}">
                  <a16:creationId xmlns:a16="http://schemas.microsoft.com/office/drawing/2014/main" id="{E18C3124-A2D9-F6C5-1739-2788F9309F2E}"/>
                </a:ext>
              </a:extLst>
            </p:cNvPr>
            <p:cNvSpPr/>
            <p:nvPr/>
          </p:nvSpPr>
          <p:spPr>
            <a:xfrm>
              <a:off x="6155217" y="1268760"/>
              <a:ext cx="1589237" cy="1589237"/>
            </a:xfrm>
            <a:prstGeom prst="rect">
              <a:avLst/>
            </a:prstGeom>
            <a:solidFill>
              <a:srgbClr val="F08C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0" name="Rechteck 9">
              <a:extLst>
                <a:ext uri="{FF2B5EF4-FFF2-40B4-BE49-F238E27FC236}">
                  <a16:creationId xmlns:a16="http://schemas.microsoft.com/office/drawing/2014/main" id="{95EE9C0C-0554-73B0-1CDC-07AF4BB5B699}"/>
                </a:ext>
              </a:extLst>
            </p:cNvPr>
            <p:cNvSpPr/>
            <p:nvPr/>
          </p:nvSpPr>
          <p:spPr>
            <a:xfrm>
              <a:off x="7823869" y="1268760"/>
              <a:ext cx="1589237" cy="1589237"/>
            </a:xfrm>
            <a:prstGeom prst="rect">
              <a:avLst/>
            </a:prstGeom>
            <a:solidFill>
              <a:srgbClr val="7DB4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1" name="Rechteck 10">
              <a:extLst>
                <a:ext uri="{FF2B5EF4-FFF2-40B4-BE49-F238E27FC236}">
                  <a16:creationId xmlns:a16="http://schemas.microsoft.com/office/drawing/2014/main" id="{73F2A348-01AF-D8D2-BBFF-C36F0FEE0ED7}"/>
                </a:ext>
              </a:extLst>
            </p:cNvPr>
            <p:cNvSpPr/>
            <p:nvPr/>
          </p:nvSpPr>
          <p:spPr>
            <a:xfrm>
              <a:off x="2783632" y="-420886"/>
              <a:ext cx="1589237" cy="1589237"/>
            </a:xfrm>
            <a:prstGeom prst="rect">
              <a:avLst/>
            </a:prstGeom>
            <a:solidFill>
              <a:srgbClr val="DC5A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2" name="Rechteck 11">
              <a:extLst>
                <a:ext uri="{FF2B5EF4-FFF2-40B4-BE49-F238E27FC236}">
                  <a16:creationId xmlns:a16="http://schemas.microsoft.com/office/drawing/2014/main" id="{C3221E63-13AD-F65E-211C-3EC7F43E6123}"/>
                </a:ext>
              </a:extLst>
            </p:cNvPr>
            <p:cNvSpPr/>
            <p:nvPr/>
          </p:nvSpPr>
          <p:spPr>
            <a:xfrm>
              <a:off x="2783632" y="2958405"/>
              <a:ext cx="1589237" cy="1589237"/>
            </a:xfrm>
            <a:prstGeom prst="rect">
              <a:avLst/>
            </a:prstGeom>
            <a:solidFill>
              <a:srgbClr val="8FA3B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3" name="Rechteck 12">
              <a:extLst>
                <a:ext uri="{FF2B5EF4-FFF2-40B4-BE49-F238E27FC236}">
                  <a16:creationId xmlns:a16="http://schemas.microsoft.com/office/drawing/2014/main" id="{638774F8-D4A1-06BF-98E6-2DE7A9362DC3}"/>
                </a:ext>
              </a:extLst>
            </p:cNvPr>
            <p:cNvSpPr/>
            <p:nvPr/>
          </p:nvSpPr>
          <p:spPr>
            <a:xfrm>
              <a:off x="4475138" y="2958405"/>
              <a:ext cx="1589237" cy="1589237"/>
            </a:xfrm>
            <a:prstGeom prst="rect">
              <a:avLst/>
            </a:prstGeom>
            <a:solidFill>
              <a:srgbClr val="DCAA4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4" name="Rechteck 13">
              <a:extLst>
                <a:ext uri="{FF2B5EF4-FFF2-40B4-BE49-F238E27FC236}">
                  <a16:creationId xmlns:a16="http://schemas.microsoft.com/office/drawing/2014/main" id="{32A8E55B-EB64-2194-D5AF-A191628C5829}"/>
                </a:ext>
              </a:extLst>
            </p:cNvPr>
            <p:cNvSpPr/>
            <p:nvPr/>
          </p:nvSpPr>
          <p:spPr>
            <a:xfrm>
              <a:off x="6155217" y="2958405"/>
              <a:ext cx="1589237" cy="1589237"/>
            </a:xfrm>
            <a:prstGeom prst="rect">
              <a:avLst/>
            </a:prstGeom>
            <a:solidFill>
              <a:srgbClr val="145F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bg1"/>
                </a:solidFill>
              </a:endParaRPr>
            </a:p>
          </p:txBody>
        </p:sp>
        <p:sp>
          <p:nvSpPr>
            <p:cNvPr id="15" name="Rechteck 14">
              <a:extLst>
                <a:ext uri="{FF2B5EF4-FFF2-40B4-BE49-F238E27FC236}">
                  <a16:creationId xmlns:a16="http://schemas.microsoft.com/office/drawing/2014/main" id="{FBDE8B2F-4532-48B3-FDAA-56202D7BAB03}"/>
                </a:ext>
              </a:extLst>
            </p:cNvPr>
            <p:cNvSpPr/>
            <p:nvPr/>
          </p:nvSpPr>
          <p:spPr>
            <a:xfrm>
              <a:off x="7823869" y="2958405"/>
              <a:ext cx="1589237" cy="1589237"/>
            </a:xfrm>
            <a:prstGeom prst="rect">
              <a:avLst/>
            </a:prstGeom>
            <a:solidFill>
              <a:srgbClr val="649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6" name="Rechteck 15">
              <a:extLst>
                <a:ext uri="{FF2B5EF4-FFF2-40B4-BE49-F238E27FC236}">
                  <a16:creationId xmlns:a16="http://schemas.microsoft.com/office/drawing/2014/main" id="{9E8AFADE-645E-3D11-CDD8-590B3B00F430}"/>
                </a:ext>
              </a:extLst>
            </p:cNvPr>
            <p:cNvSpPr/>
            <p:nvPr/>
          </p:nvSpPr>
          <p:spPr>
            <a:xfrm>
              <a:off x="4472235" y="-420887"/>
              <a:ext cx="1589237" cy="1589237"/>
            </a:xfrm>
            <a:prstGeom prst="rect">
              <a:avLst/>
            </a:prstGeom>
            <a:solidFill>
              <a:srgbClr val="8C8C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7" name="Rechteck 16">
              <a:extLst>
                <a:ext uri="{FF2B5EF4-FFF2-40B4-BE49-F238E27FC236}">
                  <a16:creationId xmlns:a16="http://schemas.microsoft.com/office/drawing/2014/main" id="{F6BA69EC-F5F3-716F-15F8-F0C6EA6B5322}"/>
                </a:ext>
              </a:extLst>
            </p:cNvPr>
            <p:cNvSpPr/>
            <p:nvPr/>
          </p:nvSpPr>
          <p:spPr>
            <a:xfrm>
              <a:off x="2783632" y="4648051"/>
              <a:ext cx="1589237" cy="1589237"/>
            </a:xfrm>
            <a:prstGeom prst="rect">
              <a:avLst/>
            </a:prstGeom>
            <a:solidFill>
              <a:srgbClr val="8C32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bg1"/>
                </a:solidFill>
              </a:endParaRPr>
            </a:p>
          </p:txBody>
        </p:sp>
        <p:sp>
          <p:nvSpPr>
            <p:cNvPr id="18" name="Rechteck 17">
              <a:extLst>
                <a:ext uri="{FF2B5EF4-FFF2-40B4-BE49-F238E27FC236}">
                  <a16:creationId xmlns:a16="http://schemas.microsoft.com/office/drawing/2014/main" id="{10466057-EDAA-99D7-CFBE-4737F5266A42}"/>
                </a:ext>
              </a:extLst>
            </p:cNvPr>
            <p:cNvSpPr/>
            <p:nvPr/>
          </p:nvSpPr>
          <p:spPr>
            <a:xfrm>
              <a:off x="4475138" y="4648051"/>
              <a:ext cx="1589237" cy="1589237"/>
            </a:xfrm>
            <a:prstGeom prst="rect">
              <a:avLst/>
            </a:prstGeom>
            <a:solidFill>
              <a:srgbClr val="BFD0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tx1"/>
                </a:solidFill>
              </a:endParaRPr>
            </a:p>
          </p:txBody>
        </p:sp>
        <p:sp>
          <p:nvSpPr>
            <p:cNvPr id="19" name="Rechteck 18">
              <a:extLst>
                <a:ext uri="{FF2B5EF4-FFF2-40B4-BE49-F238E27FC236}">
                  <a16:creationId xmlns:a16="http://schemas.microsoft.com/office/drawing/2014/main" id="{7B2E059C-BE5C-AF1D-F214-DD4E78A80796}"/>
                </a:ext>
              </a:extLst>
            </p:cNvPr>
            <p:cNvSpPr/>
            <p:nvPr/>
          </p:nvSpPr>
          <p:spPr>
            <a:xfrm>
              <a:off x="6155217" y="4648051"/>
              <a:ext cx="1589237" cy="1589237"/>
            </a:xfrm>
            <a:prstGeom prst="rect">
              <a:avLst/>
            </a:prstGeom>
            <a:solidFill>
              <a:srgbClr val="6C8A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bg1"/>
                </a:solidFill>
              </a:endParaRPr>
            </a:p>
          </p:txBody>
        </p:sp>
        <p:sp>
          <p:nvSpPr>
            <p:cNvPr id="20" name="Rechteck 19">
              <a:extLst>
                <a:ext uri="{FF2B5EF4-FFF2-40B4-BE49-F238E27FC236}">
                  <a16:creationId xmlns:a16="http://schemas.microsoft.com/office/drawing/2014/main" id="{8A36D9C8-F0AB-B8A6-9D46-EDF1335F8AE7}"/>
                </a:ext>
              </a:extLst>
            </p:cNvPr>
            <p:cNvSpPr/>
            <p:nvPr/>
          </p:nvSpPr>
          <p:spPr>
            <a:xfrm>
              <a:off x="6155217" y="-420888"/>
              <a:ext cx="1589237" cy="1589237"/>
            </a:xfrm>
            <a:prstGeom prst="rect">
              <a:avLst/>
            </a:prstGeom>
            <a:solidFill>
              <a:srgbClr val="7479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bg1"/>
                </a:solidFill>
              </a:endParaRPr>
            </a:p>
          </p:txBody>
        </p:sp>
        <p:sp>
          <p:nvSpPr>
            <p:cNvPr id="21" name="Rechteck 20">
              <a:extLst>
                <a:ext uri="{FF2B5EF4-FFF2-40B4-BE49-F238E27FC236}">
                  <a16:creationId xmlns:a16="http://schemas.microsoft.com/office/drawing/2014/main" id="{4DF80CB9-0C1A-9AA8-761F-8D3AC0C50F3D}"/>
                </a:ext>
              </a:extLst>
            </p:cNvPr>
            <p:cNvSpPr/>
            <p:nvPr/>
          </p:nvSpPr>
          <p:spPr>
            <a:xfrm>
              <a:off x="7823869" y="4648051"/>
              <a:ext cx="1589237" cy="1589237"/>
            </a:xfrm>
            <a:prstGeom prst="rect">
              <a:avLst/>
            </a:prstGeom>
            <a:solidFill>
              <a:srgbClr val="0089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a:solidFill>
                  <a:schemeClr val="bg1"/>
                </a:solidFill>
              </a:endParaRPr>
            </a:p>
          </p:txBody>
        </p:sp>
      </p:grpSp>
      <p:cxnSp>
        <p:nvCxnSpPr>
          <p:cNvPr id="24" name="Gerade Verbindung 23">
            <a:extLst>
              <a:ext uri="{FF2B5EF4-FFF2-40B4-BE49-F238E27FC236}">
                <a16:creationId xmlns:a16="http://schemas.microsoft.com/office/drawing/2014/main" id="{6DE37DC2-A85B-3DBD-87EC-65E9268E75F0}"/>
              </a:ext>
            </a:extLst>
          </p:cNvPr>
          <p:cNvCxnSpPr>
            <a:cxnSpLocks/>
          </p:cNvCxnSpPr>
          <p:nvPr/>
        </p:nvCxnSpPr>
        <p:spPr>
          <a:xfrm>
            <a:off x="300038" y="2564904"/>
            <a:ext cx="0" cy="3672383"/>
          </a:xfrm>
          <a:prstGeom prst="line">
            <a:avLst/>
          </a:prstGeom>
          <a:ln w="25400">
            <a:solidFill>
              <a:srgbClr val="008965"/>
            </a:solidFill>
          </a:ln>
        </p:spPr>
        <p:style>
          <a:lnRef idx="1">
            <a:schemeClr val="accent1"/>
          </a:lnRef>
          <a:fillRef idx="0">
            <a:schemeClr val="accent1"/>
          </a:fillRef>
          <a:effectRef idx="0">
            <a:schemeClr val="accent1"/>
          </a:effectRef>
          <a:fontRef idx="minor">
            <a:schemeClr val="tx1"/>
          </a:fontRef>
        </p:style>
      </p:cxnSp>
      <p:sp>
        <p:nvSpPr>
          <p:cNvPr id="26" name="Titel 4">
            <a:extLst>
              <a:ext uri="{FF2B5EF4-FFF2-40B4-BE49-F238E27FC236}">
                <a16:creationId xmlns:a16="http://schemas.microsoft.com/office/drawing/2014/main" id="{13A7CBEF-1E38-2222-0314-5556AEAF148B}"/>
              </a:ext>
            </a:extLst>
          </p:cNvPr>
          <p:cNvSpPr txBox="1">
            <a:spLocks/>
          </p:cNvSpPr>
          <p:nvPr/>
        </p:nvSpPr>
        <p:spPr>
          <a:xfrm>
            <a:off x="433748" y="2314287"/>
            <a:ext cx="3190742" cy="14777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i="0" kern="1200">
                <a:solidFill>
                  <a:schemeClr val="tx1"/>
                </a:solidFill>
                <a:latin typeface="Lelo Bold" panose="020B0003040202000003" pitchFamily="34" charset="0"/>
                <a:ea typeface="+mj-ea"/>
                <a:cs typeface="+mj-cs"/>
              </a:defRPr>
            </a:lvl1pPr>
          </a:lstStyle>
          <a:p>
            <a:r>
              <a:rPr lang="de-DE" sz="15000">
                <a:solidFill>
                  <a:srgbClr val="008965"/>
                </a:solidFill>
              </a:rPr>
              <a:t>14</a:t>
            </a:r>
          </a:p>
        </p:txBody>
      </p:sp>
      <p:sp>
        <p:nvSpPr>
          <p:cNvPr id="28" name="Textplatzhalter 5">
            <a:extLst>
              <a:ext uri="{FF2B5EF4-FFF2-40B4-BE49-F238E27FC236}">
                <a16:creationId xmlns:a16="http://schemas.microsoft.com/office/drawing/2014/main" id="{F1021950-E648-FD66-AFD4-AEF84892825B}"/>
              </a:ext>
            </a:extLst>
          </p:cNvPr>
          <p:cNvSpPr txBox="1">
            <a:spLocks/>
          </p:cNvSpPr>
          <p:nvPr/>
        </p:nvSpPr>
        <p:spPr>
          <a:xfrm>
            <a:off x="466586" y="6033029"/>
            <a:ext cx="3359269" cy="408518"/>
          </a:xfrm>
          <a:prstGeom prst="rect">
            <a:avLst/>
          </a:prstGeom>
        </p:spPr>
        <p:txBody>
          <a:bodyPr vert="horz" lIns="0" tIns="0" rIns="0" bIns="0" rtlCol="0" anchor="t" anchorCtr="0">
            <a:noAutofit/>
          </a:bodyPr>
          <a:lstStyle>
            <a:lvl1pPr marL="17621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1200" b="1" err="1">
                <a:latin typeface="Lelo Bold" panose="020B0003040202000003" pitchFamily="34" charset="0"/>
              </a:rPr>
              <a:t>Number</a:t>
            </a:r>
            <a:r>
              <a:rPr lang="de-DE" sz="1200" b="1">
                <a:latin typeface="Lelo Bold" panose="020B0003040202000003" pitchFamily="34" charset="0"/>
              </a:rPr>
              <a:t> </a:t>
            </a:r>
            <a:r>
              <a:rPr lang="de-DE" sz="1200" b="1" err="1">
                <a:latin typeface="Lelo Bold" panose="020B0003040202000003" pitchFamily="34" charset="0"/>
              </a:rPr>
              <a:t>of</a:t>
            </a:r>
            <a:r>
              <a:rPr lang="de-DE" sz="1200" b="1">
                <a:latin typeface="Lelo Bold" panose="020B0003040202000003" pitchFamily="34" charset="0"/>
              </a:rPr>
              <a:t> </a:t>
            </a:r>
            <a:r>
              <a:rPr lang="de-DE" sz="1200" b="1" err="1">
                <a:latin typeface="Lelo Bold" panose="020B0003040202000003" pitchFamily="34" charset="0"/>
              </a:rPr>
              <a:t>faculties</a:t>
            </a:r>
            <a:endParaRPr lang="de-DE" sz="1200">
              <a:solidFill>
                <a:srgbClr val="010102"/>
              </a:solidFill>
              <a:latin typeface="Lelo Bold" panose="020B0003040202000003" pitchFamily="34" charset="0"/>
            </a:endParaRPr>
          </a:p>
        </p:txBody>
      </p:sp>
    </p:spTree>
    <p:extLst>
      <p:ext uri="{BB962C8B-B14F-4D97-AF65-F5344CB8AC3E}">
        <p14:creationId xmlns:p14="http://schemas.microsoft.com/office/powerpoint/2010/main" val="50721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en-GB" noProof="0" dirty="0"/>
              <a:t>Studying at Bielefeld University open doors to the national and international job markets. With a variety of subject combinations in the Bachelor’s degree programme, a wide-ranging catalogue of elective courses, and an interdisciplinary Master’s programme, students can move beyond the bounds of their chosen subject area.</a:t>
            </a:r>
          </a:p>
        </p:txBody>
      </p:sp>
      <p:pic>
        <p:nvPicPr>
          <p:cNvPr id="13" name="Bildplatzhalter 12">
            <a:extLst>
              <a:ext uri="{FF2B5EF4-FFF2-40B4-BE49-F238E27FC236}">
                <a16:creationId xmlns:a16="http://schemas.microsoft.com/office/drawing/2014/main" id="{4989D186-9315-C622-E17E-40967B32C65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en-GB" noProof="0" dirty="0"/>
              <a:t>Each year Bielefeld University welcomes several hundred visiting students from all over the world. A large number of cooperation programmes, courses in English and multilingual degree courses, Double Degree Programmes as well as study programmes with an international track prepare students and young researchers from Germany and abroad for the international job market.</a:t>
            </a:r>
          </a:p>
        </p:txBody>
      </p:sp>
      <p:pic>
        <p:nvPicPr>
          <p:cNvPr id="15" name="Bildplatzhalter 14">
            <a:extLst>
              <a:ext uri="{FF2B5EF4-FFF2-40B4-BE49-F238E27FC236}">
                <a16:creationId xmlns:a16="http://schemas.microsoft.com/office/drawing/2014/main" id="{69DE0091-4E07-EBC8-F56D-B6D80EC7D989}"/>
              </a:ext>
            </a:extLst>
          </p:cNvPr>
          <p:cNvPicPr>
            <a:picLocks noGrp="1" noChangeAspect="1"/>
          </p:cNvPicPr>
          <p:nvPr>
            <p:ph type="pic" sz="quarter" idx="17"/>
          </p:nvPr>
        </p:nvPicPr>
        <p:blipFill>
          <a:blip r:embed="rId4"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en-GB" noProof="0" dirty="0"/>
              <a:t>People at the University</a:t>
            </a:r>
          </a:p>
        </p:txBody>
      </p:sp>
    </p:spTree>
    <p:extLst>
      <p:ext uri="{BB962C8B-B14F-4D97-AF65-F5344CB8AC3E}">
        <p14:creationId xmlns:p14="http://schemas.microsoft.com/office/powerpoint/2010/main" val="15549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en-GB" noProof="0" dirty="0"/>
              <a:t>Bielefeld University has steadily increased its proportion of female professors in recent years, but there is still a need for action. Therefore, the university uses a comprehensive portfolio of instruments to attract and retain more female professors.</a:t>
            </a:r>
          </a:p>
        </p:txBody>
      </p:sp>
      <p:pic>
        <p:nvPicPr>
          <p:cNvPr id="5" name="Bildplatzhalter 4">
            <a:extLst>
              <a:ext uri="{FF2B5EF4-FFF2-40B4-BE49-F238E27FC236}">
                <a16:creationId xmlns:a16="http://schemas.microsoft.com/office/drawing/2014/main" id="{69C4592E-3646-F548-A67D-6F6B574592A1}"/>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en-GB" noProof="0" dirty="0"/>
              <a:t>A strong research university with a prominent international presence: Here, top-​class interdisciplinary research is carried out at the highest international level. Excellence in teaching means engaging students’ sense of personal responsibility. It also means taking each student seriously and treating them respectfully, irrespective of background, origin and interests, and acting in a fair and transparent manner.</a:t>
            </a:r>
          </a:p>
        </p:txBody>
      </p:sp>
      <p:pic>
        <p:nvPicPr>
          <p:cNvPr id="12" name="Bildplatzhalter 11">
            <a:extLst>
              <a:ext uri="{FF2B5EF4-FFF2-40B4-BE49-F238E27FC236}">
                <a16:creationId xmlns:a16="http://schemas.microsoft.com/office/drawing/2014/main" id="{FE5442D1-45E2-C241-CB6E-ABD2D5D2037E}"/>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en-GB" noProof="0" dirty="0"/>
              <a:t>People at the University</a:t>
            </a:r>
          </a:p>
        </p:txBody>
      </p:sp>
    </p:spTree>
    <p:extLst>
      <p:ext uri="{BB962C8B-B14F-4D97-AF65-F5344CB8AC3E}">
        <p14:creationId xmlns:p14="http://schemas.microsoft.com/office/powerpoint/2010/main" val="1437271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en-GB" noProof="0" dirty="0"/>
              <a:t>Throughout their academic studies, students not only acquire specific specialist knowledge, but also the ability to think critically and analytically, to reflect upon and to solve problems. With this in mind, Bielefeld University attaches great importance to the teaching of civil courage, respect, willingness to take responsibility, and the ability to work together constructively.</a:t>
            </a:r>
          </a:p>
        </p:txBody>
      </p:sp>
      <p:pic>
        <p:nvPicPr>
          <p:cNvPr id="6" name="Bildplatzhalter 5">
            <a:extLst>
              <a:ext uri="{FF2B5EF4-FFF2-40B4-BE49-F238E27FC236}">
                <a16:creationId xmlns:a16="http://schemas.microsoft.com/office/drawing/2014/main" id="{F6C2D61D-DCEA-758A-3B2D-A5B5D0DEEDF1}"/>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en-GB" noProof="0" dirty="0"/>
              <a:t>The task and goal of the staff members in administration and services is to best support the researchers, instructors, and students of Bielefeld University. They provide services that are tailored to the needs of specific target groups.</a:t>
            </a:r>
          </a:p>
        </p:txBody>
      </p:sp>
      <p:pic>
        <p:nvPicPr>
          <p:cNvPr id="14" name="Bildplatzhalter 13">
            <a:extLst>
              <a:ext uri="{FF2B5EF4-FFF2-40B4-BE49-F238E27FC236}">
                <a16:creationId xmlns:a16="http://schemas.microsoft.com/office/drawing/2014/main" id="{5DE4311D-168C-C5D2-F7EA-A1CD494DA8F3}"/>
              </a:ext>
            </a:extLst>
          </p:cNvPr>
          <p:cNvPicPr>
            <a:picLocks noGrp="1" noChangeAspect="1"/>
          </p:cNvPicPr>
          <p:nvPr>
            <p:ph type="pic" sz="quarter" idx="17"/>
          </p:nvPr>
        </p:nvPicPr>
        <p:blipFill>
          <a:blip r:embed="rId4"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en-GB" noProof="0" dirty="0"/>
              <a:t>People at the University</a:t>
            </a:r>
          </a:p>
        </p:txBody>
      </p:sp>
    </p:spTree>
    <p:extLst>
      <p:ext uri="{BB962C8B-B14F-4D97-AF65-F5344CB8AC3E}">
        <p14:creationId xmlns:p14="http://schemas.microsoft.com/office/powerpoint/2010/main" val="609890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a:extLst>
              <a:ext uri="{FF2B5EF4-FFF2-40B4-BE49-F238E27FC236}">
                <a16:creationId xmlns:a16="http://schemas.microsoft.com/office/drawing/2014/main" id="{1774B6CE-4DE8-A054-1CE9-9A0669A5D833}"/>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p:pic>
      <p:pic>
        <p:nvPicPr>
          <p:cNvPr id="32" name="Bildplatzhalter 31" descr="Ein Bild, das Gebäude, draußen, Himmel, Stadt enthält.&#10;&#10;Automatisch generierte Beschreibung">
            <a:extLst>
              <a:ext uri="{FF2B5EF4-FFF2-40B4-BE49-F238E27FC236}">
                <a16:creationId xmlns:a16="http://schemas.microsoft.com/office/drawing/2014/main" id="{084248FC-E9E8-C4D1-8682-C15AC892B6D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pic>
        <p:nvPicPr>
          <p:cNvPr id="21" name="Bildplatzhalter 20">
            <a:extLst>
              <a:ext uri="{FF2B5EF4-FFF2-40B4-BE49-F238E27FC236}">
                <a16:creationId xmlns:a16="http://schemas.microsoft.com/office/drawing/2014/main" id="{43CCD3DA-96C7-5356-E0C2-DDA7930C58FB}"/>
              </a:ext>
            </a:extLst>
          </p:cNvPr>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6095999" y="3716660"/>
            <a:ext cx="5795962" cy="2520627"/>
          </a:xfrm>
        </p:spPr>
      </p:pic>
      <p:sp>
        <p:nvSpPr>
          <p:cNvPr id="4" name="Bildplatzhalter 3">
            <a:extLst>
              <a:ext uri="{FF2B5EF4-FFF2-40B4-BE49-F238E27FC236}">
                <a16:creationId xmlns:a16="http://schemas.microsoft.com/office/drawing/2014/main" id="{E939836B-40F4-6177-9FCF-CB6109D59890}"/>
              </a:ext>
            </a:extLst>
          </p:cNvPr>
          <p:cNvSpPr>
            <a:spLocks noGrp="1"/>
          </p:cNvSpPr>
          <p:nvPr>
            <p:ph type="pic" sz="quarter" idx="18"/>
          </p:nvPr>
        </p:nvSpPr>
        <p:spPr/>
        <p:txBody>
          <a:bodyPr/>
          <a:lstStyle/>
          <a:p>
            <a:endParaRPr lang="de-DE"/>
          </a:p>
        </p:txBody>
      </p:sp>
      <p:pic>
        <p:nvPicPr>
          <p:cNvPr id="5" name="Bildplatzhalter 33">
            <a:extLst>
              <a:ext uri="{FF2B5EF4-FFF2-40B4-BE49-F238E27FC236}">
                <a16:creationId xmlns:a16="http://schemas.microsoft.com/office/drawing/2014/main" id="{521EE75F-3786-4C52-AA89-146A6DD0A7E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987645" y="1272754"/>
            <a:ext cx="2904318" cy="2448247"/>
          </a:xfrm>
          <a:prstGeom prst="rect">
            <a:avLst/>
          </a:prstGeom>
          <a:solidFill>
            <a:schemeClr val="accent4"/>
          </a:solidFill>
        </p:spPr>
      </p:pic>
    </p:spTree>
    <p:extLst>
      <p:ext uri="{BB962C8B-B14F-4D97-AF65-F5344CB8AC3E}">
        <p14:creationId xmlns:p14="http://schemas.microsoft.com/office/powerpoint/2010/main" val="18700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68960"/>
            <a:ext cx="3456400" cy="360040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Internationality</a:t>
            </a:r>
          </a:p>
        </p:txBody>
      </p:sp>
      <p:pic>
        <p:nvPicPr>
          <p:cNvPr id="10" name="Grafik 9">
            <a:extLst>
              <a:ext uri="{FF2B5EF4-FFF2-40B4-BE49-F238E27FC236}">
                <a16:creationId xmlns:a16="http://schemas.microsoft.com/office/drawing/2014/main" id="{0884B550-8007-7807-D9CB-D33398186A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73655" y="3068960"/>
            <a:ext cx="3600400" cy="3600400"/>
          </a:xfrm>
          <a:prstGeom prst="rect">
            <a:avLst/>
          </a:prstGeom>
        </p:spPr>
      </p:pic>
      <p:sp>
        <p:nvSpPr>
          <p:cNvPr id="7" name="Textplatzhalter 2">
            <a:extLst>
              <a:ext uri="{FF2B5EF4-FFF2-40B4-BE49-F238E27FC236}">
                <a16:creationId xmlns:a16="http://schemas.microsoft.com/office/drawing/2014/main" id="{02B824C4-BCB4-DA68-3D5D-7CF72D772CFC}"/>
              </a:ext>
            </a:extLst>
          </p:cNvPr>
          <p:cNvSpPr>
            <a:spLocks noGrp="1"/>
          </p:cNvSpPr>
          <p:nvPr>
            <p:ph type="body" sz="quarter" idx="13"/>
          </p:nvPr>
        </p:nvSpPr>
        <p:spPr>
          <a:xfrm>
            <a:off x="300037" y="2241550"/>
            <a:ext cx="7308131" cy="827410"/>
          </a:xfrm>
        </p:spPr>
        <p:txBody>
          <a:bodyPr/>
          <a:lstStyle/>
          <a:p>
            <a:pPr marL="0" indent="0">
              <a:buNone/>
            </a:pPr>
            <a:r>
              <a:rPr lang="en-GB" sz="1400" noProof="0" dirty="0"/>
              <a:t>Bielefeld University is an internationally renowned and globally networked institution. </a:t>
            </a:r>
            <a:br>
              <a:rPr lang="en-GB" sz="1400" noProof="0" dirty="0"/>
            </a:br>
            <a:r>
              <a:rPr lang="en-GB" sz="1400" noProof="0" dirty="0"/>
              <a:t>It sees itself as a space for societal reflection, characterised by international exchange </a:t>
            </a:r>
            <a:br>
              <a:rPr lang="en-GB" sz="1400" noProof="0" dirty="0"/>
            </a:br>
            <a:r>
              <a:rPr lang="en-GB" sz="1400" noProof="0" dirty="0"/>
              <a:t>and cultural openness.</a:t>
            </a:r>
          </a:p>
          <a:p>
            <a:pPr marL="0" indent="0">
              <a:buNone/>
            </a:pPr>
            <a:endParaRPr lang="en-GB" sz="1400" noProof="0" dirty="0"/>
          </a:p>
        </p:txBody>
      </p:sp>
      <p:pic>
        <p:nvPicPr>
          <p:cNvPr id="8" name="Bildplatzhalter 10">
            <a:extLst>
              <a:ext uri="{FF2B5EF4-FFF2-40B4-BE49-F238E27FC236}">
                <a16:creationId xmlns:a16="http://schemas.microsoft.com/office/drawing/2014/main" id="{4EED0529-6036-C93F-8789-5FE1A81415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68208" y="1268412"/>
            <a:ext cx="3920221" cy="4964400"/>
          </a:xfrm>
          <a:prstGeom prst="rect">
            <a:avLst/>
          </a:prstGeom>
          <a:noFill/>
        </p:spPr>
      </p:pic>
    </p:spTree>
    <p:extLst>
      <p:ext uri="{BB962C8B-B14F-4D97-AF65-F5344CB8AC3E}">
        <p14:creationId xmlns:p14="http://schemas.microsoft.com/office/powerpoint/2010/main" val="182060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pic>
        <p:nvPicPr>
          <p:cNvPr id="9" name="Bildplatzhalter 8">
            <a:extLst>
              <a:ext uri="{FF2B5EF4-FFF2-40B4-BE49-F238E27FC236}">
                <a16:creationId xmlns:a16="http://schemas.microsoft.com/office/drawing/2014/main" id="{49C4723E-6298-0900-439F-11F2DB7BFDF0}"/>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300039" y="1268413"/>
            <a:ext cx="11591924" cy="4968875"/>
          </a:xfrm>
          <a:noFill/>
        </p:spPr>
      </p:pic>
    </p:spTree>
    <p:extLst>
      <p:ext uri="{BB962C8B-B14F-4D97-AF65-F5344CB8AC3E}">
        <p14:creationId xmlns:p14="http://schemas.microsoft.com/office/powerpoint/2010/main" val="1229572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Funding</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827410"/>
          </a:xfrm>
        </p:spPr>
        <p:txBody>
          <a:bodyPr/>
          <a:lstStyle/>
          <a:p>
            <a:pPr marL="0" indent="0">
              <a:buNone/>
            </a:pPr>
            <a:r>
              <a:rPr lang="en-GB" sz="1400" noProof="0" dirty="0"/>
              <a:t>The diversity of externally funded research at Bielefeld University is reflected in the large number of funded research projects. </a:t>
            </a:r>
            <a:br>
              <a:rPr lang="en-GB" sz="1400" noProof="0" dirty="0"/>
            </a:br>
            <a:r>
              <a:rPr lang="en-GB" sz="1400" noProof="0" dirty="0"/>
              <a:t>Currently, </a:t>
            </a:r>
            <a:r>
              <a:rPr lang="en-GB" sz="1400" noProof="0"/>
              <a:t>about 16 </a:t>
            </a:r>
            <a:r>
              <a:rPr lang="en-GB" sz="1400" noProof="0" dirty="0"/>
              <a:t>percent of the budget volume are externally funded projects.</a:t>
            </a:r>
          </a:p>
        </p:txBody>
      </p:sp>
      <p:pic>
        <p:nvPicPr>
          <p:cNvPr id="7" name="Grafik 6">
            <a:extLst>
              <a:ext uri="{FF2B5EF4-FFF2-40B4-BE49-F238E27FC236}">
                <a16:creationId xmlns:a16="http://schemas.microsoft.com/office/drawing/2014/main" id="{65C7B339-FBF8-1D7F-1343-D5573EDF7F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2901108"/>
            <a:ext cx="7772396" cy="3886198"/>
          </a:xfrm>
          <a:prstGeom prst="rect">
            <a:avLst/>
          </a:prstGeom>
        </p:spPr>
      </p:pic>
      <p:pic>
        <p:nvPicPr>
          <p:cNvPr id="9" name="Grafik 8">
            <a:extLst>
              <a:ext uri="{FF2B5EF4-FFF2-40B4-BE49-F238E27FC236}">
                <a16:creationId xmlns:a16="http://schemas.microsoft.com/office/drawing/2014/main" id="{A13875C3-90A5-DC74-8679-802C9F93F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2971" y="4653136"/>
            <a:ext cx="5499028" cy="2078890"/>
          </a:xfrm>
          <a:prstGeom prst="rect">
            <a:avLst/>
          </a:prstGeom>
        </p:spPr>
      </p:pic>
    </p:spTree>
    <p:extLst>
      <p:ext uri="{BB962C8B-B14F-4D97-AF65-F5344CB8AC3E}">
        <p14:creationId xmlns:p14="http://schemas.microsoft.com/office/powerpoint/2010/main" val="373455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6BB3FDA-5407-5DDB-F1E8-5701D01C720A}"/>
              </a:ext>
            </a:extLst>
          </p:cNvPr>
          <p:cNvSpPr>
            <a:spLocks noGrp="1"/>
          </p:cNvSpPr>
          <p:nvPr>
            <p:ph type="ctrTitle"/>
          </p:nvPr>
        </p:nvSpPr>
        <p:spPr/>
        <p:txBody>
          <a:bodyPr/>
          <a:lstStyle/>
          <a:p>
            <a:r>
              <a:rPr lang="en-GB" noProof="0" dirty="0"/>
              <a:t>What we do.</a:t>
            </a:r>
          </a:p>
        </p:txBody>
      </p:sp>
    </p:spTree>
    <p:extLst>
      <p:ext uri="{BB962C8B-B14F-4D97-AF65-F5344CB8AC3E}">
        <p14:creationId xmlns:p14="http://schemas.microsoft.com/office/powerpoint/2010/main" val="30539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5910E3E8-0303-C72C-1DE2-D0CC5BF247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04112" y="1628800"/>
            <a:ext cx="5087888" cy="5472608"/>
          </a:xfrm>
          <a:prstGeom prst="rect">
            <a:avLst/>
          </a:prstGeom>
        </p:spPr>
      </p:pic>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92" y="1628800"/>
            <a:ext cx="3456384" cy="5472608"/>
          </a:xfrm>
          <a:prstGeom prst="rect">
            <a:avLst/>
          </a:prstGeom>
        </p:spPr>
      </p:pic>
      <p:pic>
        <p:nvPicPr>
          <p:cNvPr id="6" name="Grafik 5">
            <a:extLst>
              <a:ext uri="{FF2B5EF4-FFF2-40B4-BE49-F238E27FC236}">
                <a16:creationId xmlns:a16="http://schemas.microsoft.com/office/drawing/2014/main" id="{8FF4AB4F-5151-0351-9316-267B6ABF1E0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54168" y="1628800"/>
            <a:ext cx="5472608" cy="5472608"/>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Research</a:t>
            </a:r>
          </a:p>
        </p:txBody>
      </p:sp>
    </p:spTree>
    <p:extLst>
      <p:ext uri="{BB962C8B-B14F-4D97-AF65-F5344CB8AC3E}">
        <p14:creationId xmlns:p14="http://schemas.microsoft.com/office/powerpoint/2010/main" val="308736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Research</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p:txBody>
          <a:bodyPr/>
          <a:lstStyle/>
          <a:p>
            <a:pPr marL="0" indent="0">
              <a:buNone/>
            </a:pPr>
            <a:r>
              <a:rPr lang="en-GB" sz="1400" noProof="0" dirty="0"/>
              <a:t>Our researchers transcend borders – between disciplines, between people and between science and society. The principle of “transcending boundaries” is the driving force behind top-level basic research at the international level.</a:t>
            </a:r>
          </a:p>
        </p:txBody>
      </p:sp>
      <p:pic>
        <p:nvPicPr>
          <p:cNvPr id="8" name="Bildplatzhalter 7">
            <a:extLst>
              <a:ext uri="{FF2B5EF4-FFF2-40B4-BE49-F238E27FC236}">
                <a16:creationId xmlns:a16="http://schemas.microsoft.com/office/drawing/2014/main" id="{F0418327-1C64-4132-A0FF-D0DA85ED252C}"/>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prstGeom prst="rect">
            <a:avLst/>
          </a:prstGeom>
        </p:spPr>
      </p:pic>
      <p:pic>
        <p:nvPicPr>
          <p:cNvPr id="4" name="Grafik 3">
            <a:extLst>
              <a:ext uri="{FF2B5EF4-FFF2-40B4-BE49-F238E27FC236}">
                <a16:creationId xmlns:a16="http://schemas.microsoft.com/office/drawing/2014/main" id="{0EDCB44A-0C79-36A7-FA94-644FE1C6D4D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59796" y="1268412"/>
            <a:ext cx="7632166" cy="4968875"/>
          </a:xfrm>
          <a:prstGeom prst="rect">
            <a:avLst/>
          </a:prstGeom>
        </p:spPr>
      </p:pic>
    </p:spTree>
    <p:extLst>
      <p:ext uri="{BB962C8B-B14F-4D97-AF65-F5344CB8AC3E}">
        <p14:creationId xmlns:p14="http://schemas.microsoft.com/office/powerpoint/2010/main" val="471581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FC7BDA3-7A3E-E8AE-D879-8D3424A4CFB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437149" y="1775614"/>
            <a:ext cx="9317700" cy="465885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Fields of Study</a:t>
            </a:r>
          </a:p>
        </p:txBody>
      </p:sp>
    </p:spTree>
    <p:extLst>
      <p:ext uri="{BB962C8B-B14F-4D97-AF65-F5344CB8AC3E}">
        <p14:creationId xmlns:p14="http://schemas.microsoft.com/office/powerpoint/2010/main" val="180441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Students</a:t>
            </a:r>
          </a:p>
        </p:txBody>
      </p:sp>
      <p:grpSp>
        <p:nvGrpSpPr>
          <p:cNvPr id="8" name="Gruppieren 7">
            <a:extLst>
              <a:ext uri="{FF2B5EF4-FFF2-40B4-BE49-F238E27FC236}">
                <a16:creationId xmlns:a16="http://schemas.microsoft.com/office/drawing/2014/main" id="{313D10B0-BEFD-B314-A8C2-F33026F18E39}"/>
              </a:ext>
            </a:extLst>
          </p:cNvPr>
          <p:cNvGrpSpPr/>
          <p:nvPr/>
        </p:nvGrpSpPr>
        <p:grpSpPr>
          <a:xfrm>
            <a:off x="-1" y="1844824"/>
            <a:ext cx="9550458" cy="4814504"/>
            <a:chOff x="950806" y="542696"/>
            <a:chExt cx="13604109" cy="6858000"/>
          </a:xfrm>
        </p:grpSpPr>
        <p:pic>
          <p:nvPicPr>
            <p:cNvPr id="5" name="Grafik 4">
              <a:extLst>
                <a:ext uri="{FF2B5EF4-FFF2-40B4-BE49-F238E27FC236}">
                  <a16:creationId xmlns:a16="http://schemas.microsoft.com/office/drawing/2014/main" id="{B6114790-459A-8BD8-36AF-75CB4BE4ED9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50806" y="542696"/>
              <a:ext cx="6743368" cy="6858000"/>
            </a:xfrm>
            <a:prstGeom prst="rect">
              <a:avLst/>
            </a:prstGeom>
          </p:spPr>
        </p:pic>
        <p:pic>
          <p:nvPicPr>
            <p:cNvPr id="7" name="Grafik 6">
              <a:extLst>
                <a:ext uri="{FF2B5EF4-FFF2-40B4-BE49-F238E27FC236}">
                  <a16:creationId xmlns:a16="http://schemas.microsoft.com/office/drawing/2014/main" id="{16D19ECA-94F2-2310-C810-90E19BB2A1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96918" y="542696"/>
              <a:ext cx="6857997" cy="6857997"/>
            </a:xfrm>
            <a:prstGeom prst="rect">
              <a:avLst/>
            </a:prstGeom>
          </p:spPr>
        </p:pic>
      </p:grpSp>
    </p:spTree>
    <p:extLst>
      <p:ext uri="{BB962C8B-B14F-4D97-AF65-F5344CB8AC3E}">
        <p14:creationId xmlns:p14="http://schemas.microsoft.com/office/powerpoint/2010/main" val="314477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Students</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p:txBody>
          <a:bodyPr/>
          <a:lstStyle/>
          <a:p>
            <a:pPr marL="0" indent="0">
              <a:buNone/>
            </a:pPr>
            <a:r>
              <a:rPr lang="en-GB" sz="1400" noProof="0" dirty="0"/>
              <a:t>The Bielefeld study model is characterised by a high degree of transparency and flexibility: With a large number of subject combinations and a uniform module system at the Bachelor’s level, a wide-ranging catalogue of elective courses, and interdisciplinary Master’s degree programmes, Bielefeld University actively promotes interdisciplinary teaching and learning.</a:t>
            </a:r>
          </a:p>
        </p:txBody>
      </p:sp>
      <p:pic>
        <p:nvPicPr>
          <p:cNvPr id="6" name="Bildplatzhalter 5" descr="Ein Bild, das Himmel, draußen, Baum, Boden enthält.&#10;&#10;Automatisch generierte Beschreibung">
            <a:extLst>
              <a:ext uri="{FF2B5EF4-FFF2-40B4-BE49-F238E27FC236}">
                <a16:creationId xmlns:a16="http://schemas.microsoft.com/office/drawing/2014/main" id="{9F8427BD-83AC-0F73-5D24-F6B78E780895}"/>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3756421" y="1268412"/>
            <a:ext cx="3923755" cy="4968875"/>
          </a:xfrm>
        </p:spPr>
      </p:pic>
      <p:pic>
        <p:nvPicPr>
          <p:cNvPr id="10" name="Bildplatzhalter 9" descr="Ein Bild, das Text, Screenshot, Schrift, Kreis enthält.&#10;&#10;Automatisch generierte Beschreibung">
            <a:extLst>
              <a:ext uri="{FF2B5EF4-FFF2-40B4-BE49-F238E27FC236}">
                <a16:creationId xmlns:a16="http://schemas.microsoft.com/office/drawing/2014/main" id="{28C1CAD2-8A39-BD9D-463D-435820154C0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10863" r="-3211" b="-8434"/>
          <a:stretch/>
        </p:blipFill>
        <p:spPr>
          <a:xfrm>
            <a:off x="7968208" y="1268412"/>
            <a:ext cx="4223792" cy="4968875"/>
          </a:xfrm>
          <a:noFill/>
        </p:spPr>
      </p:pic>
    </p:spTree>
    <p:extLst>
      <p:ext uri="{BB962C8B-B14F-4D97-AF65-F5344CB8AC3E}">
        <p14:creationId xmlns:p14="http://schemas.microsoft.com/office/powerpoint/2010/main" val="26254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68960"/>
            <a:ext cx="3456400" cy="360040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Young Researchers</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827410"/>
          </a:xfrm>
        </p:spPr>
        <p:txBody>
          <a:bodyPr/>
          <a:lstStyle/>
          <a:p>
            <a:pPr marL="0" indent="0">
              <a:buNone/>
            </a:pPr>
            <a:r>
              <a:rPr lang="en-GB" sz="1400" noProof="0" dirty="0"/>
              <a:t>Bielefeld University is the springboard for successful professional and personal biographies. We discover and support outstanding researchers,</a:t>
            </a:r>
          </a:p>
          <a:p>
            <a:pPr marL="0" indent="0">
              <a:buNone/>
            </a:pPr>
            <a:r>
              <a:rPr lang="en-GB" sz="1400" noProof="0" dirty="0"/>
              <a:t>appoint them to their first professorship and offer them long-term perspectives.</a:t>
            </a:r>
          </a:p>
          <a:p>
            <a:pPr marL="0" indent="0">
              <a:buNone/>
            </a:pPr>
            <a:endParaRPr lang="en-GB" sz="1400" noProof="0" dirty="0"/>
          </a:p>
          <a:p>
            <a:pPr marL="0" indent="0">
              <a:buNone/>
            </a:pPr>
            <a:endParaRPr lang="en-GB" sz="1400" noProof="0" dirty="0"/>
          </a:p>
        </p:txBody>
      </p:sp>
      <p:pic>
        <p:nvPicPr>
          <p:cNvPr id="10" name="Grafik 9">
            <a:extLst>
              <a:ext uri="{FF2B5EF4-FFF2-40B4-BE49-F238E27FC236}">
                <a16:creationId xmlns:a16="http://schemas.microsoft.com/office/drawing/2014/main" id="{0884B550-8007-7807-D9CB-D33398186A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73655" y="3068960"/>
            <a:ext cx="3600400" cy="3600400"/>
          </a:xfrm>
          <a:prstGeom prst="rect">
            <a:avLst/>
          </a:prstGeom>
        </p:spPr>
      </p:pic>
      <p:pic>
        <p:nvPicPr>
          <p:cNvPr id="4" name="Grafik 3">
            <a:extLst>
              <a:ext uri="{FF2B5EF4-FFF2-40B4-BE49-F238E27FC236}">
                <a16:creationId xmlns:a16="http://schemas.microsoft.com/office/drawing/2014/main" id="{E0D357CF-0CF0-4B3F-C935-E1FD30DCF75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08168" y="2849349"/>
            <a:ext cx="4180051" cy="4008651"/>
          </a:xfrm>
          <a:prstGeom prst="rect">
            <a:avLst/>
          </a:prstGeom>
        </p:spPr>
      </p:pic>
    </p:spTree>
    <p:extLst>
      <p:ext uri="{BB962C8B-B14F-4D97-AF65-F5344CB8AC3E}">
        <p14:creationId xmlns:p14="http://schemas.microsoft.com/office/powerpoint/2010/main" val="171980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2F7D7250-87A4-C107-417F-2D04638AF9ED}"/>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p:spPr>
      </p:pic>
    </p:spTree>
    <p:extLst>
      <p:ext uri="{BB962C8B-B14F-4D97-AF65-F5344CB8AC3E}">
        <p14:creationId xmlns:p14="http://schemas.microsoft.com/office/powerpoint/2010/main" val="2013007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en-GB" noProof="0" dirty="0"/>
              <a:t>Campus</a:t>
            </a:r>
          </a:p>
        </p:txBody>
      </p:sp>
      <p:pic>
        <p:nvPicPr>
          <p:cNvPr id="7" name="Grafik 6">
            <a:extLst>
              <a:ext uri="{FF2B5EF4-FFF2-40B4-BE49-F238E27FC236}">
                <a16:creationId xmlns:a16="http://schemas.microsoft.com/office/drawing/2014/main" id="{65C7B339-FBF8-1D7F-1343-D5573EDF7F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2901107"/>
            <a:ext cx="7772396" cy="3886198"/>
          </a:xfrm>
          <a:prstGeom prst="rect">
            <a:avLst/>
          </a:prstGeom>
        </p:spPr>
      </p:pic>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1259458"/>
          </a:xfrm>
        </p:spPr>
        <p:txBody>
          <a:bodyPr/>
          <a:lstStyle/>
          <a:p>
            <a:pPr marL="0" indent="0">
              <a:buNone/>
            </a:pPr>
            <a:r>
              <a:rPr lang="en-GB" sz="1400" noProof="0" dirty="0"/>
              <a:t>Bielefeld is growing as a </a:t>
            </a:r>
            <a:r>
              <a:rPr lang="en-GB" sz="1400" noProof="0" dirty="0" err="1"/>
              <a:t>center</a:t>
            </a:r>
            <a:r>
              <a:rPr lang="en-GB" sz="1400" noProof="0" dirty="0"/>
              <a:t> of science and research. New, state-of-the-art teaching and research facilities, the modernization of the Main University Building and new construction, together with the founding of the OWL Medical Faculty, set the stage for excellence in research,</a:t>
            </a:r>
          </a:p>
          <a:p>
            <a:pPr marL="0" indent="0">
              <a:buNone/>
            </a:pPr>
            <a:r>
              <a:rPr lang="en-GB" sz="1400" noProof="0" dirty="0"/>
              <a:t>teaching, and studying.</a:t>
            </a:r>
          </a:p>
        </p:txBody>
      </p:sp>
      <p:pic>
        <p:nvPicPr>
          <p:cNvPr id="4" name="Grafik 3">
            <a:extLst>
              <a:ext uri="{FF2B5EF4-FFF2-40B4-BE49-F238E27FC236}">
                <a16:creationId xmlns:a16="http://schemas.microsoft.com/office/drawing/2014/main" id="{E9E22702-7313-9AC0-242D-8B10C05A519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64853" y="4388320"/>
            <a:ext cx="4727147" cy="2337325"/>
          </a:xfrm>
          <a:prstGeom prst="rect">
            <a:avLst/>
          </a:prstGeom>
        </p:spPr>
      </p:pic>
    </p:spTree>
    <p:extLst>
      <p:ext uri="{BB962C8B-B14F-4D97-AF65-F5344CB8AC3E}">
        <p14:creationId xmlns:p14="http://schemas.microsoft.com/office/powerpoint/2010/main" val="2815601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66E127-7F61-D3D8-5508-4746753225BB}"/>
              </a:ext>
            </a:extLst>
          </p:cNvPr>
          <p:cNvSpPr>
            <a:spLocks noGrp="1"/>
          </p:cNvSpPr>
          <p:nvPr>
            <p:ph type="title"/>
          </p:nvPr>
        </p:nvSpPr>
        <p:spPr/>
        <p:txBody>
          <a:bodyPr/>
          <a:lstStyle/>
          <a:p>
            <a:r>
              <a:rPr lang="en-GB" noProof="0" dirty="0"/>
              <a:t>Bielefeld University Campus</a:t>
            </a:r>
          </a:p>
        </p:txBody>
      </p:sp>
      <p:pic>
        <p:nvPicPr>
          <p:cNvPr id="6" name="Grafik 5">
            <a:extLst>
              <a:ext uri="{FF2B5EF4-FFF2-40B4-BE49-F238E27FC236}">
                <a16:creationId xmlns:a16="http://schemas.microsoft.com/office/drawing/2014/main" id="{A6149E26-F825-C855-23DE-E580BCCF2BA8}"/>
              </a:ext>
            </a:extLst>
          </p:cNvPr>
          <p:cNvPicPr>
            <a:picLocks noChangeAspect="1"/>
          </p:cNvPicPr>
          <p:nvPr/>
        </p:nvPicPr>
        <p:blipFill>
          <a:blip r:embed="rId2" cstate="screen">
            <a:extLst>
              <a:ext uri="{28A0092B-C50C-407E-A947-70E740481C1C}">
                <a14:useLocalDpi xmlns:a14="http://schemas.microsoft.com/office/drawing/2010/main"/>
              </a:ext>
            </a:extLst>
          </a:blip>
          <a:srcRect l="2425" r="2425"/>
          <a:stretch/>
        </p:blipFill>
        <p:spPr>
          <a:xfrm>
            <a:off x="3023775" y="-13889"/>
            <a:ext cx="9120897" cy="6827265"/>
          </a:xfrm>
          <a:prstGeom prst="rect">
            <a:avLst/>
          </a:prstGeom>
        </p:spPr>
      </p:pic>
      <p:sp>
        <p:nvSpPr>
          <p:cNvPr id="7" name="Rechteck 6">
            <a:extLst>
              <a:ext uri="{FF2B5EF4-FFF2-40B4-BE49-F238E27FC236}">
                <a16:creationId xmlns:a16="http://schemas.microsoft.com/office/drawing/2014/main" id="{32DDE24C-D502-5E32-B3F1-493A821D9D45}"/>
              </a:ext>
            </a:extLst>
          </p:cNvPr>
          <p:cNvSpPr/>
          <p:nvPr/>
        </p:nvSpPr>
        <p:spPr>
          <a:xfrm>
            <a:off x="3287688" y="692696"/>
            <a:ext cx="1440160" cy="432048"/>
          </a:xfrm>
          <a:prstGeom prst="rect">
            <a:avLst/>
          </a:prstGeom>
          <a:solidFill>
            <a:srgbClr val="CDE8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70698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893E01BC-F35F-1120-1D65-DD1A74A1B369}"/>
              </a:ext>
            </a:extLst>
          </p:cNvPr>
          <p:cNvGrpSpPr/>
          <p:nvPr/>
        </p:nvGrpSpPr>
        <p:grpSpPr>
          <a:xfrm>
            <a:off x="8904310" y="3629848"/>
            <a:ext cx="2973128" cy="2949227"/>
            <a:chOff x="9748383" y="4787815"/>
            <a:chExt cx="1734707" cy="1720762"/>
          </a:xfrm>
        </p:grpSpPr>
        <p:sp>
          <p:nvSpPr>
            <p:cNvPr id="10" name="Rechteck 9">
              <a:extLst>
                <a:ext uri="{FF2B5EF4-FFF2-40B4-BE49-F238E27FC236}">
                  <a16:creationId xmlns:a16="http://schemas.microsoft.com/office/drawing/2014/main" id="{C420BB31-713C-1098-697E-802EDCB5DAEC}"/>
                </a:ext>
              </a:extLst>
            </p:cNvPr>
            <p:cNvSpPr/>
            <p:nvPr/>
          </p:nvSpPr>
          <p:spPr>
            <a:xfrm>
              <a:off x="9748383" y="4787815"/>
              <a:ext cx="1720762" cy="1720762"/>
            </a:xfrm>
            <a:prstGeom prst="rect">
              <a:avLst/>
            </a:prstGeom>
            <a:solidFill>
              <a:srgbClr val="1A8261"/>
            </a:solidFill>
            <a:ln>
              <a:solidFill>
                <a:srgbClr val="1A8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50B4D032-AF86-C664-C256-9E037FC835C4}"/>
                </a:ext>
              </a:extLst>
            </p:cNvPr>
            <p:cNvSpPr txBox="1"/>
            <p:nvPr/>
          </p:nvSpPr>
          <p:spPr>
            <a:xfrm>
              <a:off x="9762326" y="4936964"/>
              <a:ext cx="1720762" cy="206512"/>
            </a:xfrm>
            <a:prstGeom prst="rect">
              <a:avLst/>
            </a:prstGeom>
            <a:noFill/>
          </p:spPr>
          <p:txBody>
            <a:bodyPr wrap="square" rtlCol="0">
              <a:spAutoFit/>
            </a:bodyPr>
            <a:lstStyle/>
            <a:p>
              <a:r>
                <a:rPr lang="de-DE" sz="1700" b="1" dirty="0">
                  <a:solidFill>
                    <a:schemeClr val="bg1"/>
                  </a:solidFill>
                  <a:latin typeface="Lelo Bold" panose="020B0003040202000003" pitchFamily="34" charset="0"/>
                </a:rPr>
                <a:t>Contact</a:t>
              </a:r>
            </a:p>
          </p:txBody>
        </p:sp>
        <p:sp>
          <p:nvSpPr>
            <p:cNvPr id="12" name="Textfeld 11">
              <a:extLst>
                <a:ext uri="{FF2B5EF4-FFF2-40B4-BE49-F238E27FC236}">
                  <a16:creationId xmlns:a16="http://schemas.microsoft.com/office/drawing/2014/main" id="{6D370DE8-F6F6-93AE-C797-61934066F8D5}"/>
                </a:ext>
              </a:extLst>
            </p:cNvPr>
            <p:cNvSpPr txBox="1"/>
            <p:nvPr/>
          </p:nvSpPr>
          <p:spPr>
            <a:xfrm>
              <a:off x="9762328" y="5344733"/>
              <a:ext cx="1720762" cy="1131328"/>
            </a:xfrm>
            <a:prstGeom prst="rect">
              <a:avLst/>
            </a:prstGeom>
            <a:noFill/>
          </p:spPr>
          <p:txBody>
            <a:bodyPr wrap="square" rtlCol="0">
              <a:spAutoFit/>
            </a:bodyPr>
            <a:lstStyle/>
            <a:p>
              <a:r>
                <a:rPr lang="de-DE" sz="1200" b="1" dirty="0">
                  <a:solidFill>
                    <a:srgbClr val="FFFFFF"/>
                  </a:solidFill>
                  <a:effectLst/>
                  <a:latin typeface="Lelo Bold" panose="020B0003040202000003" pitchFamily="34" charset="0"/>
                </a:rPr>
                <a:t>Bielefeld University</a:t>
              </a:r>
            </a:p>
            <a:p>
              <a:r>
                <a:rPr lang="de-DE" sz="1200" b="1" dirty="0">
                  <a:solidFill>
                    <a:srgbClr val="FFFFFF"/>
                  </a:solidFill>
                  <a:effectLst/>
                  <a:latin typeface="Lelo Bold" panose="020B0003040202000003" pitchFamily="34" charset="0"/>
                </a:rPr>
                <a:t>Communication Office</a:t>
              </a:r>
            </a:p>
            <a:p>
              <a:r>
                <a:rPr lang="de-DE" sz="1200" b="1" dirty="0">
                  <a:solidFill>
                    <a:srgbClr val="FFFFFF"/>
                  </a:solidFill>
                  <a:effectLst/>
                  <a:latin typeface="Lelo Bold" panose="020B0003040202000003" pitchFamily="34" charset="0"/>
                </a:rPr>
                <a:t>Universitätsstraße 25</a:t>
              </a:r>
            </a:p>
            <a:p>
              <a:r>
                <a:rPr lang="de-DE" sz="1200" b="1" dirty="0">
                  <a:solidFill>
                    <a:srgbClr val="FFFFFF"/>
                  </a:solidFill>
                  <a:effectLst/>
                  <a:latin typeface="Lelo Bold" panose="020B0003040202000003" pitchFamily="34" charset="0"/>
                </a:rPr>
                <a:t>33615 Bielefeld</a:t>
              </a:r>
            </a:p>
            <a:p>
              <a:r>
                <a:rPr lang="de-DE" sz="1200" b="1" dirty="0">
                  <a:solidFill>
                    <a:srgbClr val="FFFFFF"/>
                  </a:solidFill>
                  <a:effectLst/>
                  <a:latin typeface="Lelo Bold" panose="020B0003040202000003" pitchFamily="34" charset="0"/>
                </a:rPr>
                <a:t>Germany</a:t>
              </a:r>
            </a:p>
            <a:p>
              <a:r>
                <a:rPr lang="de-DE" sz="1200" b="1" dirty="0" err="1">
                  <a:solidFill>
                    <a:srgbClr val="FFFFFF"/>
                  </a:solidFill>
                  <a:effectLst/>
                  <a:latin typeface="Lelo Bold" panose="020B0003040202000003" pitchFamily="34" charset="0"/>
                </a:rPr>
                <a:t>refkom@uni-bielefeld.de</a:t>
              </a:r>
              <a:endParaRPr lang="de-DE" sz="1200" b="1" dirty="0">
                <a:solidFill>
                  <a:srgbClr val="FFFFFF"/>
                </a:solidFill>
                <a:effectLst/>
                <a:latin typeface="Lelo Bold" panose="020B0003040202000003" pitchFamily="34" charset="0"/>
              </a:endParaRPr>
            </a:p>
            <a:p>
              <a:r>
                <a:rPr lang="de-DE" sz="1200" b="1" dirty="0" err="1">
                  <a:solidFill>
                    <a:srgbClr val="FFFFFF"/>
                  </a:solidFill>
                  <a:effectLst/>
                  <a:latin typeface="Lelo Bold" panose="020B0003040202000003" pitchFamily="34" charset="0"/>
                </a:rPr>
                <a:t>Responsible</a:t>
              </a:r>
              <a:r>
                <a:rPr lang="de-DE" sz="1200" b="1" dirty="0">
                  <a:solidFill>
                    <a:srgbClr val="FFFFFF"/>
                  </a:solidFill>
                  <a:effectLst/>
                  <a:latin typeface="Lelo Bold" panose="020B0003040202000003" pitchFamily="34" charset="0"/>
                </a:rPr>
                <a:t> in </a:t>
              </a:r>
              <a:r>
                <a:rPr lang="de-DE" sz="1200" b="1" dirty="0" err="1">
                  <a:solidFill>
                    <a:srgbClr val="FFFFFF"/>
                  </a:solidFill>
                  <a:effectLst/>
                  <a:latin typeface="Lelo Bold" panose="020B0003040202000003" pitchFamily="34" charset="0"/>
                </a:rPr>
                <a:t>terms</a:t>
              </a:r>
              <a:r>
                <a:rPr lang="de-DE" sz="1200" b="1" dirty="0">
                  <a:solidFill>
                    <a:srgbClr val="FFFFFF"/>
                  </a:solidFill>
                  <a:effectLst/>
                  <a:latin typeface="Lelo Bold" panose="020B0003040202000003" pitchFamily="34" charset="0"/>
                </a:rPr>
                <a:t> </a:t>
              </a:r>
              <a:r>
                <a:rPr lang="de-DE" sz="1200" b="1" dirty="0" err="1">
                  <a:solidFill>
                    <a:srgbClr val="FFFFFF"/>
                  </a:solidFill>
                  <a:effectLst/>
                  <a:latin typeface="Lelo Bold" panose="020B0003040202000003" pitchFamily="34" charset="0"/>
                </a:rPr>
                <a:t>of</a:t>
              </a:r>
              <a:r>
                <a:rPr lang="de-DE" sz="1200" b="1" dirty="0">
                  <a:solidFill>
                    <a:srgbClr val="FFFFFF"/>
                  </a:solidFill>
                  <a:effectLst/>
                  <a:latin typeface="Lelo Bold" panose="020B0003040202000003" pitchFamily="34" charset="0"/>
                </a:rPr>
                <a:t> press </a:t>
              </a:r>
              <a:r>
                <a:rPr lang="de-DE" sz="1200" b="1" dirty="0" err="1">
                  <a:solidFill>
                    <a:srgbClr val="FFFFFF"/>
                  </a:solidFill>
                  <a:effectLst/>
                  <a:latin typeface="Lelo Bold" panose="020B0003040202000003" pitchFamily="34" charset="0"/>
                </a:rPr>
                <a:t>law</a:t>
              </a:r>
              <a:r>
                <a:rPr lang="de-DE" sz="1200" b="1" dirty="0">
                  <a:solidFill>
                    <a:srgbClr val="FFFFFF"/>
                  </a:solidFill>
                  <a:effectLst/>
                  <a:latin typeface="Lelo Bold" panose="020B0003040202000003" pitchFamily="34" charset="0"/>
                </a:rPr>
                <a:t>:</a:t>
              </a:r>
            </a:p>
            <a:p>
              <a:r>
                <a:rPr lang="de-DE" sz="1200" b="1" dirty="0">
                  <a:solidFill>
                    <a:srgbClr val="FFFFFF"/>
                  </a:solidFill>
                  <a:effectLst/>
                  <a:latin typeface="Lelo Bold" panose="020B0003040202000003" pitchFamily="34" charset="0"/>
                </a:rPr>
                <a:t>Communication Office</a:t>
              </a:r>
            </a:p>
            <a:p>
              <a:r>
                <a:rPr lang="de-DE" sz="1200" b="1" dirty="0">
                  <a:solidFill>
                    <a:srgbClr val="FFFFFF"/>
                  </a:solidFill>
                  <a:effectLst/>
                  <a:latin typeface="Lelo Bold" panose="020B0003040202000003" pitchFamily="34" charset="0"/>
                </a:rPr>
                <a:t>2024 © Bielefeld University</a:t>
              </a:r>
            </a:p>
            <a:p>
              <a:r>
                <a:rPr lang="de-DE" sz="1200" b="1" dirty="0">
                  <a:solidFill>
                    <a:srgbClr val="FFFFFF"/>
                  </a:solidFill>
                  <a:effectLst/>
                  <a:latin typeface="Lelo Bold" panose="020B0003040202000003" pitchFamily="34" charset="0"/>
                </a:rPr>
                <a:t>uni-</a:t>
              </a:r>
              <a:r>
                <a:rPr lang="de-DE" sz="1200" b="1" dirty="0" err="1">
                  <a:solidFill>
                    <a:srgbClr val="FFFFFF"/>
                  </a:solidFill>
                  <a:effectLst/>
                  <a:latin typeface="Lelo Bold" panose="020B0003040202000003" pitchFamily="34" charset="0"/>
                </a:rPr>
                <a:t>bielefeld.de</a:t>
              </a:r>
              <a:endParaRPr lang="de-DE" sz="1200" b="1" dirty="0">
                <a:solidFill>
                  <a:srgbClr val="FFFFFF"/>
                </a:solidFill>
                <a:effectLst/>
                <a:latin typeface="Lelo Bold" panose="020B0003040202000003" pitchFamily="34" charset="0"/>
              </a:endParaRPr>
            </a:p>
          </p:txBody>
        </p:sp>
      </p:grpSp>
      <p:sp>
        <p:nvSpPr>
          <p:cNvPr id="2" name="Textfeld 1">
            <a:extLst>
              <a:ext uri="{FF2B5EF4-FFF2-40B4-BE49-F238E27FC236}">
                <a16:creationId xmlns:a16="http://schemas.microsoft.com/office/drawing/2014/main" id="{D446042C-B6B6-91E4-34ED-8FFF7501B48C}"/>
              </a:ext>
            </a:extLst>
          </p:cNvPr>
          <p:cNvSpPr txBox="1"/>
          <p:nvPr/>
        </p:nvSpPr>
        <p:spPr>
          <a:xfrm>
            <a:off x="191344" y="6523346"/>
            <a:ext cx="3816424" cy="276999"/>
          </a:xfrm>
          <a:prstGeom prst="rect">
            <a:avLst/>
          </a:prstGeom>
          <a:noFill/>
        </p:spPr>
        <p:txBody>
          <a:bodyPr wrap="square" rtlCol="0">
            <a:spAutoFit/>
          </a:bodyPr>
          <a:lstStyle/>
          <a:p>
            <a:r>
              <a:rPr lang="de-DE" sz="1200" dirty="0">
                <a:effectLst/>
                <a:latin typeface="Lelo Regular" panose="020B0003040202000003" pitchFamily="34" charset="0"/>
              </a:rPr>
              <a:t>Data </a:t>
            </a:r>
            <a:r>
              <a:rPr lang="de-DE" sz="1200" dirty="0" err="1">
                <a:effectLst/>
                <a:latin typeface="Lelo Regular" panose="020B0003040202000003" pitchFamily="34" charset="0"/>
              </a:rPr>
              <a:t>status</a:t>
            </a:r>
            <a:r>
              <a:rPr lang="de-DE" sz="1200" dirty="0">
                <a:effectLst/>
                <a:latin typeface="Lelo Regular" panose="020B0003040202000003" pitchFamily="34" charset="0"/>
              </a:rPr>
              <a:t>: </a:t>
            </a:r>
            <a:r>
              <a:rPr lang="de-DE" sz="1200" dirty="0" err="1">
                <a:effectLst/>
                <a:latin typeface="Lelo Regular" panose="020B0003040202000003" pitchFamily="34" charset="0"/>
              </a:rPr>
              <a:t>reporting</a:t>
            </a:r>
            <a:r>
              <a:rPr lang="de-DE" sz="1200" dirty="0">
                <a:effectLst/>
                <a:latin typeface="Lelo Regular" panose="020B0003040202000003" pitchFamily="34" charset="0"/>
              </a:rPr>
              <a:t> date 31/12/2023</a:t>
            </a:r>
          </a:p>
        </p:txBody>
      </p:sp>
    </p:spTree>
    <p:extLst>
      <p:ext uri="{BB962C8B-B14F-4D97-AF65-F5344CB8AC3E}">
        <p14:creationId xmlns:p14="http://schemas.microsoft.com/office/powerpoint/2010/main" val="1333023372"/>
      </p:ext>
    </p:extLst>
  </p:cSld>
  <p:clrMapOvr>
    <a:masterClrMapping/>
  </p:clrMapOvr>
</p:sld>
</file>

<file path=ppt/theme/theme1.xml><?xml version="1.0" encoding="utf-8"?>
<a:theme xmlns:a="http://schemas.openxmlformats.org/drawingml/2006/main" name="Larissa">
  <a:themeElements>
    <a:clrScheme name="Benutzerdefiniert 125">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BFD02F"/>
    </a:custClr>
    <a:custClr name="Technische Fakultät">
      <a:srgbClr val="6C8AA8"/>
    </a:custClr>
    <a:custClr name="Fakultät für Wirtschaftswissenschaften">
      <a:srgbClr val="74799B"/>
    </a:custClr>
    <a:custClr name="Grün Print">
      <a:srgbClr val="008965"/>
    </a:custClr>
    <a:custClr name="Grün Digital">
      <a:srgbClr val="14F5B4"/>
    </a:custClr>
  </a:custClrLst>
  <a:extLst>
    <a:ext uri="{05A4C25C-085E-4340-85A3-A5531E510DB2}">
      <thm15:themeFamily xmlns:thm15="http://schemas.microsoft.com/office/thememl/2012/main" name="UBF_PowerPoint_Allgemein" id="{481676E9-B653-426B-A681-9A928C4A8049}" vid="{6962D945-3106-4685-9D6D-B3FA3636EA5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2013–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Larissa</Template>
  <TotalTime>0</TotalTime>
  <Words>908</Words>
  <Application>Microsoft Office PowerPoint</Application>
  <PresentationFormat>Breitbild</PresentationFormat>
  <Paragraphs>69</Paragraphs>
  <Slides>23</Slides>
  <Notes>3</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Lelo Bold</vt:lpstr>
      <vt:lpstr>Lelo Regular</vt:lpstr>
      <vt:lpstr>Larissa</vt:lpstr>
      <vt:lpstr>Who we are.</vt:lpstr>
      <vt:lpstr>Bielefeld University in numbers</vt:lpstr>
      <vt:lpstr>Who we are.</vt:lpstr>
      <vt:lpstr>Studying at Bielefeld University</vt:lpstr>
      <vt:lpstr>Faculties</vt:lpstr>
      <vt:lpstr>People at the University</vt:lpstr>
      <vt:lpstr>People at the University</vt:lpstr>
      <vt:lpstr>People at the University</vt:lpstr>
      <vt:lpstr>PowerPoint-Präsentation</vt:lpstr>
      <vt:lpstr>Internationality</vt:lpstr>
      <vt:lpstr>PowerPoint-Präsentation</vt:lpstr>
      <vt:lpstr>Funding</vt:lpstr>
      <vt:lpstr>What we do.</vt:lpstr>
      <vt:lpstr>Research</vt:lpstr>
      <vt:lpstr>Research</vt:lpstr>
      <vt:lpstr>Fields of Study</vt:lpstr>
      <vt:lpstr>Students</vt:lpstr>
      <vt:lpstr>Students</vt:lpstr>
      <vt:lpstr>Young Researchers</vt:lpstr>
      <vt:lpstr>PowerPoint-Präsentation</vt:lpstr>
      <vt:lpstr>Campus</vt:lpstr>
      <vt:lpstr>Bielefeld University Campus</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sind wir.</dc:title>
  <dc:creator>Franziska Feldmann</dc:creator>
  <cp:lastModifiedBy>Finja Gröger</cp:lastModifiedBy>
  <cp:revision>89</cp:revision>
  <dcterms:created xsi:type="dcterms:W3CDTF">2023-01-10T16:03:17Z</dcterms:created>
  <dcterms:modified xsi:type="dcterms:W3CDTF">2024-08-29T08:33:01Z</dcterms:modified>
</cp:coreProperties>
</file>